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55" r:id="rId1"/>
  </p:sldMasterIdLst>
  <p:notesMasterIdLst>
    <p:notesMasterId r:id="rId13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2" r:id="rId17"/>
    <p:sldId id="273" r:id="rId18"/>
    <p:sldId id="274" r:id="rId19"/>
    <p:sldId id="275" r:id="rId20"/>
    <p:sldId id="276" r:id="rId21"/>
    <p:sldId id="277" r:id="rId22"/>
    <p:sldId id="278" r:id="rId23"/>
    <p:sldId id="279" r:id="rId24"/>
    <p:sldId id="283" r:id="rId25"/>
    <p:sldId id="284" r:id="rId26"/>
    <p:sldId id="285" r:id="rId27"/>
    <p:sldId id="286" r:id="rId28"/>
    <p:sldId id="287" r:id="rId29"/>
    <p:sldId id="288" r:id="rId30"/>
    <p:sldId id="289" r:id="rId31"/>
    <p:sldId id="290" r:id="rId32"/>
    <p:sldId id="291" r:id="rId33"/>
    <p:sldId id="292" r:id="rId34"/>
    <p:sldId id="293" r:id="rId35"/>
    <p:sldId id="294" r:id="rId36"/>
    <p:sldId id="295" r:id="rId37"/>
    <p:sldId id="296" r:id="rId38"/>
    <p:sldId id="297" r:id="rId39"/>
    <p:sldId id="298" r:id="rId40"/>
    <p:sldId id="299" r:id="rId41"/>
    <p:sldId id="300" r:id="rId42"/>
    <p:sldId id="301" r:id="rId43"/>
    <p:sldId id="302" r:id="rId44"/>
    <p:sldId id="303" r:id="rId45"/>
    <p:sldId id="305" r:id="rId46"/>
    <p:sldId id="306" r:id="rId47"/>
    <p:sldId id="307" r:id="rId48"/>
    <p:sldId id="308" r:id="rId49"/>
    <p:sldId id="318" r:id="rId50"/>
    <p:sldId id="319" r:id="rId51"/>
    <p:sldId id="323" r:id="rId52"/>
    <p:sldId id="320" r:id="rId53"/>
    <p:sldId id="321" r:id="rId54"/>
    <p:sldId id="322" r:id="rId55"/>
    <p:sldId id="324" r:id="rId56"/>
    <p:sldId id="328" r:id="rId57"/>
    <p:sldId id="329" r:id="rId58"/>
    <p:sldId id="330" r:id="rId59"/>
    <p:sldId id="331" r:id="rId60"/>
    <p:sldId id="332" r:id="rId61"/>
    <p:sldId id="333" r:id="rId62"/>
    <p:sldId id="334" r:id="rId63"/>
    <p:sldId id="342" r:id="rId64"/>
    <p:sldId id="343" r:id="rId65"/>
    <p:sldId id="344" r:id="rId66"/>
    <p:sldId id="345" r:id="rId67"/>
    <p:sldId id="346" r:id="rId68"/>
    <p:sldId id="347" r:id="rId69"/>
    <p:sldId id="348" r:id="rId70"/>
    <p:sldId id="349" r:id="rId71"/>
    <p:sldId id="350" r:id="rId72"/>
    <p:sldId id="351" r:id="rId73"/>
    <p:sldId id="352" r:id="rId74"/>
    <p:sldId id="358" r:id="rId75"/>
    <p:sldId id="353" r:id="rId76"/>
    <p:sldId id="354" r:id="rId77"/>
    <p:sldId id="355" r:id="rId78"/>
    <p:sldId id="356" r:id="rId79"/>
    <p:sldId id="357" r:id="rId80"/>
    <p:sldId id="359" r:id="rId81"/>
    <p:sldId id="360" r:id="rId82"/>
    <p:sldId id="361" r:id="rId83"/>
    <p:sldId id="362" r:id="rId84"/>
    <p:sldId id="363" r:id="rId85"/>
    <p:sldId id="365" r:id="rId86"/>
    <p:sldId id="366" r:id="rId87"/>
    <p:sldId id="367" r:id="rId88"/>
    <p:sldId id="364" r:id="rId89"/>
    <p:sldId id="369" r:id="rId90"/>
    <p:sldId id="335" r:id="rId91"/>
    <p:sldId id="368" r:id="rId92"/>
    <p:sldId id="336" r:id="rId93"/>
    <p:sldId id="337" r:id="rId94"/>
    <p:sldId id="338" r:id="rId95"/>
    <p:sldId id="339" r:id="rId96"/>
    <p:sldId id="311" r:id="rId97"/>
    <p:sldId id="309" r:id="rId98"/>
    <p:sldId id="312" r:id="rId99"/>
    <p:sldId id="313" r:id="rId100"/>
    <p:sldId id="314" r:id="rId101"/>
    <p:sldId id="340" r:id="rId102"/>
    <p:sldId id="315" r:id="rId103"/>
    <p:sldId id="393" r:id="rId104"/>
    <p:sldId id="392" r:id="rId105"/>
    <p:sldId id="341" r:id="rId106"/>
    <p:sldId id="316" r:id="rId107"/>
    <p:sldId id="317" r:id="rId108"/>
    <p:sldId id="325" r:id="rId109"/>
    <p:sldId id="326" r:id="rId110"/>
    <p:sldId id="391" r:id="rId111"/>
    <p:sldId id="327" r:id="rId112"/>
    <p:sldId id="370" r:id="rId113"/>
    <p:sldId id="371" r:id="rId114"/>
    <p:sldId id="372" r:id="rId115"/>
    <p:sldId id="373" r:id="rId116"/>
    <p:sldId id="374" r:id="rId117"/>
    <p:sldId id="375" r:id="rId118"/>
    <p:sldId id="394" r:id="rId119"/>
    <p:sldId id="395" r:id="rId120"/>
    <p:sldId id="376" r:id="rId121"/>
    <p:sldId id="377" r:id="rId122"/>
    <p:sldId id="378" r:id="rId123"/>
    <p:sldId id="386" r:id="rId124"/>
    <p:sldId id="379" r:id="rId125"/>
    <p:sldId id="387" r:id="rId126"/>
    <p:sldId id="388" r:id="rId127"/>
    <p:sldId id="390" r:id="rId128"/>
    <p:sldId id="389" r:id="rId129"/>
    <p:sldId id="396" r:id="rId130"/>
    <p:sldId id="397" r:id="rId131"/>
    <p:sldId id="380" r:id="rId132"/>
    <p:sldId id="381" r:id="rId133"/>
    <p:sldId id="382" r:id="rId134"/>
    <p:sldId id="383" r:id="rId135"/>
    <p:sldId id="384" r:id="rId136"/>
    <p:sldId id="385" r:id="rId1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mpanna T" initials="ST" lastIdx="1" clrIdx="0">
    <p:extLst>
      <p:ext uri="{19B8F6BF-5375-455C-9EA6-DF929625EA0E}">
        <p15:presenceInfo xmlns:p15="http://schemas.microsoft.com/office/powerpoint/2012/main" userId="d378653dd826be5a"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159" autoAdjust="0"/>
    <p:restoredTop sz="84019" autoAdjust="0"/>
  </p:normalViewPr>
  <p:slideViewPr>
    <p:cSldViewPr snapToGrid="0">
      <p:cViewPr varScale="1">
        <p:scale>
          <a:sx n="89" d="100"/>
          <a:sy n="89" d="100"/>
        </p:scale>
        <p:origin x="1398" y="90"/>
      </p:cViewPr>
      <p:guideLst/>
    </p:cSldViewPr>
  </p:slideViewPr>
  <p:outlineViewPr>
    <p:cViewPr>
      <p:scale>
        <a:sx n="33" d="100"/>
        <a:sy n="33" d="100"/>
      </p:scale>
      <p:origin x="0" y="-85152"/>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notesMaster" Target="notesMasters/notesMaster1.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commentAuthors" Target="commentAuthor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theme" Target="theme/theme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DE47F62-8D75-4DA3-8233-CE6A3E3458FF}" type="datetimeFigureOut">
              <a:rPr lang="en-US" smtClean="0"/>
              <a:t>8/5/2022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A0C7DE0-42CA-4CFA-845A-7B4B30030A07}" type="slidenum">
              <a:rPr lang="en-US" smtClean="0"/>
              <a:t>‹#›</a:t>
            </a:fld>
            <a:endParaRPr lang="en-US"/>
          </a:p>
        </p:txBody>
      </p:sp>
    </p:spTree>
    <p:extLst>
      <p:ext uri="{BB962C8B-B14F-4D97-AF65-F5344CB8AC3E}">
        <p14:creationId xmlns:p14="http://schemas.microsoft.com/office/powerpoint/2010/main" val="10989980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A0C7DE0-42CA-4CFA-845A-7B4B30030A07}" type="slidenum">
              <a:rPr lang="en-US" smtClean="0"/>
              <a:t>1</a:t>
            </a:fld>
            <a:endParaRPr lang="en-US"/>
          </a:p>
        </p:txBody>
      </p:sp>
    </p:spTree>
    <p:extLst>
      <p:ext uri="{BB962C8B-B14F-4D97-AF65-F5344CB8AC3E}">
        <p14:creationId xmlns:p14="http://schemas.microsoft.com/office/powerpoint/2010/main" val="3564128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A0C7DE0-42CA-4CFA-845A-7B4B30030A07}" type="slidenum">
              <a:rPr lang="en-US" smtClean="0"/>
              <a:t>120</a:t>
            </a:fld>
            <a:endParaRPr lang="en-US"/>
          </a:p>
        </p:txBody>
      </p:sp>
    </p:spTree>
    <p:extLst>
      <p:ext uri="{BB962C8B-B14F-4D97-AF65-F5344CB8AC3E}">
        <p14:creationId xmlns:p14="http://schemas.microsoft.com/office/powerpoint/2010/main" val="10466263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A0C7DE0-42CA-4CFA-845A-7B4B30030A07}" type="slidenum">
              <a:rPr lang="en-US" smtClean="0"/>
              <a:t>123</a:t>
            </a:fld>
            <a:endParaRPr lang="en-US"/>
          </a:p>
        </p:txBody>
      </p:sp>
    </p:spTree>
    <p:extLst>
      <p:ext uri="{BB962C8B-B14F-4D97-AF65-F5344CB8AC3E}">
        <p14:creationId xmlns:p14="http://schemas.microsoft.com/office/powerpoint/2010/main" val="15470364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A0C7DE0-42CA-4CFA-845A-7B4B30030A07}" type="slidenum">
              <a:rPr lang="en-US" smtClean="0"/>
              <a:t>126</a:t>
            </a:fld>
            <a:endParaRPr lang="en-US"/>
          </a:p>
        </p:txBody>
      </p:sp>
    </p:spTree>
    <p:extLst>
      <p:ext uri="{BB962C8B-B14F-4D97-AF65-F5344CB8AC3E}">
        <p14:creationId xmlns:p14="http://schemas.microsoft.com/office/powerpoint/2010/main" val="7308516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A0C7DE0-42CA-4CFA-845A-7B4B30030A07}" type="slidenum">
              <a:rPr lang="en-US" smtClean="0"/>
              <a:t>9</a:t>
            </a:fld>
            <a:endParaRPr lang="en-US"/>
          </a:p>
        </p:txBody>
      </p:sp>
    </p:spTree>
    <p:extLst>
      <p:ext uri="{BB962C8B-B14F-4D97-AF65-F5344CB8AC3E}">
        <p14:creationId xmlns:p14="http://schemas.microsoft.com/office/powerpoint/2010/main" val="16794811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A0C7DE0-42CA-4CFA-845A-7B4B30030A07}" type="slidenum">
              <a:rPr lang="en-US" smtClean="0"/>
              <a:t>29</a:t>
            </a:fld>
            <a:endParaRPr lang="en-US"/>
          </a:p>
        </p:txBody>
      </p:sp>
    </p:spTree>
    <p:extLst>
      <p:ext uri="{BB962C8B-B14F-4D97-AF65-F5344CB8AC3E}">
        <p14:creationId xmlns:p14="http://schemas.microsoft.com/office/powerpoint/2010/main" val="12988727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A0C7DE0-42CA-4CFA-845A-7B4B30030A07}" type="slidenum">
              <a:rPr lang="en-US" smtClean="0"/>
              <a:t>33</a:t>
            </a:fld>
            <a:endParaRPr lang="en-US"/>
          </a:p>
        </p:txBody>
      </p:sp>
    </p:spTree>
    <p:extLst>
      <p:ext uri="{BB962C8B-B14F-4D97-AF65-F5344CB8AC3E}">
        <p14:creationId xmlns:p14="http://schemas.microsoft.com/office/powerpoint/2010/main" val="14744073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A0C7DE0-42CA-4CFA-845A-7B4B30030A07}" type="slidenum">
              <a:rPr lang="en-US" smtClean="0"/>
              <a:t>77</a:t>
            </a:fld>
            <a:endParaRPr lang="en-US"/>
          </a:p>
        </p:txBody>
      </p:sp>
    </p:spTree>
    <p:extLst>
      <p:ext uri="{BB962C8B-B14F-4D97-AF65-F5344CB8AC3E}">
        <p14:creationId xmlns:p14="http://schemas.microsoft.com/office/powerpoint/2010/main" val="16470761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A0C7DE0-42CA-4CFA-845A-7B4B30030A07}" type="slidenum">
              <a:rPr lang="en-US" smtClean="0"/>
              <a:t>84</a:t>
            </a:fld>
            <a:endParaRPr lang="en-US"/>
          </a:p>
        </p:txBody>
      </p:sp>
    </p:spTree>
    <p:extLst>
      <p:ext uri="{BB962C8B-B14F-4D97-AF65-F5344CB8AC3E}">
        <p14:creationId xmlns:p14="http://schemas.microsoft.com/office/powerpoint/2010/main" val="42357959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A0C7DE0-42CA-4CFA-845A-7B4B30030A07}" type="slidenum">
              <a:rPr lang="en-US" smtClean="0"/>
              <a:t>109</a:t>
            </a:fld>
            <a:endParaRPr lang="en-US"/>
          </a:p>
        </p:txBody>
      </p:sp>
    </p:spTree>
    <p:extLst>
      <p:ext uri="{BB962C8B-B14F-4D97-AF65-F5344CB8AC3E}">
        <p14:creationId xmlns:p14="http://schemas.microsoft.com/office/powerpoint/2010/main" val="15254107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A0C7DE0-42CA-4CFA-845A-7B4B30030A07}" type="slidenum">
              <a:rPr lang="en-US" smtClean="0"/>
              <a:t>114</a:t>
            </a:fld>
            <a:endParaRPr lang="en-US"/>
          </a:p>
        </p:txBody>
      </p:sp>
    </p:spTree>
    <p:extLst>
      <p:ext uri="{BB962C8B-B14F-4D97-AF65-F5344CB8AC3E}">
        <p14:creationId xmlns:p14="http://schemas.microsoft.com/office/powerpoint/2010/main" val="10964516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A0C7DE0-42CA-4CFA-845A-7B4B30030A07}" type="slidenum">
              <a:rPr lang="en-US" smtClean="0"/>
              <a:t>118</a:t>
            </a:fld>
            <a:endParaRPr lang="en-US"/>
          </a:p>
        </p:txBody>
      </p:sp>
    </p:spTree>
    <p:extLst>
      <p:ext uri="{BB962C8B-B14F-4D97-AF65-F5344CB8AC3E}">
        <p14:creationId xmlns:p14="http://schemas.microsoft.com/office/powerpoint/2010/main" val="4585024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98992C-6E82-5D69-FC03-097E6120B34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4FFBBC5-8899-D261-6351-D9A50510099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A6298F4-DD1F-2804-832F-321783F62B20}"/>
              </a:ext>
            </a:extLst>
          </p:cNvPr>
          <p:cNvSpPr>
            <a:spLocks noGrp="1"/>
          </p:cNvSpPr>
          <p:nvPr>
            <p:ph type="dt" sz="half" idx="10"/>
          </p:nvPr>
        </p:nvSpPr>
        <p:spPr/>
        <p:txBody>
          <a:bodyPr/>
          <a:lstStyle/>
          <a:p>
            <a:fld id="{9B9033BA-9346-4B23-AB28-BE6AA92B1B34}" type="datetimeFigureOut">
              <a:rPr lang="en-US" smtClean="0"/>
              <a:t>8/5/2022</a:t>
            </a:fld>
            <a:endParaRPr lang="en-US"/>
          </a:p>
        </p:txBody>
      </p:sp>
      <p:sp>
        <p:nvSpPr>
          <p:cNvPr id="5" name="Footer Placeholder 4">
            <a:extLst>
              <a:ext uri="{FF2B5EF4-FFF2-40B4-BE49-F238E27FC236}">
                <a16:creationId xmlns:a16="http://schemas.microsoft.com/office/drawing/2014/main" id="{7B74F55E-291B-B5C3-2A74-54C0E9E027F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48EA31D-E824-543B-E426-626726034ED0}"/>
              </a:ext>
            </a:extLst>
          </p:cNvPr>
          <p:cNvSpPr>
            <a:spLocks noGrp="1"/>
          </p:cNvSpPr>
          <p:nvPr>
            <p:ph type="sldNum" sz="quarter" idx="12"/>
          </p:nvPr>
        </p:nvSpPr>
        <p:spPr/>
        <p:txBody>
          <a:bodyPr/>
          <a:lstStyle/>
          <a:p>
            <a:fld id="{F1F892D0-EED8-4776-9ECC-FA0D8F9978E5}" type="slidenum">
              <a:rPr lang="en-US" smtClean="0"/>
              <a:t>‹#›</a:t>
            </a:fld>
            <a:endParaRPr lang="en-US"/>
          </a:p>
        </p:txBody>
      </p:sp>
    </p:spTree>
    <p:extLst>
      <p:ext uri="{BB962C8B-B14F-4D97-AF65-F5344CB8AC3E}">
        <p14:creationId xmlns:p14="http://schemas.microsoft.com/office/powerpoint/2010/main" val="7911896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4C58C9-A6A2-6E4C-F3EF-036E2D61E39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619EDA4-5FC7-549D-94BD-02C54884038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C102235-4C92-9E73-26C9-C586FA6EE25B}"/>
              </a:ext>
            </a:extLst>
          </p:cNvPr>
          <p:cNvSpPr>
            <a:spLocks noGrp="1"/>
          </p:cNvSpPr>
          <p:nvPr>
            <p:ph type="dt" sz="half" idx="10"/>
          </p:nvPr>
        </p:nvSpPr>
        <p:spPr/>
        <p:txBody>
          <a:bodyPr/>
          <a:lstStyle/>
          <a:p>
            <a:fld id="{9B9033BA-9346-4B23-AB28-BE6AA92B1B34}" type="datetimeFigureOut">
              <a:rPr lang="en-US" smtClean="0"/>
              <a:t>8/5/2022</a:t>
            </a:fld>
            <a:endParaRPr lang="en-US"/>
          </a:p>
        </p:txBody>
      </p:sp>
      <p:sp>
        <p:nvSpPr>
          <p:cNvPr id="5" name="Footer Placeholder 4">
            <a:extLst>
              <a:ext uri="{FF2B5EF4-FFF2-40B4-BE49-F238E27FC236}">
                <a16:creationId xmlns:a16="http://schemas.microsoft.com/office/drawing/2014/main" id="{E9D6FAD1-7717-A96E-559E-B9FD414542B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50292C-1CBF-788D-7068-73E1CA3EB07C}"/>
              </a:ext>
            </a:extLst>
          </p:cNvPr>
          <p:cNvSpPr>
            <a:spLocks noGrp="1"/>
          </p:cNvSpPr>
          <p:nvPr>
            <p:ph type="sldNum" sz="quarter" idx="12"/>
          </p:nvPr>
        </p:nvSpPr>
        <p:spPr/>
        <p:txBody>
          <a:bodyPr/>
          <a:lstStyle/>
          <a:p>
            <a:fld id="{F1F892D0-EED8-4776-9ECC-FA0D8F9978E5}" type="slidenum">
              <a:rPr lang="en-US" smtClean="0"/>
              <a:t>‹#›</a:t>
            </a:fld>
            <a:endParaRPr lang="en-US"/>
          </a:p>
        </p:txBody>
      </p:sp>
    </p:spTree>
    <p:extLst>
      <p:ext uri="{BB962C8B-B14F-4D97-AF65-F5344CB8AC3E}">
        <p14:creationId xmlns:p14="http://schemas.microsoft.com/office/powerpoint/2010/main" val="5250122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098219B-3240-F2A9-F59A-D08B2DFDE75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657749B-DB91-6E74-CC12-68EDC70162E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6FB7510-8AD5-BEB3-847E-5776C6AF72FA}"/>
              </a:ext>
            </a:extLst>
          </p:cNvPr>
          <p:cNvSpPr>
            <a:spLocks noGrp="1"/>
          </p:cNvSpPr>
          <p:nvPr>
            <p:ph type="dt" sz="half" idx="10"/>
          </p:nvPr>
        </p:nvSpPr>
        <p:spPr/>
        <p:txBody>
          <a:bodyPr/>
          <a:lstStyle/>
          <a:p>
            <a:fld id="{9B9033BA-9346-4B23-AB28-BE6AA92B1B34}" type="datetimeFigureOut">
              <a:rPr lang="en-US" smtClean="0"/>
              <a:t>8/5/2022</a:t>
            </a:fld>
            <a:endParaRPr lang="en-US"/>
          </a:p>
        </p:txBody>
      </p:sp>
      <p:sp>
        <p:nvSpPr>
          <p:cNvPr id="5" name="Footer Placeholder 4">
            <a:extLst>
              <a:ext uri="{FF2B5EF4-FFF2-40B4-BE49-F238E27FC236}">
                <a16:creationId xmlns:a16="http://schemas.microsoft.com/office/drawing/2014/main" id="{760A8A43-03A5-49CD-05C0-69B062DBC21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2D5F59C-17EB-5E96-AB44-7C64238B7226}"/>
              </a:ext>
            </a:extLst>
          </p:cNvPr>
          <p:cNvSpPr>
            <a:spLocks noGrp="1"/>
          </p:cNvSpPr>
          <p:nvPr>
            <p:ph type="sldNum" sz="quarter" idx="12"/>
          </p:nvPr>
        </p:nvSpPr>
        <p:spPr/>
        <p:txBody>
          <a:bodyPr/>
          <a:lstStyle/>
          <a:p>
            <a:fld id="{F1F892D0-EED8-4776-9ECC-FA0D8F9978E5}" type="slidenum">
              <a:rPr lang="en-US" smtClean="0"/>
              <a:t>‹#›</a:t>
            </a:fld>
            <a:endParaRPr lang="en-US"/>
          </a:p>
        </p:txBody>
      </p:sp>
    </p:spTree>
    <p:extLst>
      <p:ext uri="{BB962C8B-B14F-4D97-AF65-F5344CB8AC3E}">
        <p14:creationId xmlns:p14="http://schemas.microsoft.com/office/powerpoint/2010/main" val="1710819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FA7ED9-CBDD-D0BE-3D65-3A4A32A8BB2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50D5EA1-9A7B-9772-08EF-2BB90365A49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708C6A2-EBA2-283E-AA15-8D46D6105001}"/>
              </a:ext>
            </a:extLst>
          </p:cNvPr>
          <p:cNvSpPr>
            <a:spLocks noGrp="1"/>
          </p:cNvSpPr>
          <p:nvPr>
            <p:ph type="dt" sz="half" idx="10"/>
          </p:nvPr>
        </p:nvSpPr>
        <p:spPr/>
        <p:txBody>
          <a:bodyPr/>
          <a:lstStyle/>
          <a:p>
            <a:fld id="{9B9033BA-9346-4B23-AB28-BE6AA92B1B34}" type="datetimeFigureOut">
              <a:rPr lang="en-US" smtClean="0"/>
              <a:t>8/5/2022</a:t>
            </a:fld>
            <a:endParaRPr lang="en-US"/>
          </a:p>
        </p:txBody>
      </p:sp>
      <p:sp>
        <p:nvSpPr>
          <p:cNvPr id="5" name="Footer Placeholder 4">
            <a:extLst>
              <a:ext uri="{FF2B5EF4-FFF2-40B4-BE49-F238E27FC236}">
                <a16:creationId xmlns:a16="http://schemas.microsoft.com/office/drawing/2014/main" id="{0D022BAB-9905-644A-3648-08A3DA54920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AA12041-CC87-D8E2-9773-9AEAFBAEE8CF}"/>
              </a:ext>
            </a:extLst>
          </p:cNvPr>
          <p:cNvSpPr>
            <a:spLocks noGrp="1"/>
          </p:cNvSpPr>
          <p:nvPr>
            <p:ph type="sldNum" sz="quarter" idx="12"/>
          </p:nvPr>
        </p:nvSpPr>
        <p:spPr/>
        <p:txBody>
          <a:bodyPr/>
          <a:lstStyle/>
          <a:p>
            <a:fld id="{F1F892D0-EED8-4776-9ECC-FA0D8F9978E5}" type="slidenum">
              <a:rPr lang="en-US" smtClean="0"/>
              <a:t>‹#›</a:t>
            </a:fld>
            <a:endParaRPr lang="en-US"/>
          </a:p>
        </p:txBody>
      </p:sp>
    </p:spTree>
    <p:extLst>
      <p:ext uri="{BB962C8B-B14F-4D97-AF65-F5344CB8AC3E}">
        <p14:creationId xmlns:p14="http://schemas.microsoft.com/office/powerpoint/2010/main" val="25828951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15BDCF-DB9D-A201-53A1-B3F97EA71B7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7FDC239-3599-C2D1-A479-2E0A8C6DB30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7498DFF-82A4-39F9-2F6B-5B0357E7FCD1}"/>
              </a:ext>
            </a:extLst>
          </p:cNvPr>
          <p:cNvSpPr>
            <a:spLocks noGrp="1"/>
          </p:cNvSpPr>
          <p:nvPr>
            <p:ph type="dt" sz="half" idx="10"/>
          </p:nvPr>
        </p:nvSpPr>
        <p:spPr/>
        <p:txBody>
          <a:bodyPr/>
          <a:lstStyle/>
          <a:p>
            <a:fld id="{9B9033BA-9346-4B23-AB28-BE6AA92B1B34}" type="datetimeFigureOut">
              <a:rPr lang="en-US" smtClean="0"/>
              <a:t>8/5/2022</a:t>
            </a:fld>
            <a:endParaRPr lang="en-US"/>
          </a:p>
        </p:txBody>
      </p:sp>
      <p:sp>
        <p:nvSpPr>
          <p:cNvPr id="5" name="Footer Placeholder 4">
            <a:extLst>
              <a:ext uri="{FF2B5EF4-FFF2-40B4-BE49-F238E27FC236}">
                <a16:creationId xmlns:a16="http://schemas.microsoft.com/office/drawing/2014/main" id="{04766D18-AE33-CD67-BCAE-7628C5FDD3C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24053E3-14C2-90C5-0DDD-A472D5DAB218}"/>
              </a:ext>
            </a:extLst>
          </p:cNvPr>
          <p:cNvSpPr>
            <a:spLocks noGrp="1"/>
          </p:cNvSpPr>
          <p:nvPr>
            <p:ph type="sldNum" sz="quarter" idx="12"/>
          </p:nvPr>
        </p:nvSpPr>
        <p:spPr/>
        <p:txBody>
          <a:bodyPr/>
          <a:lstStyle/>
          <a:p>
            <a:fld id="{F1F892D0-EED8-4776-9ECC-FA0D8F9978E5}" type="slidenum">
              <a:rPr lang="en-US" smtClean="0"/>
              <a:t>‹#›</a:t>
            </a:fld>
            <a:endParaRPr lang="en-US"/>
          </a:p>
        </p:txBody>
      </p:sp>
    </p:spTree>
    <p:extLst>
      <p:ext uri="{BB962C8B-B14F-4D97-AF65-F5344CB8AC3E}">
        <p14:creationId xmlns:p14="http://schemas.microsoft.com/office/powerpoint/2010/main" val="42557521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919A9D-3B61-32A8-A74B-C8E5C21C2D6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344B89E-96BE-BF14-724D-F2327567FD2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1CEFC22-92D1-CB49-0FCB-FBAF35A5B0E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FF03839-C080-44A2-EB38-50FD1624CC6C}"/>
              </a:ext>
            </a:extLst>
          </p:cNvPr>
          <p:cNvSpPr>
            <a:spLocks noGrp="1"/>
          </p:cNvSpPr>
          <p:nvPr>
            <p:ph type="dt" sz="half" idx="10"/>
          </p:nvPr>
        </p:nvSpPr>
        <p:spPr/>
        <p:txBody>
          <a:bodyPr/>
          <a:lstStyle/>
          <a:p>
            <a:fld id="{9B9033BA-9346-4B23-AB28-BE6AA92B1B34}" type="datetimeFigureOut">
              <a:rPr lang="en-US" smtClean="0"/>
              <a:t>8/5/2022</a:t>
            </a:fld>
            <a:endParaRPr lang="en-US"/>
          </a:p>
        </p:txBody>
      </p:sp>
      <p:sp>
        <p:nvSpPr>
          <p:cNvPr id="6" name="Footer Placeholder 5">
            <a:extLst>
              <a:ext uri="{FF2B5EF4-FFF2-40B4-BE49-F238E27FC236}">
                <a16:creationId xmlns:a16="http://schemas.microsoft.com/office/drawing/2014/main" id="{109F0D0F-66A7-0CDB-D612-8D53EEAD907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582C4C9-4E46-F178-F3C3-05CF51F5B082}"/>
              </a:ext>
            </a:extLst>
          </p:cNvPr>
          <p:cNvSpPr>
            <a:spLocks noGrp="1"/>
          </p:cNvSpPr>
          <p:nvPr>
            <p:ph type="sldNum" sz="quarter" idx="12"/>
          </p:nvPr>
        </p:nvSpPr>
        <p:spPr/>
        <p:txBody>
          <a:bodyPr/>
          <a:lstStyle/>
          <a:p>
            <a:fld id="{F1F892D0-EED8-4776-9ECC-FA0D8F9978E5}" type="slidenum">
              <a:rPr lang="en-US" smtClean="0"/>
              <a:t>‹#›</a:t>
            </a:fld>
            <a:endParaRPr lang="en-US"/>
          </a:p>
        </p:txBody>
      </p:sp>
    </p:spTree>
    <p:extLst>
      <p:ext uri="{BB962C8B-B14F-4D97-AF65-F5344CB8AC3E}">
        <p14:creationId xmlns:p14="http://schemas.microsoft.com/office/powerpoint/2010/main" val="12017830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16A6D3-4297-1BAE-3992-6F97BBA56E1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AF3D6B7-CB7D-6250-AF76-3D997B2DA9E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198EC54-EC23-FF4C-28E5-279C9BD97D8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3E07D40-C9C0-68F0-C018-E9B5EE364A6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0B7A4A2-8E6C-295C-DD27-AF16378E4C3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AF0584C-E431-9B4F-4EE7-A5DB022C9D79}"/>
              </a:ext>
            </a:extLst>
          </p:cNvPr>
          <p:cNvSpPr>
            <a:spLocks noGrp="1"/>
          </p:cNvSpPr>
          <p:nvPr>
            <p:ph type="dt" sz="half" idx="10"/>
          </p:nvPr>
        </p:nvSpPr>
        <p:spPr/>
        <p:txBody>
          <a:bodyPr/>
          <a:lstStyle/>
          <a:p>
            <a:fld id="{9B9033BA-9346-4B23-AB28-BE6AA92B1B34}" type="datetimeFigureOut">
              <a:rPr lang="en-US" smtClean="0"/>
              <a:t>8/5/2022</a:t>
            </a:fld>
            <a:endParaRPr lang="en-US"/>
          </a:p>
        </p:txBody>
      </p:sp>
      <p:sp>
        <p:nvSpPr>
          <p:cNvPr id="8" name="Footer Placeholder 7">
            <a:extLst>
              <a:ext uri="{FF2B5EF4-FFF2-40B4-BE49-F238E27FC236}">
                <a16:creationId xmlns:a16="http://schemas.microsoft.com/office/drawing/2014/main" id="{2C0A31C5-2A79-6F33-127D-7A0366871A6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C711135-D969-AEDD-1E24-A4DE10DB06BA}"/>
              </a:ext>
            </a:extLst>
          </p:cNvPr>
          <p:cNvSpPr>
            <a:spLocks noGrp="1"/>
          </p:cNvSpPr>
          <p:nvPr>
            <p:ph type="sldNum" sz="quarter" idx="12"/>
          </p:nvPr>
        </p:nvSpPr>
        <p:spPr/>
        <p:txBody>
          <a:bodyPr/>
          <a:lstStyle/>
          <a:p>
            <a:fld id="{F1F892D0-EED8-4776-9ECC-FA0D8F9978E5}" type="slidenum">
              <a:rPr lang="en-US" smtClean="0"/>
              <a:t>‹#›</a:t>
            </a:fld>
            <a:endParaRPr lang="en-US"/>
          </a:p>
        </p:txBody>
      </p:sp>
    </p:spTree>
    <p:extLst>
      <p:ext uri="{BB962C8B-B14F-4D97-AF65-F5344CB8AC3E}">
        <p14:creationId xmlns:p14="http://schemas.microsoft.com/office/powerpoint/2010/main" val="30617893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3D5B6-9EAC-BF7C-2DC0-215DBD5FC3F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338F736-5E12-8B60-10FA-8633B7CD3CA7}"/>
              </a:ext>
            </a:extLst>
          </p:cNvPr>
          <p:cNvSpPr>
            <a:spLocks noGrp="1"/>
          </p:cNvSpPr>
          <p:nvPr>
            <p:ph type="dt" sz="half" idx="10"/>
          </p:nvPr>
        </p:nvSpPr>
        <p:spPr/>
        <p:txBody>
          <a:bodyPr/>
          <a:lstStyle/>
          <a:p>
            <a:fld id="{9B9033BA-9346-4B23-AB28-BE6AA92B1B34}" type="datetimeFigureOut">
              <a:rPr lang="en-US" smtClean="0"/>
              <a:t>8/5/2022</a:t>
            </a:fld>
            <a:endParaRPr lang="en-US"/>
          </a:p>
        </p:txBody>
      </p:sp>
      <p:sp>
        <p:nvSpPr>
          <p:cNvPr id="4" name="Footer Placeholder 3">
            <a:extLst>
              <a:ext uri="{FF2B5EF4-FFF2-40B4-BE49-F238E27FC236}">
                <a16:creationId xmlns:a16="http://schemas.microsoft.com/office/drawing/2014/main" id="{240E871D-D520-9A11-958A-7823454124B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3EED97B-34D3-F353-6A6D-B20C06963B40}"/>
              </a:ext>
            </a:extLst>
          </p:cNvPr>
          <p:cNvSpPr>
            <a:spLocks noGrp="1"/>
          </p:cNvSpPr>
          <p:nvPr>
            <p:ph type="sldNum" sz="quarter" idx="12"/>
          </p:nvPr>
        </p:nvSpPr>
        <p:spPr/>
        <p:txBody>
          <a:bodyPr/>
          <a:lstStyle/>
          <a:p>
            <a:fld id="{F1F892D0-EED8-4776-9ECC-FA0D8F9978E5}" type="slidenum">
              <a:rPr lang="en-US" smtClean="0"/>
              <a:t>‹#›</a:t>
            </a:fld>
            <a:endParaRPr lang="en-US"/>
          </a:p>
        </p:txBody>
      </p:sp>
    </p:spTree>
    <p:extLst>
      <p:ext uri="{BB962C8B-B14F-4D97-AF65-F5344CB8AC3E}">
        <p14:creationId xmlns:p14="http://schemas.microsoft.com/office/powerpoint/2010/main" val="17671388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200F68C-5CF7-1E40-B587-E45F9D0E1460}"/>
              </a:ext>
            </a:extLst>
          </p:cNvPr>
          <p:cNvSpPr>
            <a:spLocks noGrp="1"/>
          </p:cNvSpPr>
          <p:nvPr>
            <p:ph type="dt" sz="half" idx="10"/>
          </p:nvPr>
        </p:nvSpPr>
        <p:spPr/>
        <p:txBody>
          <a:bodyPr/>
          <a:lstStyle/>
          <a:p>
            <a:fld id="{9B9033BA-9346-4B23-AB28-BE6AA92B1B34}" type="datetimeFigureOut">
              <a:rPr lang="en-US" smtClean="0"/>
              <a:t>8/5/2022</a:t>
            </a:fld>
            <a:endParaRPr lang="en-US"/>
          </a:p>
        </p:txBody>
      </p:sp>
      <p:sp>
        <p:nvSpPr>
          <p:cNvPr id="3" name="Footer Placeholder 2">
            <a:extLst>
              <a:ext uri="{FF2B5EF4-FFF2-40B4-BE49-F238E27FC236}">
                <a16:creationId xmlns:a16="http://schemas.microsoft.com/office/drawing/2014/main" id="{60BF764E-2D00-EAE7-5FBC-B5163122997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E08DD57-C502-E20D-2F6E-6BAAF1EAB54C}"/>
              </a:ext>
            </a:extLst>
          </p:cNvPr>
          <p:cNvSpPr>
            <a:spLocks noGrp="1"/>
          </p:cNvSpPr>
          <p:nvPr>
            <p:ph type="sldNum" sz="quarter" idx="12"/>
          </p:nvPr>
        </p:nvSpPr>
        <p:spPr/>
        <p:txBody>
          <a:bodyPr/>
          <a:lstStyle/>
          <a:p>
            <a:fld id="{F1F892D0-EED8-4776-9ECC-FA0D8F9978E5}" type="slidenum">
              <a:rPr lang="en-US" smtClean="0"/>
              <a:t>‹#›</a:t>
            </a:fld>
            <a:endParaRPr lang="en-US"/>
          </a:p>
        </p:txBody>
      </p:sp>
    </p:spTree>
    <p:extLst>
      <p:ext uri="{BB962C8B-B14F-4D97-AF65-F5344CB8AC3E}">
        <p14:creationId xmlns:p14="http://schemas.microsoft.com/office/powerpoint/2010/main" val="36015527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0EE107-A586-ED51-74D6-14219970FC9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A3D0E34-5A01-F1F3-B008-67464925561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64BCF5A-D9E9-EA19-8AAE-1B400BDF08D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758E7A0-CE19-F7A6-17B2-C463AF11DEE5}"/>
              </a:ext>
            </a:extLst>
          </p:cNvPr>
          <p:cNvSpPr>
            <a:spLocks noGrp="1"/>
          </p:cNvSpPr>
          <p:nvPr>
            <p:ph type="dt" sz="half" idx="10"/>
          </p:nvPr>
        </p:nvSpPr>
        <p:spPr/>
        <p:txBody>
          <a:bodyPr/>
          <a:lstStyle/>
          <a:p>
            <a:fld id="{9B9033BA-9346-4B23-AB28-BE6AA92B1B34}" type="datetimeFigureOut">
              <a:rPr lang="en-US" smtClean="0"/>
              <a:t>8/5/2022</a:t>
            </a:fld>
            <a:endParaRPr lang="en-US"/>
          </a:p>
        </p:txBody>
      </p:sp>
      <p:sp>
        <p:nvSpPr>
          <p:cNvPr id="6" name="Footer Placeholder 5">
            <a:extLst>
              <a:ext uri="{FF2B5EF4-FFF2-40B4-BE49-F238E27FC236}">
                <a16:creationId xmlns:a16="http://schemas.microsoft.com/office/drawing/2014/main" id="{CD18D966-86DD-64F6-2B45-0D4064D9F2D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A291293-EBFD-2449-6E19-D2D13FBDBAB6}"/>
              </a:ext>
            </a:extLst>
          </p:cNvPr>
          <p:cNvSpPr>
            <a:spLocks noGrp="1"/>
          </p:cNvSpPr>
          <p:nvPr>
            <p:ph type="sldNum" sz="quarter" idx="12"/>
          </p:nvPr>
        </p:nvSpPr>
        <p:spPr/>
        <p:txBody>
          <a:bodyPr/>
          <a:lstStyle/>
          <a:p>
            <a:fld id="{F1F892D0-EED8-4776-9ECC-FA0D8F9978E5}" type="slidenum">
              <a:rPr lang="en-US" smtClean="0"/>
              <a:t>‹#›</a:t>
            </a:fld>
            <a:endParaRPr lang="en-US"/>
          </a:p>
        </p:txBody>
      </p:sp>
    </p:spTree>
    <p:extLst>
      <p:ext uri="{BB962C8B-B14F-4D97-AF65-F5344CB8AC3E}">
        <p14:creationId xmlns:p14="http://schemas.microsoft.com/office/powerpoint/2010/main" val="27075460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DF52A7-991D-F2B7-4726-DD6B065EE33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523F34D-356E-16BC-CB34-8FCD01D0283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65520E2-C30A-7484-0688-77619B5BE42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45A2C28-6F18-21BD-72E6-6370CC393D5E}"/>
              </a:ext>
            </a:extLst>
          </p:cNvPr>
          <p:cNvSpPr>
            <a:spLocks noGrp="1"/>
          </p:cNvSpPr>
          <p:nvPr>
            <p:ph type="dt" sz="half" idx="10"/>
          </p:nvPr>
        </p:nvSpPr>
        <p:spPr/>
        <p:txBody>
          <a:bodyPr/>
          <a:lstStyle/>
          <a:p>
            <a:fld id="{9B9033BA-9346-4B23-AB28-BE6AA92B1B34}" type="datetimeFigureOut">
              <a:rPr lang="en-US" smtClean="0"/>
              <a:t>8/5/2022</a:t>
            </a:fld>
            <a:endParaRPr lang="en-US"/>
          </a:p>
        </p:txBody>
      </p:sp>
      <p:sp>
        <p:nvSpPr>
          <p:cNvPr id="6" name="Footer Placeholder 5">
            <a:extLst>
              <a:ext uri="{FF2B5EF4-FFF2-40B4-BE49-F238E27FC236}">
                <a16:creationId xmlns:a16="http://schemas.microsoft.com/office/drawing/2014/main" id="{C871AAEA-C4A7-D89F-D284-1A04CBE64CB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03C0D73-323F-D7BE-FBAB-B8941F7BBE62}"/>
              </a:ext>
            </a:extLst>
          </p:cNvPr>
          <p:cNvSpPr>
            <a:spLocks noGrp="1"/>
          </p:cNvSpPr>
          <p:nvPr>
            <p:ph type="sldNum" sz="quarter" idx="12"/>
          </p:nvPr>
        </p:nvSpPr>
        <p:spPr/>
        <p:txBody>
          <a:bodyPr/>
          <a:lstStyle/>
          <a:p>
            <a:fld id="{F1F892D0-EED8-4776-9ECC-FA0D8F9978E5}" type="slidenum">
              <a:rPr lang="en-US" smtClean="0"/>
              <a:t>‹#›</a:t>
            </a:fld>
            <a:endParaRPr lang="en-US"/>
          </a:p>
        </p:txBody>
      </p:sp>
    </p:spTree>
    <p:extLst>
      <p:ext uri="{BB962C8B-B14F-4D97-AF65-F5344CB8AC3E}">
        <p14:creationId xmlns:p14="http://schemas.microsoft.com/office/powerpoint/2010/main" val="4776556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570771C-DF91-C556-B876-77362581F53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454025C-FF70-50B7-F936-797C502AFE5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39FC5BE-6F46-E3EA-3FF5-1966DFDB2E3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B9033BA-9346-4B23-AB28-BE6AA92B1B34}" type="datetimeFigureOut">
              <a:rPr lang="en-US" smtClean="0"/>
              <a:t>8/5/2022</a:t>
            </a:fld>
            <a:endParaRPr lang="en-US"/>
          </a:p>
        </p:txBody>
      </p:sp>
      <p:sp>
        <p:nvSpPr>
          <p:cNvPr id="5" name="Footer Placeholder 4">
            <a:extLst>
              <a:ext uri="{FF2B5EF4-FFF2-40B4-BE49-F238E27FC236}">
                <a16:creationId xmlns:a16="http://schemas.microsoft.com/office/drawing/2014/main" id="{1CE6AB4A-E41A-0DCB-C580-2157BDA61E3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6D18809-2ABC-FA17-BAFD-60CD1164845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1F892D0-EED8-4776-9ECC-FA0D8F9978E5}" type="slidenum">
              <a:rPr lang="en-US" smtClean="0"/>
              <a:t>‹#›</a:t>
            </a:fld>
            <a:endParaRPr lang="en-US"/>
          </a:p>
        </p:txBody>
      </p:sp>
    </p:spTree>
    <p:extLst>
      <p:ext uri="{BB962C8B-B14F-4D97-AF65-F5344CB8AC3E}">
        <p14:creationId xmlns:p14="http://schemas.microsoft.com/office/powerpoint/2010/main" val="3288375653"/>
      </p:ext>
    </p:extLst>
  </p:cSld>
  <p:clrMap bg1="lt1" tx1="dk1" bg2="lt2" tx2="dk2" accent1="accent1" accent2="accent2" accent3="accent3" accent4="accent4" accent5="accent5" accent6="accent6" hlink="hlink" folHlink="folHlink"/>
  <p:sldLayoutIdLst>
    <p:sldLayoutId id="2147483956" r:id="rId1"/>
    <p:sldLayoutId id="2147483957" r:id="rId2"/>
    <p:sldLayoutId id="2147483958" r:id="rId3"/>
    <p:sldLayoutId id="2147483959" r:id="rId4"/>
    <p:sldLayoutId id="2147483960" r:id="rId5"/>
    <p:sldLayoutId id="2147483961" r:id="rId6"/>
    <p:sldLayoutId id="2147483962" r:id="rId7"/>
    <p:sldLayoutId id="2147483963" r:id="rId8"/>
    <p:sldLayoutId id="2147483964" r:id="rId9"/>
    <p:sldLayoutId id="2147483965" r:id="rId10"/>
    <p:sldLayoutId id="2147483966"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9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3.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1.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3.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1.xml"/></Relationships>
</file>

<file path=ppt/slides/_rels/slide125.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1.xml"/><Relationship Id="rId6" Type="http://schemas.openxmlformats.org/officeDocument/2006/relationships/image" Target="../media/image108.png"/><Relationship Id="rId5" Type="http://schemas.openxmlformats.org/officeDocument/2006/relationships/image" Target="../media/image107.png"/><Relationship Id="rId4" Type="http://schemas.openxmlformats.org/officeDocument/2006/relationships/image" Target="../media/image106.png"/></Relationships>
</file>

<file path=ppt/slides/_rels/slide126.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10.png"/></Relationships>
</file>

<file path=ppt/slides/_rels/slide127.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1.xml"/></Relationships>
</file>

<file path=ppt/slides/_rels/slide128.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1.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1.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1.xml"/></Relationships>
</file>

<file path=ppt/slides/_rels/slide132.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1.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25.png"/><Relationship Id="rId4" Type="http://schemas.openxmlformats.org/officeDocument/2006/relationships/image" Target="../media/image2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3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xml"/><Relationship Id="rId4" Type="http://schemas.openxmlformats.org/officeDocument/2006/relationships/image" Target="../media/image40.png"/></Relationships>
</file>

<file path=ppt/slides/_rels/slide4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xml"/><Relationship Id="rId4" Type="http://schemas.openxmlformats.org/officeDocument/2006/relationships/image" Target="../media/image43.png"/></Relationships>
</file>

<file path=ppt/slides/_rels/slide4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xml"/><Relationship Id="rId4" Type="http://schemas.openxmlformats.org/officeDocument/2006/relationships/image" Target="../media/image4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1.xml"/><Relationship Id="rId5" Type="http://schemas.openxmlformats.org/officeDocument/2006/relationships/image" Target="../media/image53.png"/><Relationship Id="rId4" Type="http://schemas.openxmlformats.org/officeDocument/2006/relationships/image" Target="../media/image52.png"/></Relationships>
</file>

<file path=ppt/slides/_rels/slide5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75.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1.xml"/><Relationship Id="rId4" Type="http://schemas.openxmlformats.org/officeDocument/2006/relationships/image" Target="../media/image82.png"/></Relationships>
</file>

<file path=ppt/slides/_rels/slide8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87.png"/><Relationship Id="rId4" Type="http://schemas.openxmlformats.org/officeDocument/2006/relationships/image" Target="../media/image86.png"/></Relationships>
</file>

<file path=ppt/slides/_rels/slide8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CBBD1F-78AF-0BF8-03B8-6ACFF5A99189}"/>
              </a:ext>
            </a:extLst>
          </p:cNvPr>
          <p:cNvSpPr>
            <a:spLocks noGrp="1"/>
          </p:cNvSpPr>
          <p:nvPr>
            <p:ph type="ctrTitle"/>
          </p:nvPr>
        </p:nvSpPr>
        <p:spPr>
          <a:xfrm>
            <a:off x="1095375" y="827088"/>
            <a:ext cx="5962650" cy="668337"/>
          </a:xfrm>
        </p:spPr>
        <p:txBody>
          <a:bodyPr>
            <a:normAutofit fontScale="90000"/>
          </a:bodyPr>
          <a:lstStyle/>
          <a:p>
            <a:r>
              <a:rPr lang="en-US" dirty="0"/>
              <a:t>IDENTIFIER RULES</a:t>
            </a:r>
          </a:p>
        </p:txBody>
      </p:sp>
      <p:sp>
        <p:nvSpPr>
          <p:cNvPr id="3" name="Subtitle 2">
            <a:extLst>
              <a:ext uri="{FF2B5EF4-FFF2-40B4-BE49-F238E27FC236}">
                <a16:creationId xmlns:a16="http://schemas.microsoft.com/office/drawing/2014/main" id="{3BAF2FCC-9CF6-B5DC-6189-7D123FC4023B}"/>
              </a:ext>
            </a:extLst>
          </p:cNvPr>
          <p:cNvSpPr>
            <a:spLocks noGrp="1"/>
          </p:cNvSpPr>
          <p:nvPr>
            <p:ph type="subTitle" idx="1"/>
          </p:nvPr>
        </p:nvSpPr>
        <p:spPr>
          <a:xfrm>
            <a:off x="1154954" y="1562100"/>
            <a:ext cx="9894045" cy="4619625"/>
          </a:xfrm>
        </p:spPr>
        <p:txBody>
          <a:bodyPr/>
          <a:lstStyle/>
          <a:p>
            <a:pPr marL="285750" indent="-285750" algn="l">
              <a:buFont typeface="Wingdings" panose="05000000000000000000" pitchFamily="2" charset="2"/>
              <a:buChar char="Ø"/>
            </a:pPr>
            <a:r>
              <a:rPr lang="en-US" dirty="0"/>
              <a:t>Can use a-z,A-Z,_,$,0-9</a:t>
            </a:r>
          </a:p>
          <a:p>
            <a:pPr marL="285750" indent="-285750" algn="l">
              <a:buFont typeface="Wingdings" panose="05000000000000000000" pitchFamily="2" charset="2"/>
              <a:buChar char="Ø"/>
            </a:pPr>
            <a:r>
              <a:rPr lang="en-US" dirty="0"/>
              <a:t>First digit can't be 0-9</a:t>
            </a:r>
          </a:p>
          <a:p>
            <a:pPr marL="285750" indent="-285750" algn="l">
              <a:buFont typeface="Wingdings" panose="05000000000000000000" pitchFamily="2" charset="2"/>
              <a:buChar char="Ø"/>
            </a:pPr>
            <a:r>
              <a:rPr lang="en-US" dirty="0"/>
              <a:t>Can't use reserved names like </a:t>
            </a:r>
            <a:r>
              <a:rPr lang="en-US" cap="none" dirty="0"/>
              <a:t>if, for, int, float </a:t>
            </a:r>
            <a:r>
              <a:rPr lang="en-US" dirty="0"/>
              <a:t>etc.</a:t>
            </a:r>
          </a:p>
          <a:p>
            <a:pPr marL="285750" indent="-285750" algn="l">
              <a:buFont typeface="Wingdings" panose="05000000000000000000" pitchFamily="2" charset="2"/>
              <a:buChar char="Ø"/>
            </a:pPr>
            <a:r>
              <a:rPr lang="en-US" dirty="0"/>
              <a:t>Can use class names like S</a:t>
            </a:r>
            <a:r>
              <a:rPr lang="en-US" cap="none" dirty="0"/>
              <a:t>tring</a:t>
            </a:r>
            <a:r>
              <a:rPr lang="en-US" dirty="0"/>
              <a:t>, </a:t>
            </a:r>
            <a:r>
              <a:rPr lang="en-US" dirty="0" err="1"/>
              <a:t>S</a:t>
            </a:r>
            <a:r>
              <a:rPr lang="en-US" cap="none" dirty="0" err="1"/>
              <a:t>tringBuffer</a:t>
            </a:r>
            <a:r>
              <a:rPr lang="en-US" dirty="0"/>
              <a:t> etc. but not recommended.</a:t>
            </a:r>
          </a:p>
          <a:p>
            <a:pPr algn="l"/>
            <a:endParaRPr lang="en-US" dirty="0"/>
          </a:p>
          <a:p>
            <a:pPr algn="l"/>
            <a:endParaRPr lang="en-US" dirty="0"/>
          </a:p>
        </p:txBody>
      </p:sp>
    </p:spTree>
    <p:extLst>
      <p:ext uri="{BB962C8B-B14F-4D97-AF65-F5344CB8AC3E}">
        <p14:creationId xmlns:p14="http://schemas.microsoft.com/office/powerpoint/2010/main" val="41424252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CBBD1F-78AF-0BF8-03B8-6ACFF5A99189}"/>
              </a:ext>
            </a:extLst>
          </p:cNvPr>
          <p:cNvSpPr>
            <a:spLocks noGrp="1"/>
          </p:cNvSpPr>
          <p:nvPr>
            <p:ph type="ctrTitle"/>
          </p:nvPr>
        </p:nvSpPr>
        <p:spPr>
          <a:xfrm>
            <a:off x="1095375" y="484188"/>
            <a:ext cx="8001000" cy="668337"/>
          </a:xfrm>
        </p:spPr>
        <p:txBody>
          <a:bodyPr>
            <a:normAutofit fontScale="90000"/>
          </a:bodyPr>
          <a:lstStyle/>
          <a:p>
            <a:r>
              <a:rPr lang="en-US" dirty="0"/>
              <a:t>++ Operator </a:t>
            </a:r>
            <a:r>
              <a:rPr lang="en-US" dirty="0" err="1"/>
              <a:t>usecase</a:t>
            </a:r>
            <a:endParaRPr lang="en-US" dirty="0"/>
          </a:p>
        </p:txBody>
      </p:sp>
      <p:sp>
        <p:nvSpPr>
          <p:cNvPr id="3" name="Subtitle 2">
            <a:extLst>
              <a:ext uri="{FF2B5EF4-FFF2-40B4-BE49-F238E27FC236}">
                <a16:creationId xmlns:a16="http://schemas.microsoft.com/office/drawing/2014/main" id="{3BAF2FCC-9CF6-B5DC-6189-7D123FC4023B}"/>
              </a:ext>
            </a:extLst>
          </p:cNvPr>
          <p:cNvSpPr>
            <a:spLocks noGrp="1"/>
          </p:cNvSpPr>
          <p:nvPr>
            <p:ph type="subTitle" idx="1"/>
          </p:nvPr>
        </p:nvSpPr>
        <p:spPr>
          <a:xfrm>
            <a:off x="704850" y="1162050"/>
            <a:ext cx="11106150" cy="5229225"/>
          </a:xfrm>
        </p:spPr>
        <p:txBody>
          <a:bodyPr>
            <a:normAutofit fontScale="92500" lnSpcReduction="10000"/>
          </a:bodyPr>
          <a:lstStyle/>
          <a:p>
            <a:pPr marL="285750" indent="-285750" algn="l">
              <a:buFont typeface="Wingdings" panose="05000000000000000000" pitchFamily="2" charset="2"/>
              <a:buChar char="Ø"/>
            </a:pPr>
            <a:r>
              <a:rPr lang="en-US" dirty="0"/>
              <a:t> 1)byte b = 10; </a:t>
            </a:r>
            <a:r>
              <a:rPr lang="en-US" dirty="0">
                <a:solidFill>
                  <a:srgbClr val="FF0000"/>
                </a:solidFill>
              </a:rPr>
              <a:t>b = b+1; error  (Since byte + int = int)</a:t>
            </a:r>
          </a:p>
          <a:p>
            <a:pPr marL="285750" indent="-285750" algn="l">
              <a:buFont typeface="Wingdings" panose="05000000000000000000" pitchFamily="2" charset="2"/>
              <a:buChar char="Ø"/>
            </a:pPr>
            <a:r>
              <a:rPr lang="en-US" dirty="0"/>
              <a:t> 2)byte b = 10; b++; </a:t>
            </a:r>
            <a:r>
              <a:rPr lang="en-US" dirty="0">
                <a:sym typeface="Wingdings" panose="05000000000000000000" pitchFamily="2" charset="2"/>
              </a:rPr>
              <a:t> o/p b=11 </a:t>
            </a:r>
          </a:p>
          <a:p>
            <a:pPr marL="285750" indent="-285750" algn="l">
              <a:buFont typeface="Wingdings" panose="05000000000000000000" pitchFamily="2" charset="2"/>
              <a:buChar char="Ø"/>
            </a:pPr>
            <a:r>
              <a:rPr lang="en-US" dirty="0">
                <a:sym typeface="Wingdings" panose="05000000000000000000" pitchFamily="2" charset="2"/>
              </a:rPr>
              <a:t> 3)byte b = 10; b = (byte)(b+1); o/p  b=11</a:t>
            </a:r>
          </a:p>
          <a:p>
            <a:pPr marL="285750" indent="-285750" algn="l">
              <a:buFont typeface="Wingdings" panose="05000000000000000000" pitchFamily="2" charset="2"/>
              <a:buChar char="Ø"/>
            </a:pPr>
            <a:r>
              <a:rPr lang="en-US" dirty="0">
                <a:sym typeface="Wingdings" panose="05000000000000000000" pitchFamily="2" charset="2"/>
              </a:rPr>
              <a:t>In 1) compiler thinks that operation is on int hence returns int result but in 2&amp;3) compiler performs operation and then converts back to byte.</a:t>
            </a:r>
          </a:p>
          <a:p>
            <a:pPr marL="285750" indent="-285750" algn="l">
              <a:buFont typeface="Wingdings" panose="05000000000000000000" pitchFamily="2" charset="2"/>
              <a:buChar char="Ø"/>
            </a:pPr>
            <a:r>
              <a:rPr lang="en-US" dirty="0"/>
              <a:t>Basically compile returns maximum data type result after computing.</a:t>
            </a:r>
          </a:p>
          <a:p>
            <a:pPr algn="l"/>
            <a:r>
              <a:rPr lang="en-US" dirty="0"/>
              <a:t>Ex: public class Main{	</a:t>
            </a:r>
          </a:p>
          <a:p>
            <a:pPr algn="l"/>
            <a:r>
              <a:rPr lang="en-US" dirty="0"/>
              <a:t>public static void main(String[] </a:t>
            </a:r>
            <a:r>
              <a:rPr lang="en-US" dirty="0" err="1"/>
              <a:t>args</a:t>
            </a:r>
            <a:r>
              <a:rPr lang="en-US" dirty="0"/>
              <a:t>) {      </a:t>
            </a:r>
          </a:p>
          <a:p>
            <a:pPr algn="l"/>
            <a:r>
              <a:rPr lang="en-US" dirty="0"/>
              <a:t>  long value = 10;        </a:t>
            </a:r>
          </a:p>
          <a:p>
            <a:pPr algn="l"/>
            <a:r>
              <a:rPr lang="en-US" dirty="0"/>
              <a:t> value = value + </a:t>
            </a:r>
            <a:r>
              <a:rPr lang="en-US" dirty="0" err="1"/>
              <a:t>Integer.MAX_VALUE</a:t>
            </a:r>
            <a:r>
              <a:rPr lang="en-US" dirty="0"/>
              <a:t>;(long + int = long)</a:t>
            </a:r>
          </a:p>
          <a:p>
            <a:pPr algn="l"/>
            <a:r>
              <a:rPr lang="en-US" dirty="0"/>
              <a:t> </a:t>
            </a:r>
            <a:r>
              <a:rPr lang="en-US" dirty="0" err="1"/>
              <a:t>System.out.println</a:t>
            </a:r>
            <a:r>
              <a:rPr lang="en-US" dirty="0"/>
              <a:t>(value);	O/P</a:t>
            </a:r>
            <a:r>
              <a:rPr lang="en-US" dirty="0">
                <a:sym typeface="Wingdings" panose="05000000000000000000" pitchFamily="2" charset="2"/>
              </a:rPr>
              <a:t> 2147483657</a:t>
            </a:r>
            <a:endParaRPr lang="en-US" dirty="0"/>
          </a:p>
          <a:p>
            <a:pPr algn="l"/>
            <a:r>
              <a:rPr lang="en-US" dirty="0"/>
              <a:t>}</a:t>
            </a:r>
          </a:p>
          <a:p>
            <a:pPr algn="l"/>
            <a:r>
              <a:rPr lang="en-US" dirty="0"/>
              <a:t>}</a:t>
            </a:r>
          </a:p>
          <a:p>
            <a:endParaRPr lang="en-US" dirty="0"/>
          </a:p>
        </p:txBody>
      </p:sp>
    </p:spTree>
    <p:extLst>
      <p:ext uri="{BB962C8B-B14F-4D97-AF65-F5344CB8AC3E}">
        <p14:creationId xmlns:p14="http://schemas.microsoft.com/office/powerpoint/2010/main" val="366563868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DC7D067-8140-A67D-FB11-D090A585DD16}"/>
              </a:ext>
            </a:extLst>
          </p:cNvPr>
          <p:cNvSpPr txBox="1">
            <a:spLocks/>
          </p:cNvSpPr>
          <p:nvPr/>
        </p:nvSpPr>
        <p:spPr>
          <a:xfrm>
            <a:off x="1046606" y="193104"/>
            <a:ext cx="9328785" cy="668337"/>
          </a:xfrm>
          <a:prstGeom prst="rect">
            <a:avLst/>
          </a:prstGeom>
        </p:spPr>
        <p:txBody>
          <a:bodyPr vert="horz" lIns="91440" tIns="45720" rIns="91440" bIns="45720" rtlCol="0" anchor="b">
            <a:normAutofit fontScale="8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dirty="0"/>
              <a:t>Customization</a:t>
            </a:r>
          </a:p>
        </p:txBody>
      </p:sp>
      <p:pic>
        <p:nvPicPr>
          <p:cNvPr id="3" name="Picture 2">
            <a:extLst>
              <a:ext uri="{FF2B5EF4-FFF2-40B4-BE49-F238E27FC236}">
                <a16:creationId xmlns:a16="http://schemas.microsoft.com/office/drawing/2014/main" id="{16AD9206-B6DD-96E0-272F-ED28A1137EDB}"/>
              </a:ext>
            </a:extLst>
          </p:cNvPr>
          <p:cNvPicPr>
            <a:picLocks noChangeAspect="1"/>
          </p:cNvPicPr>
          <p:nvPr/>
        </p:nvPicPr>
        <p:blipFill rotWithShape="1">
          <a:blip r:embed="rId2"/>
          <a:srcRect l="717" t="3947"/>
          <a:stretch/>
        </p:blipFill>
        <p:spPr>
          <a:xfrm>
            <a:off x="1676400" y="851648"/>
            <a:ext cx="7637930" cy="5549153"/>
          </a:xfrm>
          <a:prstGeom prst="rect">
            <a:avLst/>
          </a:prstGeom>
        </p:spPr>
      </p:pic>
    </p:spTree>
    <p:extLst>
      <p:ext uri="{BB962C8B-B14F-4D97-AF65-F5344CB8AC3E}">
        <p14:creationId xmlns:p14="http://schemas.microsoft.com/office/powerpoint/2010/main" val="174923196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2">
            <a:extLst>
              <a:ext uri="{FF2B5EF4-FFF2-40B4-BE49-F238E27FC236}">
                <a16:creationId xmlns:a16="http://schemas.microsoft.com/office/drawing/2014/main" id="{43222EA1-4DBA-810D-5F72-D097D2ADB900}"/>
              </a:ext>
            </a:extLst>
          </p:cNvPr>
          <p:cNvSpPr txBox="1">
            <a:spLocks/>
          </p:cNvSpPr>
          <p:nvPr/>
        </p:nvSpPr>
        <p:spPr>
          <a:xfrm>
            <a:off x="298704" y="777240"/>
            <a:ext cx="7133037" cy="5861304"/>
          </a:xfrm>
          <a:prstGeom prst="rect">
            <a:avLst/>
          </a:prstGeom>
        </p:spPr>
        <p:txBody>
          <a:bodyPr vert="horz" lIns="91440" tIns="45720" rIns="91440" bIns="4572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Wingdings" panose="05000000000000000000" pitchFamily="2" charset="2"/>
              <a:buChar char="Ø"/>
            </a:pPr>
            <a:r>
              <a:rPr lang="en-US" dirty="0"/>
              <a:t>Note : Keys must be unique &amp; if in case you try to add key value pair whose key is already present then the latest key value pair will override the previous.</a:t>
            </a:r>
          </a:p>
          <a:p>
            <a:pPr marL="342900" indent="-342900" algn="l">
              <a:buFont typeface="Wingdings" panose="05000000000000000000" pitchFamily="2" charset="2"/>
              <a:buChar char="Ø"/>
            </a:pPr>
            <a:r>
              <a:rPr lang="en-US" dirty="0"/>
              <a:t>put(K key, V value) -&gt; adds key value pair into Map</a:t>
            </a:r>
          </a:p>
          <a:p>
            <a:pPr marL="342900" indent="-342900" algn="l">
              <a:buFont typeface="Wingdings" panose="05000000000000000000" pitchFamily="2" charset="2"/>
              <a:buChar char="Ø"/>
            </a:pPr>
            <a:r>
              <a:rPr lang="en-US" dirty="0" err="1"/>
              <a:t>containsKey</a:t>
            </a:r>
            <a:r>
              <a:rPr lang="en-US" dirty="0"/>
              <a:t>(K key) -&gt; returns true if the key is present</a:t>
            </a:r>
          </a:p>
          <a:p>
            <a:pPr marL="342900" indent="-342900" algn="l">
              <a:buFont typeface="Wingdings" panose="05000000000000000000" pitchFamily="2" charset="2"/>
              <a:buChar char="Ø"/>
            </a:pPr>
            <a:r>
              <a:rPr lang="en-US" dirty="0" err="1"/>
              <a:t>containsValue</a:t>
            </a:r>
            <a:r>
              <a:rPr lang="en-US" dirty="0"/>
              <a:t>(V value) -&gt; returns true if the value is present</a:t>
            </a:r>
          </a:p>
          <a:p>
            <a:pPr marL="342900" indent="-342900" algn="l">
              <a:buFont typeface="Wingdings" panose="05000000000000000000" pitchFamily="2" charset="2"/>
              <a:buChar char="Ø"/>
            </a:pPr>
            <a:r>
              <a:rPr lang="en-US" dirty="0" err="1"/>
              <a:t>keySet</a:t>
            </a:r>
            <a:r>
              <a:rPr lang="en-US" dirty="0"/>
              <a:t>() -&gt; returns array of keys</a:t>
            </a:r>
          </a:p>
          <a:p>
            <a:pPr marL="342900" indent="-342900" algn="l">
              <a:buFont typeface="Wingdings" panose="05000000000000000000" pitchFamily="2" charset="2"/>
              <a:buChar char="Ø"/>
            </a:pPr>
            <a:r>
              <a:rPr lang="en-US" dirty="0"/>
              <a:t>values() -&gt; returns array of values</a:t>
            </a:r>
          </a:p>
          <a:p>
            <a:pPr marL="342900" indent="-342900" algn="l">
              <a:buFont typeface="Wingdings" panose="05000000000000000000" pitchFamily="2" charset="2"/>
              <a:buChar char="Ø"/>
            </a:pPr>
            <a:r>
              <a:rPr lang="en-US" dirty="0" err="1"/>
              <a:t>entrySet</a:t>
            </a:r>
            <a:r>
              <a:rPr lang="en-US" dirty="0"/>
              <a:t>() -&gt; returns array of Entries(</a:t>
            </a:r>
            <a:r>
              <a:rPr lang="en-US" dirty="0" err="1"/>
              <a:t>i.e</a:t>
            </a:r>
            <a:r>
              <a:rPr lang="en-US" dirty="0"/>
              <a:t> </a:t>
            </a:r>
            <a:r>
              <a:rPr lang="en-US" dirty="0" err="1"/>
              <a:t>key,value</a:t>
            </a:r>
            <a:r>
              <a:rPr lang="en-US" dirty="0"/>
              <a:t> pair)</a:t>
            </a:r>
          </a:p>
          <a:p>
            <a:pPr marL="342900" indent="-342900" algn="l">
              <a:buFont typeface="Wingdings" panose="05000000000000000000" pitchFamily="2" charset="2"/>
              <a:buChar char="Ø"/>
            </a:pPr>
            <a:r>
              <a:rPr lang="en-US" dirty="0" err="1"/>
              <a:t>isEmpty</a:t>
            </a:r>
            <a:r>
              <a:rPr lang="en-US" dirty="0"/>
              <a:t>()</a:t>
            </a:r>
          </a:p>
          <a:p>
            <a:pPr marL="342900" indent="-342900" algn="l">
              <a:buFont typeface="Wingdings" panose="05000000000000000000" pitchFamily="2" charset="2"/>
              <a:buChar char="Ø"/>
            </a:pPr>
            <a:r>
              <a:rPr lang="en-US" dirty="0"/>
              <a:t>clear()</a:t>
            </a:r>
          </a:p>
          <a:p>
            <a:pPr marL="342900" indent="-342900" algn="l">
              <a:buFont typeface="Wingdings" panose="05000000000000000000" pitchFamily="2" charset="2"/>
              <a:buChar char="Ø"/>
            </a:pPr>
            <a:r>
              <a:rPr lang="en-US" dirty="0"/>
              <a:t>remove(K key) -&gt; removes key value pair for given key k &amp; returns it if exits else returns null</a:t>
            </a:r>
          </a:p>
          <a:p>
            <a:pPr marL="342900" indent="-342900" algn="l">
              <a:buFont typeface="Wingdings" panose="05000000000000000000" pitchFamily="2" charset="2"/>
              <a:buChar char="Ø"/>
            </a:pPr>
            <a:r>
              <a:rPr lang="en-US" dirty="0"/>
              <a:t>V get(K key) -&gt; returns value for a given key K</a:t>
            </a:r>
          </a:p>
          <a:p>
            <a:pPr marL="342900" indent="-342900" algn="l">
              <a:buFont typeface="Wingdings" panose="05000000000000000000" pitchFamily="2" charset="2"/>
              <a:buChar char="Ø"/>
            </a:pPr>
            <a:r>
              <a:rPr lang="en-US" dirty="0"/>
              <a:t>V </a:t>
            </a:r>
            <a:r>
              <a:rPr lang="en-US" dirty="0" err="1"/>
              <a:t>getOrDefault</a:t>
            </a:r>
            <a:r>
              <a:rPr lang="en-US" dirty="0"/>
              <a:t>(K </a:t>
            </a:r>
            <a:r>
              <a:rPr lang="en-US" dirty="0" err="1"/>
              <a:t>key,V</a:t>
            </a:r>
            <a:r>
              <a:rPr lang="en-US" dirty="0"/>
              <a:t> </a:t>
            </a:r>
            <a:r>
              <a:rPr lang="en-US" dirty="0" err="1"/>
              <a:t>defaultvalue</a:t>
            </a:r>
            <a:r>
              <a:rPr lang="en-US" dirty="0"/>
              <a:t>) -&gt; returns value for key K if present else returns </a:t>
            </a:r>
            <a:r>
              <a:rPr lang="en-US" dirty="0" err="1"/>
              <a:t>defaultvalue</a:t>
            </a:r>
            <a:endParaRPr lang="en-US" dirty="0"/>
          </a:p>
          <a:p>
            <a:pPr marL="342900" indent="-342900" algn="l">
              <a:buFont typeface="Wingdings" panose="05000000000000000000" pitchFamily="2" charset="2"/>
              <a:buChar char="Ø"/>
            </a:pPr>
            <a:r>
              <a:rPr lang="en-US" dirty="0"/>
              <a:t>int size()</a:t>
            </a:r>
          </a:p>
          <a:p>
            <a:pPr marL="342900" indent="-342900" algn="l">
              <a:buFont typeface="Wingdings" panose="05000000000000000000" pitchFamily="2" charset="2"/>
              <a:buChar char="Ø"/>
            </a:pPr>
            <a:endParaRPr lang="en-US" dirty="0"/>
          </a:p>
          <a:p>
            <a:pPr marL="342900" indent="-342900" algn="l">
              <a:buFont typeface="Wingdings" panose="05000000000000000000" pitchFamily="2" charset="2"/>
              <a:buChar char="Ø"/>
            </a:pPr>
            <a:endParaRPr lang="en-US" dirty="0"/>
          </a:p>
          <a:p>
            <a:pPr marL="342900" indent="-342900" algn="l">
              <a:buFont typeface="Wingdings" panose="05000000000000000000" pitchFamily="2" charset="2"/>
              <a:buChar char="Ø"/>
            </a:pPr>
            <a:endParaRPr lang="en-US" dirty="0"/>
          </a:p>
          <a:p>
            <a:pPr marL="342900" indent="-342900" algn="l">
              <a:buFont typeface="Wingdings" panose="05000000000000000000" pitchFamily="2" charset="2"/>
              <a:buChar char="Ø"/>
            </a:pPr>
            <a:endParaRPr lang="en-US" dirty="0"/>
          </a:p>
          <a:p>
            <a:pPr marL="342900" indent="-342900" algn="l">
              <a:buFont typeface="Wingdings" panose="05000000000000000000" pitchFamily="2" charset="2"/>
              <a:buChar char="Ø"/>
            </a:pPr>
            <a:endParaRPr lang="en-US" dirty="0"/>
          </a:p>
          <a:p>
            <a:pPr algn="l"/>
            <a:endParaRPr lang="en-US" dirty="0"/>
          </a:p>
          <a:p>
            <a:pPr marL="285750" indent="-285750" algn="l">
              <a:buFont typeface="Wingdings" panose="05000000000000000000" pitchFamily="2" charset="2"/>
              <a:buChar char="Ø"/>
            </a:pPr>
            <a:endParaRPr lang="en-US" dirty="0"/>
          </a:p>
        </p:txBody>
      </p:sp>
      <p:sp>
        <p:nvSpPr>
          <p:cNvPr id="6" name="Title 1">
            <a:extLst>
              <a:ext uri="{FF2B5EF4-FFF2-40B4-BE49-F238E27FC236}">
                <a16:creationId xmlns:a16="http://schemas.microsoft.com/office/drawing/2014/main" id="{0DC7D067-8140-A67D-FB11-D090A585DD16}"/>
              </a:ext>
            </a:extLst>
          </p:cNvPr>
          <p:cNvSpPr txBox="1">
            <a:spLocks/>
          </p:cNvSpPr>
          <p:nvPr/>
        </p:nvSpPr>
        <p:spPr>
          <a:xfrm>
            <a:off x="1046606" y="193104"/>
            <a:ext cx="9328785" cy="668337"/>
          </a:xfrm>
          <a:prstGeom prst="rect">
            <a:avLst/>
          </a:prstGeom>
        </p:spPr>
        <p:txBody>
          <a:bodyPr vert="horz" lIns="91440" tIns="45720" rIns="91440" bIns="45720" rtlCol="0" anchor="b">
            <a:normAutofit fontScale="8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dirty="0"/>
              <a:t>Map</a:t>
            </a:r>
          </a:p>
        </p:txBody>
      </p:sp>
      <p:pic>
        <p:nvPicPr>
          <p:cNvPr id="4" name="Picture 3">
            <a:extLst>
              <a:ext uri="{FF2B5EF4-FFF2-40B4-BE49-F238E27FC236}">
                <a16:creationId xmlns:a16="http://schemas.microsoft.com/office/drawing/2014/main" id="{BFC42175-12BE-90A9-EC92-D54A08A066C1}"/>
              </a:ext>
            </a:extLst>
          </p:cNvPr>
          <p:cNvPicPr>
            <a:picLocks noChangeAspect="1"/>
          </p:cNvPicPr>
          <p:nvPr/>
        </p:nvPicPr>
        <p:blipFill>
          <a:blip r:embed="rId2"/>
          <a:stretch>
            <a:fillRect/>
          </a:stretch>
        </p:blipFill>
        <p:spPr>
          <a:xfrm>
            <a:off x="7507662" y="824752"/>
            <a:ext cx="4334716" cy="4787154"/>
          </a:xfrm>
          <a:prstGeom prst="rect">
            <a:avLst/>
          </a:prstGeom>
        </p:spPr>
      </p:pic>
    </p:spTree>
    <p:extLst>
      <p:ext uri="{BB962C8B-B14F-4D97-AF65-F5344CB8AC3E}">
        <p14:creationId xmlns:p14="http://schemas.microsoft.com/office/powerpoint/2010/main" val="427764280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2">
            <a:extLst>
              <a:ext uri="{FF2B5EF4-FFF2-40B4-BE49-F238E27FC236}">
                <a16:creationId xmlns:a16="http://schemas.microsoft.com/office/drawing/2014/main" id="{43222EA1-4DBA-810D-5F72-D097D2ADB900}"/>
              </a:ext>
            </a:extLst>
          </p:cNvPr>
          <p:cNvSpPr txBox="1">
            <a:spLocks/>
          </p:cNvSpPr>
          <p:nvPr/>
        </p:nvSpPr>
        <p:spPr>
          <a:xfrm>
            <a:off x="298703" y="777239"/>
            <a:ext cx="8040228" cy="5792526"/>
          </a:xfrm>
          <a:prstGeom prst="rect">
            <a:avLst/>
          </a:prstGeom>
        </p:spPr>
        <p:txBody>
          <a:bodyPr vert="horz" lIns="91440" tIns="45720" rIns="91440" bIns="45720" rtlCol="0">
            <a:normAutofit fontScale="8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Wingdings" panose="05000000000000000000" pitchFamily="2" charset="2"/>
              <a:buChar char="Ø"/>
            </a:pPr>
            <a:r>
              <a:rPr lang="en-US" dirty="0"/>
              <a:t>In the backend we have </a:t>
            </a:r>
            <a:r>
              <a:rPr lang="en-US" dirty="0" err="1"/>
              <a:t>arr</a:t>
            </a:r>
            <a:r>
              <a:rPr lang="en-US" dirty="0"/>
              <a:t> of initial size 16 (with </a:t>
            </a:r>
            <a:r>
              <a:rPr lang="en-US" dirty="0" err="1"/>
              <a:t>loadfactor</a:t>
            </a:r>
            <a:r>
              <a:rPr lang="en-US" dirty="0"/>
              <a:t> 0.75 </a:t>
            </a:r>
            <a:r>
              <a:rPr lang="en-US" dirty="0" err="1"/>
              <a:t>i.e</a:t>
            </a:r>
            <a:r>
              <a:rPr lang="en-US" dirty="0"/>
              <a:t> it becomes 32 size when 75% </a:t>
            </a:r>
            <a:r>
              <a:rPr lang="en-US" dirty="0" err="1"/>
              <a:t>i.e</a:t>
            </a:r>
            <a:r>
              <a:rPr lang="en-US" dirty="0"/>
              <a:t> 12 gets filed if initial size is 16.) which holds LL&lt;Node&gt; objects. </a:t>
            </a:r>
          </a:p>
          <a:p>
            <a:pPr marL="342900" indent="-342900" algn="l">
              <a:buFont typeface="Wingdings" panose="05000000000000000000" pitchFamily="2" charset="2"/>
              <a:buChar char="Ø"/>
            </a:pPr>
            <a:r>
              <a:rPr lang="en-US" dirty="0" err="1"/>
              <a:t>i.e</a:t>
            </a:r>
            <a:r>
              <a:rPr lang="en-US" dirty="0"/>
              <a:t> class Node&lt;K,V&gt;{ K </a:t>
            </a:r>
            <a:r>
              <a:rPr lang="en-US" dirty="0" err="1"/>
              <a:t>key;V</a:t>
            </a:r>
            <a:r>
              <a:rPr lang="en-US" dirty="0"/>
              <a:t> </a:t>
            </a:r>
            <a:r>
              <a:rPr lang="en-US" dirty="0" err="1"/>
              <a:t>value;int</a:t>
            </a:r>
            <a:r>
              <a:rPr lang="en-US" dirty="0"/>
              <a:t> </a:t>
            </a:r>
            <a:r>
              <a:rPr lang="en-US" dirty="0" err="1"/>
              <a:t>hash;Node</a:t>
            </a:r>
            <a:r>
              <a:rPr lang="en-US" dirty="0"/>
              <a:t> next&lt;K,V&gt;;}</a:t>
            </a:r>
          </a:p>
          <a:p>
            <a:pPr marL="342900" indent="-342900" algn="l">
              <a:buFont typeface="Wingdings" panose="05000000000000000000" pitchFamily="2" charset="2"/>
              <a:buChar char="Ø"/>
            </a:pPr>
            <a:r>
              <a:rPr lang="en-US" dirty="0"/>
              <a:t>Let’s consider a simple example. Let’s suppose initial size of array ,n = 6. </a:t>
            </a:r>
            <a:r>
              <a:rPr lang="en-US" dirty="0" err="1"/>
              <a:t>i.e</a:t>
            </a:r>
            <a:r>
              <a:rPr lang="en-US" dirty="0"/>
              <a:t> from 0-5 index;</a:t>
            </a:r>
          </a:p>
          <a:p>
            <a:pPr marL="342900" indent="-342900" algn="l">
              <a:buFont typeface="Wingdings" panose="05000000000000000000" pitchFamily="2" charset="2"/>
              <a:buChar char="Ø"/>
            </a:pPr>
            <a:r>
              <a:rPr lang="en-US" dirty="0"/>
              <a:t>When put(</a:t>
            </a:r>
            <a:r>
              <a:rPr lang="en-US" dirty="0" err="1"/>
              <a:t>key,value</a:t>
            </a:r>
            <a:r>
              <a:rPr lang="en-US" dirty="0"/>
              <a:t>) is called firstly based on the type of key hashing is performed the function is called hash function  &amp; value returned by it is index of bucket number</a:t>
            </a:r>
          </a:p>
          <a:p>
            <a:pPr marL="800100" lvl="1" indent="-342900" algn="l">
              <a:buFont typeface="Wingdings" panose="05000000000000000000" pitchFamily="2" charset="2"/>
              <a:buChar char="Ø"/>
            </a:pPr>
            <a:r>
              <a:rPr lang="en-US" dirty="0"/>
              <a:t>If key = 23422 -&gt; </a:t>
            </a:r>
            <a:r>
              <a:rPr lang="en-US" dirty="0" err="1"/>
              <a:t>key%n</a:t>
            </a:r>
            <a:r>
              <a:rPr lang="en-US" dirty="0"/>
              <a:t> =&gt; 23422%6 = 4 &lt;&lt;- index</a:t>
            </a:r>
          </a:p>
          <a:p>
            <a:pPr marL="800100" lvl="1" indent="-342900" algn="l">
              <a:buFont typeface="Wingdings" panose="05000000000000000000" pitchFamily="2" charset="2"/>
              <a:buChar char="Ø"/>
            </a:pPr>
            <a:r>
              <a:rPr lang="en-US" dirty="0"/>
              <a:t>If key = “</a:t>
            </a:r>
            <a:r>
              <a:rPr lang="en-US" dirty="0" err="1"/>
              <a:t>acd</a:t>
            </a:r>
            <a:r>
              <a:rPr lang="en-US" dirty="0"/>
              <a:t>” -&gt; [ (key[0]*(x^0)) + (key[1]*(x^1)) + (key[2]*(x^2))]%n</a:t>
            </a:r>
          </a:p>
          <a:p>
            <a:pPr lvl="1" algn="l"/>
            <a:r>
              <a:rPr lang="en-US" dirty="0"/>
              <a:t>      Let x be prime no. 7=&gt; [(97*7^0)+(99*7^1)+(100*7^2)]%6 =&gt;2 &lt;&lt;- index</a:t>
            </a:r>
          </a:p>
          <a:p>
            <a:pPr marL="800100" lvl="1" indent="-342900" algn="l">
              <a:buFont typeface="Wingdings" panose="05000000000000000000" pitchFamily="2" charset="2"/>
              <a:buChar char="Ø"/>
            </a:pPr>
            <a:r>
              <a:rPr lang="en-US" b="1" dirty="0"/>
              <a:t>In java we can simply say hash function returns </a:t>
            </a:r>
            <a:r>
              <a:rPr lang="en-US" b="1" dirty="0" err="1"/>
              <a:t>hashCode%n</a:t>
            </a:r>
            <a:r>
              <a:rPr lang="en-US" dirty="0"/>
              <a:t>.(instead of above)</a:t>
            </a:r>
          </a:p>
          <a:p>
            <a:pPr marL="342900" indent="-342900" algn="l">
              <a:buFont typeface="Wingdings" panose="05000000000000000000" pitchFamily="2" charset="2"/>
              <a:buChar char="Ø"/>
            </a:pPr>
            <a:r>
              <a:rPr lang="en-US" dirty="0"/>
              <a:t>Using the above formulas what we are trying to do is map the key to a particular index in the Node array. If a Node is already present then new Node will be linked else if index points to null then Node will be inserted.</a:t>
            </a:r>
          </a:p>
          <a:p>
            <a:pPr marL="342900" indent="-342900" algn="l">
              <a:buFont typeface="Wingdings" panose="05000000000000000000" pitchFamily="2" charset="2"/>
              <a:buChar char="Ø"/>
            </a:pPr>
            <a:r>
              <a:rPr lang="en-US" dirty="0"/>
              <a:t>So to get the value for a given key first hash is found(i.e. </a:t>
            </a:r>
            <a:r>
              <a:rPr lang="en-US" dirty="0" err="1"/>
              <a:t>key%n</a:t>
            </a:r>
            <a:r>
              <a:rPr lang="en-US" dirty="0"/>
              <a:t>) then searching starts at that index. Let’s say 3 is the hash code … Now from index 3 every Node will be checked that is linked till null. Checking of </a:t>
            </a:r>
            <a:r>
              <a:rPr lang="en-US" dirty="0" err="1"/>
              <a:t>hashCode</a:t>
            </a:r>
            <a:r>
              <a:rPr lang="en-US" dirty="0"/>
              <a:t> is first &amp; if matched then key will be checked using equals </a:t>
            </a:r>
            <a:r>
              <a:rPr lang="en-US" dirty="0" err="1"/>
              <a:t>emthod</a:t>
            </a:r>
            <a:r>
              <a:rPr lang="en-US" dirty="0"/>
              <a:t> .(Because different keys can have same hash value.)</a:t>
            </a:r>
          </a:p>
          <a:p>
            <a:pPr marL="342900" indent="-342900" algn="l">
              <a:buFont typeface="Wingdings" panose="05000000000000000000" pitchFamily="2" charset="2"/>
              <a:buChar char="Ø"/>
            </a:pPr>
            <a:endParaRPr lang="en-US" dirty="0"/>
          </a:p>
          <a:p>
            <a:pPr marL="342900" indent="-342900" algn="l">
              <a:buFont typeface="Wingdings" panose="05000000000000000000" pitchFamily="2" charset="2"/>
              <a:buChar char="Ø"/>
            </a:pPr>
            <a:endParaRPr lang="en-US" dirty="0"/>
          </a:p>
          <a:p>
            <a:pPr algn="l"/>
            <a:endParaRPr lang="en-US" dirty="0"/>
          </a:p>
          <a:p>
            <a:pPr marL="285750" indent="-285750" algn="l">
              <a:buFont typeface="Wingdings" panose="05000000000000000000" pitchFamily="2" charset="2"/>
              <a:buChar char="Ø"/>
            </a:pPr>
            <a:endParaRPr lang="en-US" dirty="0"/>
          </a:p>
        </p:txBody>
      </p:sp>
      <p:sp>
        <p:nvSpPr>
          <p:cNvPr id="6" name="Title 1">
            <a:extLst>
              <a:ext uri="{FF2B5EF4-FFF2-40B4-BE49-F238E27FC236}">
                <a16:creationId xmlns:a16="http://schemas.microsoft.com/office/drawing/2014/main" id="{0DC7D067-8140-A67D-FB11-D090A585DD16}"/>
              </a:ext>
            </a:extLst>
          </p:cNvPr>
          <p:cNvSpPr txBox="1">
            <a:spLocks/>
          </p:cNvSpPr>
          <p:nvPr/>
        </p:nvSpPr>
        <p:spPr>
          <a:xfrm>
            <a:off x="1046606" y="193104"/>
            <a:ext cx="9328785" cy="668337"/>
          </a:xfrm>
          <a:prstGeom prst="rect">
            <a:avLst/>
          </a:prstGeom>
        </p:spPr>
        <p:txBody>
          <a:bodyPr vert="horz" lIns="91440" tIns="45720" rIns="91440" bIns="45720" rtlCol="0" anchor="b">
            <a:normAutofit fontScale="8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dirty="0"/>
              <a:t>HashMap working</a:t>
            </a:r>
          </a:p>
        </p:txBody>
      </p:sp>
      <p:sp>
        <p:nvSpPr>
          <p:cNvPr id="19" name="Rectangle 18">
            <a:extLst>
              <a:ext uri="{FF2B5EF4-FFF2-40B4-BE49-F238E27FC236}">
                <a16:creationId xmlns:a16="http://schemas.microsoft.com/office/drawing/2014/main" id="{63DC7024-A59B-F763-65C4-00249518D5D9}"/>
              </a:ext>
            </a:extLst>
          </p:cNvPr>
          <p:cNvSpPr/>
          <p:nvPr/>
        </p:nvSpPr>
        <p:spPr>
          <a:xfrm flipH="1">
            <a:off x="8789501" y="795130"/>
            <a:ext cx="1964635" cy="1013793"/>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dirty="0"/>
              <a:t>K key;</a:t>
            </a:r>
          </a:p>
          <a:p>
            <a:pPr algn="ctr"/>
            <a:r>
              <a:rPr lang="en-US" sz="1400" dirty="0"/>
              <a:t>V value;</a:t>
            </a:r>
          </a:p>
          <a:p>
            <a:pPr algn="ctr"/>
            <a:r>
              <a:rPr lang="en-US" sz="1400" dirty="0"/>
              <a:t>Int hash;</a:t>
            </a:r>
          </a:p>
          <a:p>
            <a:pPr algn="ctr"/>
            <a:r>
              <a:rPr lang="en-US" sz="1400" dirty="0"/>
              <a:t>Node next&lt;K,V&gt;</a:t>
            </a:r>
          </a:p>
        </p:txBody>
      </p:sp>
    </p:spTree>
    <p:extLst>
      <p:ext uri="{BB962C8B-B14F-4D97-AF65-F5344CB8AC3E}">
        <p14:creationId xmlns:p14="http://schemas.microsoft.com/office/powerpoint/2010/main" val="294056369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2">
            <a:extLst>
              <a:ext uri="{FF2B5EF4-FFF2-40B4-BE49-F238E27FC236}">
                <a16:creationId xmlns:a16="http://schemas.microsoft.com/office/drawing/2014/main" id="{43222EA1-4DBA-810D-5F72-D097D2ADB900}"/>
              </a:ext>
            </a:extLst>
          </p:cNvPr>
          <p:cNvSpPr txBox="1">
            <a:spLocks/>
          </p:cNvSpPr>
          <p:nvPr/>
        </p:nvSpPr>
        <p:spPr>
          <a:xfrm>
            <a:off x="298704" y="109330"/>
            <a:ext cx="8318521" cy="654988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Wingdings" panose="05000000000000000000" pitchFamily="2" charset="2"/>
              <a:buChar char="Ø"/>
            </a:pPr>
            <a:r>
              <a:rPr lang="en-US" dirty="0"/>
              <a:t>Since there are lot of answers with different perspective regarding the time complexity for insertion and deletion in </a:t>
            </a:r>
            <a:r>
              <a:rPr lang="en-US" dirty="0" err="1"/>
              <a:t>hashmap</a:t>
            </a:r>
            <a:r>
              <a:rPr lang="en-US" dirty="0"/>
              <a:t>. Let’s understand what I understood.</a:t>
            </a:r>
          </a:p>
          <a:p>
            <a:pPr marL="342900" indent="-342900" algn="l">
              <a:buFont typeface="Wingdings" panose="05000000000000000000" pitchFamily="2" charset="2"/>
              <a:buChar char="Ø"/>
            </a:pPr>
            <a:r>
              <a:rPr lang="en-US" dirty="0"/>
              <a:t>If size of the linked list (in a bucket) grows above 8 then linked list is converted into a balanced tree(after java 8) which improves the performance of </a:t>
            </a:r>
            <a:r>
              <a:rPr lang="en-US" dirty="0" err="1"/>
              <a:t>worstcase</a:t>
            </a:r>
            <a:r>
              <a:rPr lang="en-US" dirty="0"/>
              <a:t> to </a:t>
            </a:r>
            <a:r>
              <a:rPr lang="en-US" b="1" dirty="0"/>
              <a:t>O(1)</a:t>
            </a:r>
            <a:r>
              <a:rPr lang="en-US" dirty="0"/>
              <a:t>+</a:t>
            </a:r>
            <a:r>
              <a:rPr lang="en-US" b="1" dirty="0" err="1"/>
              <a:t>logn</a:t>
            </a:r>
            <a:r>
              <a:rPr lang="en-US" dirty="0"/>
              <a:t>[</a:t>
            </a:r>
            <a:r>
              <a:rPr lang="en-US" dirty="0" err="1"/>
              <a:t>insertion,deletions</a:t>
            </a:r>
            <a:r>
              <a:rPr lang="en-US" dirty="0"/>
              <a:t> &amp; search].</a:t>
            </a:r>
          </a:p>
          <a:p>
            <a:pPr marL="342900" indent="-342900" algn="l">
              <a:buFont typeface="Wingdings" panose="05000000000000000000" pitchFamily="2" charset="2"/>
              <a:buChar char="Ø"/>
            </a:pPr>
            <a:r>
              <a:rPr lang="en-US" dirty="0"/>
              <a:t>Average case would be </a:t>
            </a:r>
            <a:r>
              <a:rPr lang="en-US" b="1" dirty="0"/>
              <a:t>O(1)+log(no. of Nodes/size).         </a:t>
            </a:r>
            <a:r>
              <a:rPr lang="en-US" dirty="0"/>
              <a:t>Example shown in right -&gt; if we are searching for say N7 then O(1) time to access </a:t>
            </a:r>
            <a:r>
              <a:rPr lang="en-US" dirty="0" err="1"/>
              <a:t>arr</a:t>
            </a:r>
            <a:r>
              <a:rPr lang="en-US" dirty="0"/>
              <a:t>[3] &amp; log(12/6) time to access N7 in linked list of [N7,N8].</a:t>
            </a:r>
          </a:p>
          <a:p>
            <a:pPr marL="342900" indent="-342900" algn="l">
              <a:buFont typeface="Wingdings" panose="05000000000000000000" pitchFamily="2" charset="2"/>
              <a:buChar char="Ø"/>
            </a:pPr>
            <a:endParaRPr lang="en-US" dirty="0"/>
          </a:p>
        </p:txBody>
      </p:sp>
      <p:sp>
        <p:nvSpPr>
          <p:cNvPr id="8" name="Rectangle 7">
            <a:extLst>
              <a:ext uri="{FF2B5EF4-FFF2-40B4-BE49-F238E27FC236}">
                <a16:creationId xmlns:a16="http://schemas.microsoft.com/office/drawing/2014/main" id="{2D67CE8B-D601-229B-2274-032346F6050C}"/>
              </a:ext>
            </a:extLst>
          </p:cNvPr>
          <p:cNvSpPr/>
          <p:nvPr/>
        </p:nvSpPr>
        <p:spPr>
          <a:xfrm flipH="1">
            <a:off x="8676859" y="993913"/>
            <a:ext cx="496958" cy="496956"/>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0</a:t>
            </a:r>
          </a:p>
        </p:txBody>
      </p:sp>
      <p:sp>
        <p:nvSpPr>
          <p:cNvPr id="9" name="Rectangle 8">
            <a:extLst>
              <a:ext uri="{FF2B5EF4-FFF2-40B4-BE49-F238E27FC236}">
                <a16:creationId xmlns:a16="http://schemas.microsoft.com/office/drawing/2014/main" id="{AB8D9400-779E-272E-795A-F96F8CA942D2}"/>
              </a:ext>
            </a:extLst>
          </p:cNvPr>
          <p:cNvSpPr/>
          <p:nvPr/>
        </p:nvSpPr>
        <p:spPr>
          <a:xfrm flipH="1">
            <a:off x="9226824" y="987287"/>
            <a:ext cx="496958" cy="496956"/>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1</a:t>
            </a:r>
          </a:p>
        </p:txBody>
      </p:sp>
      <p:sp>
        <p:nvSpPr>
          <p:cNvPr id="10" name="Rectangle 9">
            <a:extLst>
              <a:ext uri="{FF2B5EF4-FFF2-40B4-BE49-F238E27FC236}">
                <a16:creationId xmlns:a16="http://schemas.microsoft.com/office/drawing/2014/main" id="{B8E7EB5D-E551-36B2-20EF-19121E7C9008}"/>
              </a:ext>
            </a:extLst>
          </p:cNvPr>
          <p:cNvSpPr/>
          <p:nvPr/>
        </p:nvSpPr>
        <p:spPr>
          <a:xfrm flipH="1">
            <a:off x="10349946" y="977348"/>
            <a:ext cx="496958" cy="496956"/>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3</a:t>
            </a:r>
          </a:p>
        </p:txBody>
      </p:sp>
      <p:sp>
        <p:nvSpPr>
          <p:cNvPr id="11" name="Rectangle 10">
            <a:extLst>
              <a:ext uri="{FF2B5EF4-FFF2-40B4-BE49-F238E27FC236}">
                <a16:creationId xmlns:a16="http://schemas.microsoft.com/office/drawing/2014/main" id="{12593584-E7AD-AD04-E35E-BA0ED212116C}"/>
              </a:ext>
            </a:extLst>
          </p:cNvPr>
          <p:cNvSpPr/>
          <p:nvPr/>
        </p:nvSpPr>
        <p:spPr>
          <a:xfrm flipH="1">
            <a:off x="9793355" y="987288"/>
            <a:ext cx="496958" cy="496956"/>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2</a:t>
            </a:r>
          </a:p>
        </p:txBody>
      </p:sp>
      <p:sp>
        <p:nvSpPr>
          <p:cNvPr id="12" name="Rectangle 11">
            <a:extLst>
              <a:ext uri="{FF2B5EF4-FFF2-40B4-BE49-F238E27FC236}">
                <a16:creationId xmlns:a16="http://schemas.microsoft.com/office/drawing/2014/main" id="{A96D768D-6555-3A39-DB63-BED0F4C851B5}"/>
              </a:ext>
            </a:extLst>
          </p:cNvPr>
          <p:cNvSpPr/>
          <p:nvPr/>
        </p:nvSpPr>
        <p:spPr>
          <a:xfrm flipH="1">
            <a:off x="10896598" y="977348"/>
            <a:ext cx="496958" cy="496956"/>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4</a:t>
            </a:r>
          </a:p>
        </p:txBody>
      </p:sp>
      <p:cxnSp>
        <p:nvCxnSpPr>
          <p:cNvPr id="3" name="Straight Arrow Connector 2">
            <a:extLst>
              <a:ext uri="{FF2B5EF4-FFF2-40B4-BE49-F238E27FC236}">
                <a16:creationId xmlns:a16="http://schemas.microsoft.com/office/drawing/2014/main" id="{BA1E59EB-A9DB-CAC7-14C0-878FA274992E}"/>
              </a:ext>
            </a:extLst>
          </p:cNvPr>
          <p:cNvCxnSpPr>
            <a:cxnSpLocks/>
          </p:cNvCxnSpPr>
          <p:nvPr/>
        </p:nvCxnSpPr>
        <p:spPr>
          <a:xfrm>
            <a:off x="8945218" y="1560443"/>
            <a:ext cx="0" cy="3876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2B72B796-1638-DAC1-1860-A34D6A868FC4}"/>
              </a:ext>
            </a:extLst>
          </p:cNvPr>
          <p:cNvCxnSpPr>
            <a:cxnSpLocks/>
          </p:cNvCxnSpPr>
          <p:nvPr/>
        </p:nvCxnSpPr>
        <p:spPr>
          <a:xfrm>
            <a:off x="8978349" y="2567608"/>
            <a:ext cx="0" cy="3843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F00031BE-AA27-6C31-0F95-74E01BD124A1}"/>
              </a:ext>
            </a:extLst>
          </p:cNvPr>
          <p:cNvSpPr/>
          <p:nvPr/>
        </p:nvSpPr>
        <p:spPr>
          <a:xfrm flipH="1">
            <a:off x="8759685" y="1981199"/>
            <a:ext cx="496958" cy="496956"/>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N1</a:t>
            </a:r>
          </a:p>
        </p:txBody>
      </p:sp>
      <p:sp>
        <p:nvSpPr>
          <p:cNvPr id="16" name="Rectangle 15">
            <a:extLst>
              <a:ext uri="{FF2B5EF4-FFF2-40B4-BE49-F238E27FC236}">
                <a16:creationId xmlns:a16="http://schemas.microsoft.com/office/drawing/2014/main" id="{CF916B64-851E-546B-6C2B-18BABECD62C1}"/>
              </a:ext>
            </a:extLst>
          </p:cNvPr>
          <p:cNvSpPr/>
          <p:nvPr/>
        </p:nvSpPr>
        <p:spPr>
          <a:xfrm flipH="1">
            <a:off x="9309650" y="1974573"/>
            <a:ext cx="496958" cy="496956"/>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N3</a:t>
            </a:r>
          </a:p>
        </p:txBody>
      </p:sp>
      <p:sp>
        <p:nvSpPr>
          <p:cNvPr id="17" name="Rectangle 16">
            <a:extLst>
              <a:ext uri="{FF2B5EF4-FFF2-40B4-BE49-F238E27FC236}">
                <a16:creationId xmlns:a16="http://schemas.microsoft.com/office/drawing/2014/main" id="{1E91AB63-88DE-599D-B86E-76FADD37631B}"/>
              </a:ext>
            </a:extLst>
          </p:cNvPr>
          <p:cNvSpPr/>
          <p:nvPr/>
        </p:nvSpPr>
        <p:spPr>
          <a:xfrm flipH="1">
            <a:off x="10432772" y="1964634"/>
            <a:ext cx="496958" cy="496956"/>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N7</a:t>
            </a:r>
          </a:p>
        </p:txBody>
      </p:sp>
      <p:sp>
        <p:nvSpPr>
          <p:cNvPr id="18" name="Rectangle 17">
            <a:extLst>
              <a:ext uri="{FF2B5EF4-FFF2-40B4-BE49-F238E27FC236}">
                <a16:creationId xmlns:a16="http://schemas.microsoft.com/office/drawing/2014/main" id="{A058B62D-2574-9504-85D7-43D833FFA3E2}"/>
              </a:ext>
            </a:extLst>
          </p:cNvPr>
          <p:cNvSpPr/>
          <p:nvPr/>
        </p:nvSpPr>
        <p:spPr>
          <a:xfrm flipH="1">
            <a:off x="9876181" y="1974574"/>
            <a:ext cx="496958" cy="496956"/>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N5</a:t>
            </a:r>
          </a:p>
        </p:txBody>
      </p:sp>
      <p:sp>
        <p:nvSpPr>
          <p:cNvPr id="19" name="Rectangle 18">
            <a:extLst>
              <a:ext uri="{FF2B5EF4-FFF2-40B4-BE49-F238E27FC236}">
                <a16:creationId xmlns:a16="http://schemas.microsoft.com/office/drawing/2014/main" id="{7EFC3F44-3A00-E36D-98DA-008CBAECFF8A}"/>
              </a:ext>
            </a:extLst>
          </p:cNvPr>
          <p:cNvSpPr/>
          <p:nvPr/>
        </p:nvSpPr>
        <p:spPr>
          <a:xfrm flipH="1">
            <a:off x="10979424" y="1964634"/>
            <a:ext cx="496958" cy="496956"/>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N9</a:t>
            </a:r>
          </a:p>
        </p:txBody>
      </p:sp>
      <p:sp>
        <p:nvSpPr>
          <p:cNvPr id="20" name="Rectangle 19">
            <a:extLst>
              <a:ext uri="{FF2B5EF4-FFF2-40B4-BE49-F238E27FC236}">
                <a16:creationId xmlns:a16="http://schemas.microsoft.com/office/drawing/2014/main" id="{1784F3E3-58DD-D23E-8A25-9AED68BC4437}"/>
              </a:ext>
            </a:extLst>
          </p:cNvPr>
          <p:cNvSpPr/>
          <p:nvPr/>
        </p:nvSpPr>
        <p:spPr>
          <a:xfrm flipH="1">
            <a:off x="8789503" y="2965174"/>
            <a:ext cx="496958" cy="496956"/>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N2</a:t>
            </a:r>
          </a:p>
        </p:txBody>
      </p:sp>
      <p:sp>
        <p:nvSpPr>
          <p:cNvPr id="21" name="Rectangle 20">
            <a:extLst>
              <a:ext uri="{FF2B5EF4-FFF2-40B4-BE49-F238E27FC236}">
                <a16:creationId xmlns:a16="http://schemas.microsoft.com/office/drawing/2014/main" id="{90F4093B-4B91-7707-1678-3220DDCC0C55}"/>
              </a:ext>
            </a:extLst>
          </p:cNvPr>
          <p:cNvSpPr/>
          <p:nvPr/>
        </p:nvSpPr>
        <p:spPr>
          <a:xfrm flipH="1">
            <a:off x="9339468" y="2958548"/>
            <a:ext cx="496958" cy="496956"/>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N4</a:t>
            </a:r>
          </a:p>
        </p:txBody>
      </p:sp>
      <p:sp>
        <p:nvSpPr>
          <p:cNvPr id="22" name="Rectangle 21">
            <a:extLst>
              <a:ext uri="{FF2B5EF4-FFF2-40B4-BE49-F238E27FC236}">
                <a16:creationId xmlns:a16="http://schemas.microsoft.com/office/drawing/2014/main" id="{4780A452-185C-551D-311B-B8C74E1B6157}"/>
              </a:ext>
            </a:extLst>
          </p:cNvPr>
          <p:cNvSpPr/>
          <p:nvPr/>
        </p:nvSpPr>
        <p:spPr>
          <a:xfrm flipH="1">
            <a:off x="10462590" y="2948609"/>
            <a:ext cx="496958" cy="496956"/>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N8</a:t>
            </a:r>
          </a:p>
        </p:txBody>
      </p:sp>
      <p:sp>
        <p:nvSpPr>
          <p:cNvPr id="23" name="Rectangle 22">
            <a:extLst>
              <a:ext uri="{FF2B5EF4-FFF2-40B4-BE49-F238E27FC236}">
                <a16:creationId xmlns:a16="http://schemas.microsoft.com/office/drawing/2014/main" id="{A851946E-80B1-DF3E-7B4D-A012C3913E12}"/>
              </a:ext>
            </a:extLst>
          </p:cNvPr>
          <p:cNvSpPr/>
          <p:nvPr/>
        </p:nvSpPr>
        <p:spPr>
          <a:xfrm flipH="1">
            <a:off x="9905999" y="2958549"/>
            <a:ext cx="496958" cy="496956"/>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N6</a:t>
            </a:r>
          </a:p>
        </p:txBody>
      </p:sp>
      <p:sp>
        <p:nvSpPr>
          <p:cNvPr id="24" name="Rectangle 23">
            <a:extLst>
              <a:ext uri="{FF2B5EF4-FFF2-40B4-BE49-F238E27FC236}">
                <a16:creationId xmlns:a16="http://schemas.microsoft.com/office/drawing/2014/main" id="{F8B07BB9-0FAC-02AE-9D1C-7F5BEA143E3B}"/>
              </a:ext>
            </a:extLst>
          </p:cNvPr>
          <p:cNvSpPr/>
          <p:nvPr/>
        </p:nvSpPr>
        <p:spPr>
          <a:xfrm flipH="1">
            <a:off x="11009242" y="2948609"/>
            <a:ext cx="496958" cy="496956"/>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N0</a:t>
            </a:r>
          </a:p>
        </p:txBody>
      </p:sp>
      <p:cxnSp>
        <p:nvCxnSpPr>
          <p:cNvPr id="25" name="Straight Arrow Connector 24">
            <a:extLst>
              <a:ext uri="{FF2B5EF4-FFF2-40B4-BE49-F238E27FC236}">
                <a16:creationId xmlns:a16="http://schemas.microsoft.com/office/drawing/2014/main" id="{6D1D04A3-CA67-0D17-F0CB-FA5678291294}"/>
              </a:ext>
            </a:extLst>
          </p:cNvPr>
          <p:cNvCxnSpPr>
            <a:cxnSpLocks/>
          </p:cNvCxnSpPr>
          <p:nvPr/>
        </p:nvCxnSpPr>
        <p:spPr>
          <a:xfrm>
            <a:off x="9544879" y="1573695"/>
            <a:ext cx="0" cy="3876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E79F876E-7C59-9C4D-2483-9B5C792C74DB}"/>
              </a:ext>
            </a:extLst>
          </p:cNvPr>
          <p:cNvCxnSpPr>
            <a:cxnSpLocks/>
          </p:cNvCxnSpPr>
          <p:nvPr/>
        </p:nvCxnSpPr>
        <p:spPr>
          <a:xfrm>
            <a:off x="9578010" y="2580860"/>
            <a:ext cx="0" cy="3843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8A4A0003-0030-3816-791D-B2B309769CF8}"/>
              </a:ext>
            </a:extLst>
          </p:cNvPr>
          <p:cNvCxnSpPr>
            <a:cxnSpLocks/>
          </p:cNvCxnSpPr>
          <p:nvPr/>
        </p:nvCxnSpPr>
        <p:spPr>
          <a:xfrm>
            <a:off x="10071653" y="1563756"/>
            <a:ext cx="0" cy="3876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62CFB092-CB89-C19C-2634-E92CCC9B2295}"/>
              </a:ext>
            </a:extLst>
          </p:cNvPr>
          <p:cNvCxnSpPr>
            <a:cxnSpLocks/>
          </p:cNvCxnSpPr>
          <p:nvPr/>
        </p:nvCxnSpPr>
        <p:spPr>
          <a:xfrm>
            <a:off x="10104784" y="2570921"/>
            <a:ext cx="0" cy="3843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977F524B-1732-FDE0-43E9-8D5FDA3DD7FE}"/>
              </a:ext>
            </a:extLst>
          </p:cNvPr>
          <p:cNvCxnSpPr>
            <a:cxnSpLocks/>
          </p:cNvCxnSpPr>
          <p:nvPr/>
        </p:nvCxnSpPr>
        <p:spPr>
          <a:xfrm>
            <a:off x="10618305" y="1553816"/>
            <a:ext cx="0" cy="3876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B2648111-089A-4E96-3CE9-65DF8A006A7F}"/>
              </a:ext>
            </a:extLst>
          </p:cNvPr>
          <p:cNvCxnSpPr>
            <a:cxnSpLocks/>
          </p:cNvCxnSpPr>
          <p:nvPr/>
        </p:nvCxnSpPr>
        <p:spPr>
          <a:xfrm>
            <a:off x="10651436" y="2560981"/>
            <a:ext cx="0" cy="3843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7A52B9E3-CD49-CD3F-F11B-AF0F0726C0B9}"/>
              </a:ext>
            </a:extLst>
          </p:cNvPr>
          <p:cNvCxnSpPr>
            <a:cxnSpLocks/>
          </p:cNvCxnSpPr>
          <p:nvPr/>
        </p:nvCxnSpPr>
        <p:spPr>
          <a:xfrm>
            <a:off x="11174896" y="1553817"/>
            <a:ext cx="0" cy="3876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7E37B698-F77C-E9F6-446F-108777263573}"/>
              </a:ext>
            </a:extLst>
          </p:cNvPr>
          <p:cNvCxnSpPr>
            <a:cxnSpLocks/>
          </p:cNvCxnSpPr>
          <p:nvPr/>
        </p:nvCxnSpPr>
        <p:spPr>
          <a:xfrm>
            <a:off x="11208027" y="2560982"/>
            <a:ext cx="0" cy="3843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1278593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2">
            <a:extLst>
              <a:ext uri="{FF2B5EF4-FFF2-40B4-BE49-F238E27FC236}">
                <a16:creationId xmlns:a16="http://schemas.microsoft.com/office/drawing/2014/main" id="{43222EA1-4DBA-810D-5F72-D097D2ADB900}"/>
              </a:ext>
            </a:extLst>
          </p:cNvPr>
          <p:cNvSpPr txBox="1">
            <a:spLocks/>
          </p:cNvSpPr>
          <p:nvPr/>
        </p:nvSpPr>
        <p:spPr>
          <a:xfrm>
            <a:off x="298704" y="777240"/>
            <a:ext cx="11482319" cy="56454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Wingdings" panose="05000000000000000000" pitchFamily="2" charset="2"/>
              <a:buChar char="Ø"/>
            </a:pPr>
            <a:r>
              <a:rPr lang="en-US" dirty="0"/>
              <a:t>Performs </a:t>
            </a:r>
            <a:r>
              <a:rPr lang="en-US" dirty="0" err="1"/>
              <a:t>put,contains</a:t>
            </a:r>
            <a:r>
              <a:rPr lang="en-US" dirty="0"/>
              <a:t> operation in o(1) time.</a:t>
            </a:r>
          </a:p>
          <a:p>
            <a:pPr marL="342900" indent="-342900" algn="l">
              <a:buFont typeface="Wingdings" panose="05000000000000000000" pitchFamily="2" charset="2"/>
              <a:buChar char="Ø"/>
            </a:pPr>
            <a:endParaRPr lang="en-US" dirty="0"/>
          </a:p>
          <a:p>
            <a:pPr marL="342900" indent="-342900" algn="l">
              <a:buFont typeface="Wingdings" panose="05000000000000000000" pitchFamily="2" charset="2"/>
              <a:buChar char="Ø"/>
            </a:pPr>
            <a:endParaRPr lang="en-US" dirty="0"/>
          </a:p>
          <a:p>
            <a:pPr marL="342900" indent="-342900" algn="l">
              <a:buFont typeface="Wingdings" panose="05000000000000000000" pitchFamily="2" charset="2"/>
              <a:buChar char="Ø"/>
            </a:pPr>
            <a:endParaRPr lang="en-US" dirty="0"/>
          </a:p>
          <a:p>
            <a:pPr marL="342900" indent="-342900" algn="l">
              <a:buFont typeface="Wingdings" panose="05000000000000000000" pitchFamily="2" charset="2"/>
              <a:buChar char="Ø"/>
            </a:pPr>
            <a:endParaRPr lang="en-US" dirty="0"/>
          </a:p>
          <a:p>
            <a:pPr algn="l"/>
            <a:endParaRPr lang="en-US" dirty="0"/>
          </a:p>
          <a:p>
            <a:pPr marL="285750" indent="-285750" algn="l">
              <a:buFont typeface="Wingdings" panose="05000000000000000000" pitchFamily="2" charset="2"/>
              <a:buChar char="Ø"/>
            </a:pPr>
            <a:endParaRPr lang="en-US" dirty="0"/>
          </a:p>
        </p:txBody>
      </p:sp>
      <p:sp>
        <p:nvSpPr>
          <p:cNvPr id="6" name="Title 1">
            <a:extLst>
              <a:ext uri="{FF2B5EF4-FFF2-40B4-BE49-F238E27FC236}">
                <a16:creationId xmlns:a16="http://schemas.microsoft.com/office/drawing/2014/main" id="{0DC7D067-8140-A67D-FB11-D090A585DD16}"/>
              </a:ext>
            </a:extLst>
          </p:cNvPr>
          <p:cNvSpPr txBox="1">
            <a:spLocks/>
          </p:cNvSpPr>
          <p:nvPr/>
        </p:nvSpPr>
        <p:spPr>
          <a:xfrm>
            <a:off x="1046606" y="193104"/>
            <a:ext cx="9328785" cy="668337"/>
          </a:xfrm>
          <a:prstGeom prst="rect">
            <a:avLst/>
          </a:prstGeom>
        </p:spPr>
        <p:txBody>
          <a:bodyPr vert="horz" lIns="91440" tIns="45720" rIns="91440" bIns="45720" rtlCol="0" anchor="b">
            <a:normAutofit fontScale="8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dirty="0"/>
              <a:t>HashMap</a:t>
            </a:r>
          </a:p>
        </p:txBody>
      </p:sp>
      <p:sp>
        <p:nvSpPr>
          <p:cNvPr id="4" name="Subtitle 2">
            <a:extLst>
              <a:ext uri="{FF2B5EF4-FFF2-40B4-BE49-F238E27FC236}">
                <a16:creationId xmlns:a16="http://schemas.microsoft.com/office/drawing/2014/main" id="{AFEA6AF7-0EE8-4870-807D-D9AF611C33BB}"/>
              </a:ext>
            </a:extLst>
          </p:cNvPr>
          <p:cNvSpPr txBox="1">
            <a:spLocks/>
          </p:cNvSpPr>
          <p:nvPr/>
        </p:nvSpPr>
        <p:spPr>
          <a:xfrm>
            <a:off x="359508" y="5408845"/>
            <a:ext cx="11482319" cy="10027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Wingdings" panose="05000000000000000000" pitchFamily="2" charset="2"/>
              <a:buChar char="Ø"/>
            </a:pPr>
            <a:r>
              <a:rPr lang="en-US" dirty="0"/>
              <a:t>Performs </a:t>
            </a:r>
            <a:r>
              <a:rPr lang="en-US" dirty="0" err="1"/>
              <a:t>put,contains</a:t>
            </a:r>
            <a:r>
              <a:rPr lang="en-US" dirty="0"/>
              <a:t> operation in o(</a:t>
            </a:r>
            <a:r>
              <a:rPr lang="en-US" dirty="0" err="1"/>
              <a:t>logn</a:t>
            </a:r>
            <a:r>
              <a:rPr lang="en-US" dirty="0"/>
              <a:t>) time.</a:t>
            </a:r>
          </a:p>
          <a:p>
            <a:pPr marL="342900" indent="-342900" algn="l">
              <a:buFont typeface="Wingdings" panose="05000000000000000000" pitchFamily="2" charset="2"/>
              <a:buChar char="Ø"/>
            </a:pPr>
            <a:endParaRPr lang="en-US" dirty="0"/>
          </a:p>
          <a:p>
            <a:pPr marL="342900" indent="-342900" algn="l">
              <a:buFont typeface="Wingdings" panose="05000000000000000000" pitchFamily="2" charset="2"/>
              <a:buChar char="Ø"/>
            </a:pPr>
            <a:endParaRPr lang="en-US" dirty="0"/>
          </a:p>
          <a:p>
            <a:pPr marL="342900" indent="-342900" algn="l">
              <a:buFont typeface="Wingdings" panose="05000000000000000000" pitchFamily="2" charset="2"/>
              <a:buChar char="Ø"/>
            </a:pPr>
            <a:endParaRPr lang="en-US" dirty="0"/>
          </a:p>
          <a:p>
            <a:pPr marL="342900" indent="-342900" algn="l">
              <a:buFont typeface="Wingdings" panose="05000000000000000000" pitchFamily="2" charset="2"/>
              <a:buChar char="Ø"/>
            </a:pPr>
            <a:endParaRPr lang="en-US" dirty="0"/>
          </a:p>
          <a:p>
            <a:pPr algn="l"/>
            <a:endParaRPr lang="en-US" dirty="0"/>
          </a:p>
          <a:p>
            <a:pPr marL="285750" indent="-285750" algn="l">
              <a:buFont typeface="Wingdings" panose="05000000000000000000" pitchFamily="2" charset="2"/>
              <a:buChar char="Ø"/>
            </a:pPr>
            <a:endParaRPr lang="en-US" dirty="0"/>
          </a:p>
        </p:txBody>
      </p:sp>
      <p:sp>
        <p:nvSpPr>
          <p:cNvPr id="7" name="Title 1">
            <a:extLst>
              <a:ext uri="{FF2B5EF4-FFF2-40B4-BE49-F238E27FC236}">
                <a16:creationId xmlns:a16="http://schemas.microsoft.com/office/drawing/2014/main" id="{01A3B97B-1CD7-AC89-953A-6AACBD49BDC6}"/>
              </a:ext>
            </a:extLst>
          </p:cNvPr>
          <p:cNvSpPr txBox="1">
            <a:spLocks/>
          </p:cNvSpPr>
          <p:nvPr/>
        </p:nvSpPr>
        <p:spPr>
          <a:xfrm>
            <a:off x="1107410" y="5002306"/>
            <a:ext cx="9328785" cy="591878"/>
          </a:xfrm>
          <a:prstGeom prst="rect">
            <a:avLst/>
          </a:prstGeom>
        </p:spPr>
        <p:txBody>
          <a:bodyPr vert="horz" lIns="91440" tIns="45720" rIns="91440" bIns="45720" rtlCol="0" anchor="b">
            <a:normAutofit fontScale="67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dirty="0" err="1"/>
              <a:t>TreeMap</a:t>
            </a:r>
            <a:endParaRPr lang="en-US" dirty="0"/>
          </a:p>
        </p:txBody>
      </p:sp>
      <p:sp>
        <p:nvSpPr>
          <p:cNvPr id="8" name="Subtitle 2">
            <a:extLst>
              <a:ext uri="{FF2B5EF4-FFF2-40B4-BE49-F238E27FC236}">
                <a16:creationId xmlns:a16="http://schemas.microsoft.com/office/drawing/2014/main" id="{F141B835-5340-F300-CDCF-D2A0CA1CAF49}"/>
              </a:ext>
            </a:extLst>
          </p:cNvPr>
          <p:cNvSpPr txBox="1">
            <a:spLocks/>
          </p:cNvSpPr>
          <p:nvPr/>
        </p:nvSpPr>
        <p:spPr>
          <a:xfrm>
            <a:off x="212566" y="4477909"/>
            <a:ext cx="11482319" cy="44909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Wingdings" panose="05000000000000000000" pitchFamily="2" charset="2"/>
              <a:buChar char="Ø"/>
            </a:pPr>
            <a:r>
              <a:rPr lang="en-US" dirty="0"/>
              <a:t>Performs </a:t>
            </a:r>
            <a:r>
              <a:rPr lang="en-US" dirty="0" err="1"/>
              <a:t>put,contains</a:t>
            </a:r>
            <a:r>
              <a:rPr lang="en-US" dirty="0"/>
              <a:t> operation in o(1) time &amp; order is preserved.</a:t>
            </a:r>
          </a:p>
          <a:p>
            <a:pPr marL="342900" indent="-342900" algn="l">
              <a:buFont typeface="Wingdings" panose="05000000000000000000" pitchFamily="2" charset="2"/>
              <a:buChar char="Ø"/>
            </a:pPr>
            <a:endParaRPr lang="en-US" dirty="0"/>
          </a:p>
          <a:p>
            <a:pPr marL="342900" indent="-342900" algn="l">
              <a:buFont typeface="Wingdings" panose="05000000000000000000" pitchFamily="2" charset="2"/>
              <a:buChar char="Ø"/>
            </a:pPr>
            <a:endParaRPr lang="en-US" dirty="0"/>
          </a:p>
          <a:p>
            <a:pPr marL="342900" indent="-342900" algn="l">
              <a:buFont typeface="Wingdings" panose="05000000000000000000" pitchFamily="2" charset="2"/>
              <a:buChar char="Ø"/>
            </a:pPr>
            <a:endParaRPr lang="en-US" dirty="0"/>
          </a:p>
          <a:p>
            <a:pPr marL="342900" indent="-342900" algn="l">
              <a:buFont typeface="Wingdings" panose="05000000000000000000" pitchFamily="2" charset="2"/>
              <a:buChar char="Ø"/>
            </a:pPr>
            <a:endParaRPr lang="en-US" dirty="0"/>
          </a:p>
          <a:p>
            <a:pPr algn="l"/>
            <a:endParaRPr lang="en-US" dirty="0"/>
          </a:p>
          <a:p>
            <a:pPr marL="285750" indent="-285750" algn="l">
              <a:buFont typeface="Wingdings" panose="05000000000000000000" pitchFamily="2" charset="2"/>
              <a:buChar char="Ø"/>
            </a:pPr>
            <a:endParaRPr lang="en-US" dirty="0"/>
          </a:p>
        </p:txBody>
      </p:sp>
      <p:sp>
        <p:nvSpPr>
          <p:cNvPr id="9" name="Title 1">
            <a:extLst>
              <a:ext uri="{FF2B5EF4-FFF2-40B4-BE49-F238E27FC236}">
                <a16:creationId xmlns:a16="http://schemas.microsoft.com/office/drawing/2014/main" id="{17D879A1-E0F6-BCC6-FF7D-D4D5B44C0CD8}"/>
              </a:ext>
            </a:extLst>
          </p:cNvPr>
          <p:cNvSpPr txBox="1">
            <a:spLocks/>
          </p:cNvSpPr>
          <p:nvPr/>
        </p:nvSpPr>
        <p:spPr>
          <a:xfrm>
            <a:off x="960468" y="3893773"/>
            <a:ext cx="9328785" cy="668337"/>
          </a:xfrm>
          <a:prstGeom prst="rect">
            <a:avLst/>
          </a:prstGeom>
        </p:spPr>
        <p:txBody>
          <a:bodyPr vert="horz" lIns="91440" tIns="45720" rIns="91440" bIns="45720" rtlCol="0" anchor="b">
            <a:normAutofit fontScale="8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dirty="0" err="1"/>
              <a:t>LinkedHashMap</a:t>
            </a:r>
            <a:endParaRPr lang="en-US" dirty="0"/>
          </a:p>
        </p:txBody>
      </p:sp>
      <p:sp>
        <p:nvSpPr>
          <p:cNvPr id="10" name="Subtitle 2">
            <a:extLst>
              <a:ext uri="{FF2B5EF4-FFF2-40B4-BE49-F238E27FC236}">
                <a16:creationId xmlns:a16="http://schemas.microsoft.com/office/drawing/2014/main" id="{94480197-F1C7-B5DB-808E-8D18B1D1DF84}"/>
              </a:ext>
            </a:extLst>
          </p:cNvPr>
          <p:cNvSpPr txBox="1">
            <a:spLocks/>
          </p:cNvSpPr>
          <p:nvPr/>
        </p:nvSpPr>
        <p:spPr>
          <a:xfrm>
            <a:off x="440346" y="1919344"/>
            <a:ext cx="11482319" cy="564543"/>
          </a:xfrm>
          <a:prstGeom prst="rect">
            <a:avLst/>
          </a:prstGeom>
        </p:spPr>
        <p:txBody>
          <a:bodyPr vert="horz" lIns="91440" tIns="45720" rIns="91440" bIns="4572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Wingdings" panose="05000000000000000000" pitchFamily="2" charset="2"/>
              <a:buChar char="Ø"/>
            </a:pPr>
            <a:r>
              <a:rPr lang="en-US" dirty="0"/>
              <a:t>Similar to </a:t>
            </a:r>
            <a:r>
              <a:rPr lang="en-US" dirty="0" err="1"/>
              <a:t>hashmap</a:t>
            </a:r>
            <a:r>
              <a:rPr lang="en-US" dirty="0"/>
              <a:t> but to identify duplicate keys == method is used whereas in </a:t>
            </a:r>
            <a:r>
              <a:rPr lang="en-US" dirty="0" err="1"/>
              <a:t>hashmap</a:t>
            </a:r>
            <a:r>
              <a:rPr lang="en-US" dirty="0"/>
              <a:t> .equals() method is used.</a:t>
            </a:r>
          </a:p>
          <a:p>
            <a:pPr marL="342900" indent="-342900" algn="l">
              <a:buFont typeface="Wingdings" panose="05000000000000000000" pitchFamily="2" charset="2"/>
              <a:buChar char="Ø"/>
            </a:pPr>
            <a:endParaRPr lang="en-US" dirty="0"/>
          </a:p>
          <a:p>
            <a:pPr marL="342900" indent="-342900" algn="l">
              <a:buFont typeface="Wingdings" panose="05000000000000000000" pitchFamily="2" charset="2"/>
              <a:buChar char="Ø"/>
            </a:pPr>
            <a:endParaRPr lang="en-US" dirty="0"/>
          </a:p>
          <a:p>
            <a:pPr marL="342900" indent="-342900" algn="l">
              <a:buFont typeface="Wingdings" panose="05000000000000000000" pitchFamily="2" charset="2"/>
              <a:buChar char="Ø"/>
            </a:pPr>
            <a:endParaRPr lang="en-US" dirty="0"/>
          </a:p>
          <a:p>
            <a:pPr marL="342900" indent="-342900" algn="l">
              <a:buFont typeface="Wingdings" panose="05000000000000000000" pitchFamily="2" charset="2"/>
              <a:buChar char="Ø"/>
            </a:pPr>
            <a:endParaRPr lang="en-US" dirty="0"/>
          </a:p>
          <a:p>
            <a:pPr algn="l"/>
            <a:endParaRPr lang="en-US" dirty="0"/>
          </a:p>
          <a:p>
            <a:pPr marL="285750" indent="-285750" algn="l">
              <a:buFont typeface="Wingdings" panose="05000000000000000000" pitchFamily="2" charset="2"/>
              <a:buChar char="Ø"/>
            </a:pPr>
            <a:endParaRPr lang="en-US" dirty="0"/>
          </a:p>
        </p:txBody>
      </p:sp>
      <p:sp>
        <p:nvSpPr>
          <p:cNvPr id="11" name="Title 1">
            <a:extLst>
              <a:ext uri="{FF2B5EF4-FFF2-40B4-BE49-F238E27FC236}">
                <a16:creationId xmlns:a16="http://schemas.microsoft.com/office/drawing/2014/main" id="{F6A6C40E-A5D1-9BC1-51FF-AF9342B1BC9D}"/>
              </a:ext>
            </a:extLst>
          </p:cNvPr>
          <p:cNvSpPr txBox="1">
            <a:spLocks/>
          </p:cNvSpPr>
          <p:nvPr/>
        </p:nvSpPr>
        <p:spPr>
          <a:xfrm>
            <a:off x="1188248" y="1335208"/>
            <a:ext cx="9328785" cy="668337"/>
          </a:xfrm>
          <a:prstGeom prst="rect">
            <a:avLst/>
          </a:prstGeom>
        </p:spPr>
        <p:txBody>
          <a:bodyPr vert="horz" lIns="91440" tIns="45720" rIns="91440" bIns="45720" rtlCol="0" anchor="b">
            <a:normAutofit fontScale="8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dirty="0" err="1"/>
              <a:t>IdentityHashMap</a:t>
            </a:r>
            <a:endParaRPr lang="en-US" dirty="0"/>
          </a:p>
        </p:txBody>
      </p:sp>
      <p:sp>
        <p:nvSpPr>
          <p:cNvPr id="14" name="Subtitle 2">
            <a:extLst>
              <a:ext uri="{FF2B5EF4-FFF2-40B4-BE49-F238E27FC236}">
                <a16:creationId xmlns:a16="http://schemas.microsoft.com/office/drawing/2014/main" id="{F95CE353-5AEF-4353-CBBC-2AEFB627D9D1}"/>
              </a:ext>
            </a:extLst>
          </p:cNvPr>
          <p:cNvSpPr txBox="1">
            <a:spLocks/>
          </p:cNvSpPr>
          <p:nvPr/>
        </p:nvSpPr>
        <p:spPr>
          <a:xfrm>
            <a:off x="451104" y="3016624"/>
            <a:ext cx="11482319" cy="727037"/>
          </a:xfrm>
          <a:prstGeom prst="rect">
            <a:avLst/>
          </a:prstGeom>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Wingdings" panose="05000000000000000000" pitchFamily="2" charset="2"/>
              <a:buChar char="Ø"/>
            </a:pPr>
            <a:r>
              <a:rPr lang="en-US" dirty="0"/>
              <a:t>Similar to </a:t>
            </a:r>
            <a:r>
              <a:rPr lang="en-US" dirty="0" err="1"/>
              <a:t>hashmap</a:t>
            </a:r>
            <a:r>
              <a:rPr lang="en-US" dirty="0"/>
              <a:t> but easily eligible for garbage collector if it’s ref is not pointing to any object. Whereas </a:t>
            </a:r>
            <a:r>
              <a:rPr lang="en-US" dirty="0" err="1"/>
              <a:t>hashmap</a:t>
            </a:r>
            <a:r>
              <a:rPr lang="en-US" dirty="0"/>
              <a:t> dominates over garbage collector.</a:t>
            </a:r>
          </a:p>
          <a:p>
            <a:pPr marL="342900" indent="-342900" algn="l">
              <a:buFont typeface="Wingdings" panose="05000000000000000000" pitchFamily="2" charset="2"/>
              <a:buChar char="Ø"/>
            </a:pPr>
            <a:endParaRPr lang="en-US" dirty="0"/>
          </a:p>
          <a:p>
            <a:pPr marL="342900" indent="-342900" algn="l">
              <a:buFont typeface="Wingdings" panose="05000000000000000000" pitchFamily="2" charset="2"/>
              <a:buChar char="Ø"/>
            </a:pPr>
            <a:endParaRPr lang="en-US" dirty="0"/>
          </a:p>
          <a:p>
            <a:pPr marL="342900" indent="-342900" algn="l">
              <a:buFont typeface="Wingdings" panose="05000000000000000000" pitchFamily="2" charset="2"/>
              <a:buChar char="Ø"/>
            </a:pPr>
            <a:endParaRPr lang="en-US" dirty="0"/>
          </a:p>
          <a:p>
            <a:pPr marL="342900" indent="-342900" algn="l">
              <a:buFont typeface="Wingdings" panose="05000000000000000000" pitchFamily="2" charset="2"/>
              <a:buChar char="Ø"/>
            </a:pPr>
            <a:endParaRPr lang="en-US" dirty="0"/>
          </a:p>
          <a:p>
            <a:pPr algn="l"/>
            <a:endParaRPr lang="en-US" dirty="0"/>
          </a:p>
          <a:p>
            <a:pPr marL="285750" indent="-285750" algn="l">
              <a:buFont typeface="Wingdings" panose="05000000000000000000" pitchFamily="2" charset="2"/>
              <a:buChar char="Ø"/>
            </a:pPr>
            <a:endParaRPr lang="en-US" dirty="0"/>
          </a:p>
        </p:txBody>
      </p:sp>
      <p:sp>
        <p:nvSpPr>
          <p:cNvPr id="15" name="Title 1">
            <a:extLst>
              <a:ext uri="{FF2B5EF4-FFF2-40B4-BE49-F238E27FC236}">
                <a16:creationId xmlns:a16="http://schemas.microsoft.com/office/drawing/2014/main" id="{13CBDACA-D57A-C5B1-7374-614E7D864EF3}"/>
              </a:ext>
            </a:extLst>
          </p:cNvPr>
          <p:cNvSpPr txBox="1">
            <a:spLocks/>
          </p:cNvSpPr>
          <p:nvPr/>
        </p:nvSpPr>
        <p:spPr>
          <a:xfrm>
            <a:off x="1199006" y="2432488"/>
            <a:ext cx="9328785" cy="668337"/>
          </a:xfrm>
          <a:prstGeom prst="rect">
            <a:avLst/>
          </a:prstGeom>
        </p:spPr>
        <p:txBody>
          <a:bodyPr vert="horz" lIns="91440" tIns="45720" rIns="91440" bIns="45720" rtlCol="0" anchor="b">
            <a:normAutofit fontScale="8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dirty="0" err="1"/>
              <a:t>WeakHashMap</a:t>
            </a:r>
            <a:endParaRPr lang="en-US" dirty="0"/>
          </a:p>
        </p:txBody>
      </p:sp>
    </p:spTree>
    <p:extLst>
      <p:ext uri="{BB962C8B-B14F-4D97-AF65-F5344CB8AC3E}">
        <p14:creationId xmlns:p14="http://schemas.microsoft.com/office/powerpoint/2010/main" val="289848355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2">
            <a:extLst>
              <a:ext uri="{FF2B5EF4-FFF2-40B4-BE49-F238E27FC236}">
                <a16:creationId xmlns:a16="http://schemas.microsoft.com/office/drawing/2014/main" id="{43222EA1-4DBA-810D-5F72-D097D2ADB900}"/>
              </a:ext>
            </a:extLst>
          </p:cNvPr>
          <p:cNvSpPr txBox="1">
            <a:spLocks/>
          </p:cNvSpPr>
          <p:nvPr/>
        </p:nvSpPr>
        <p:spPr>
          <a:xfrm>
            <a:off x="298704" y="777240"/>
            <a:ext cx="11482319" cy="265624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Wingdings" panose="05000000000000000000" pitchFamily="2" charset="2"/>
              <a:buChar char="Ø"/>
            </a:pPr>
            <a:r>
              <a:rPr lang="en-US" dirty="0"/>
              <a:t>sort(</a:t>
            </a:r>
            <a:r>
              <a:rPr lang="en-US" dirty="0" err="1"/>
              <a:t>arr</a:t>
            </a:r>
            <a:r>
              <a:rPr lang="en-US" dirty="0"/>
              <a:t>), sort(</a:t>
            </a:r>
            <a:r>
              <a:rPr lang="en-US" dirty="0" err="1"/>
              <a:t>arr,Comparator</a:t>
            </a:r>
            <a:r>
              <a:rPr lang="en-US" dirty="0"/>
              <a:t>), sort(arr,from_i,to_i+1,Comparator) -&gt; sorts the array </a:t>
            </a:r>
            <a:r>
              <a:rPr lang="en-US" dirty="0" err="1"/>
              <a:t>arr</a:t>
            </a:r>
            <a:endParaRPr lang="en-US" dirty="0"/>
          </a:p>
          <a:p>
            <a:pPr marL="342900" indent="-342900" algn="l">
              <a:buFont typeface="Wingdings" panose="05000000000000000000" pitchFamily="2" charset="2"/>
              <a:buChar char="Ø"/>
            </a:pPr>
            <a:r>
              <a:rPr lang="en-US" dirty="0" err="1"/>
              <a:t>binarySearch</a:t>
            </a:r>
            <a:r>
              <a:rPr lang="en-US" dirty="0"/>
              <a:t>(</a:t>
            </a:r>
            <a:r>
              <a:rPr lang="en-US" dirty="0" err="1"/>
              <a:t>arr,target</a:t>
            </a:r>
            <a:r>
              <a:rPr lang="en-US" dirty="0"/>
              <a:t>) , </a:t>
            </a:r>
            <a:r>
              <a:rPr lang="en-US" dirty="0" err="1"/>
              <a:t>binarySearch</a:t>
            </a:r>
            <a:r>
              <a:rPr lang="en-US" dirty="0"/>
              <a:t>(</a:t>
            </a:r>
            <a:r>
              <a:rPr lang="en-US" dirty="0" err="1"/>
              <a:t>arr,target,Comparator</a:t>
            </a:r>
            <a:r>
              <a:rPr lang="en-US" dirty="0"/>
              <a:t>), </a:t>
            </a:r>
            <a:r>
              <a:rPr lang="en-US" dirty="0" err="1"/>
              <a:t>binarySerach</a:t>
            </a:r>
            <a:r>
              <a:rPr lang="en-US" dirty="0"/>
              <a:t>(arr,from_i,to_i+1,target,Comparator) -&gt; returns index of target if exists else returns –</a:t>
            </a:r>
            <a:r>
              <a:rPr lang="en-US" dirty="0" err="1"/>
              <a:t>ve</a:t>
            </a:r>
            <a:r>
              <a:rPr lang="en-US" dirty="0"/>
              <a:t> value</a:t>
            </a:r>
          </a:p>
          <a:p>
            <a:pPr marL="342900" indent="-342900" algn="l">
              <a:buFont typeface="Wingdings" panose="05000000000000000000" pitchFamily="2" charset="2"/>
              <a:buChar char="Ø"/>
            </a:pPr>
            <a:r>
              <a:rPr lang="en-US" dirty="0"/>
              <a:t>fill(</a:t>
            </a:r>
            <a:r>
              <a:rPr lang="en-US" dirty="0" err="1"/>
              <a:t>arr,int</a:t>
            </a:r>
            <a:r>
              <a:rPr lang="en-US" dirty="0"/>
              <a:t> value) -&gt; fills all the values of array </a:t>
            </a:r>
            <a:r>
              <a:rPr lang="en-US" dirty="0" err="1"/>
              <a:t>arr</a:t>
            </a:r>
            <a:r>
              <a:rPr lang="en-US" dirty="0"/>
              <a:t> with value</a:t>
            </a:r>
          </a:p>
          <a:p>
            <a:pPr marL="342900" indent="-342900" algn="l">
              <a:buFont typeface="Wingdings" panose="05000000000000000000" pitchFamily="2" charset="2"/>
              <a:buChar char="Ø"/>
            </a:pPr>
            <a:r>
              <a:rPr lang="en-US" dirty="0" err="1"/>
              <a:t>asList</a:t>
            </a:r>
            <a:r>
              <a:rPr lang="en-US" dirty="0"/>
              <a:t>(</a:t>
            </a:r>
            <a:r>
              <a:rPr lang="en-US" dirty="0" err="1"/>
              <a:t>arr</a:t>
            </a:r>
            <a:r>
              <a:rPr lang="en-US" dirty="0"/>
              <a:t>) -&gt; returns list of given array. </a:t>
            </a:r>
            <a:r>
              <a:rPr lang="en-US" dirty="0" err="1"/>
              <a:t>Arr</a:t>
            </a:r>
            <a:r>
              <a:rPr lang="en-US" dirty="0"/>
              <a:t> should not be primitive.</a:t>
            </a:r>
          </a:p>
          <a:p>
            <a:pPr marL="342900" indent="-342900" algn="l">
              <a:buFont typeface="Wingdings" panose="05000000000000000000" pitchFamily="2" charset="2"/>
              <a:buChar char="Ø"/>
            </a:pPr>
            <a:endParaRPr lang="en-US" dirty="0"/>
          </a:p>
          <a:p>
            <a:pPr marL="342900" indent="-342900" algn="l">
              <a:buFont typeface="Wingdings" panose="05000000000000000000" pitchFamily="2" charset="2"/>
              <a:buChar char="Ø"/>
            </a:pPr>
            <a:endParaRPr lang="en-US" dirty="0"/>
          </a:p>
          <a:p>
            <a:pPr marL="342900" indent="-342900" algn="l">
              <a:buFont typeface="Wingdings" panose="05000000000000000000" pitchFamily="2" charset="2"/>
              <a:buChar char="Ø"/>
            </a:pPr>
            <a:endParaRPr lang="en-US" dirty="0"/>
          </a:p>
          <a:p>
            <a:pPr marL="342900" indent="-342900" algn="l">
              <a:buFont typeface="Wingdings" panose="05000000000000000000" pitchFamily="2" charset="2"/>
              <a:buChar char="Ø"/>
            </a:pPr>
            <a:endParaRPr lang="en-US" dirty="0"/>
          </a:p>
          <a:p>
            <a:pPr marL="342900" indent="-342900" algn="l">
              <a:buFont typeface="Wingdings" panose="05000000000000000000" pitchFamily="2" charset="2"/>
              <a:buChar char="Ø"/>
            </a:pPr>
            <a:endParaRPr lang="en-US" dirty="0"/>
          </a:p>
          <a:p>
            <a:pPr marL="342900" indent="-342900" algn="l">
              <a:buFont typeface="Wingdings" panose="05000000000000000000" pitchFamily="2" charset="2"/>
              <a:buChar char="Ø"/>
            </a:pPr>
            <a:endParaRPr lang="en-US" dirty="0"/>
          </a:p>
          <a:p>
            <a:pPr algn="l"/>
            <a:endParaRPr lang="en-US" dirty="0"/>
          </a:p>
          <a:p>
            <a:pPr marL="285750" indent="-285750" algn="l">
              <a:buFont typeface="Wingdings" panose="05000000000000000000" pitchFamily="2" charset="2"/>
              <a:buChar char="Ø"/>
            </a:pPr>
            <a:endParaRPr lang="en-US" dirty="0"/>
          </a:p>
        </p:txBody>
      </p:sp>
      <p:sp>
        <p:nvSpPr>
          <p:cNvPr id="6" name="Title 1">
            <a:extLst>
              <a:ext uri="{FF2B5EF4-FFF2-40B4-BE49-F238E27FC236}">
                <a16:creationId xmlns:a16="http://schemas.microsoft.com/office/drawing/2014/main" id="{0DC7D067-8140-A67D-FB11-D090A585DD16}"/>
              </a:ext>
            </a:extLst>
          </p:cNvPr>
          <p:cNvSpPr txBox="1">
            <a:spLocks/>
          </p:cNvSpPr>
          <p:nvPr/>
        </p:nvSpPr>
        <p:spPr>
          <a:xfrm>
            <a:off x="1046606" y="193104"/>
            <a:ext cx="9328785" cy="668337"/>
          </a:xfrm>
          <a:prstGeom prst="rect">
            <a:avLst/>
          </a:prstGeom>
        </p:spPr>
        <p:txBody>
          <a:bodyPr vert="horz" lIns="91440" tIns="45720" rIns="91440" bIns="45720" rtlCol="0" anchor="b">
            <a:normAutofit fontScale="8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dirty="0"/>
              <a:t>Arrays</a:t>
            </a:r>
          </a:p>
        </p:txBody>
      </p:sp>
      <p:sp>
        <p:nvSpPr>
          <p:cNvPr id="4" name="Subtitle 2">
            <a:extLst>
              <a:ext uri="{FF2B5EF4-FFF2-40B4-BE49-F238E27FC236}">
                <a16:creationId xmlns:a16="http://schemas.microsoft.com/office/drawing/2014/main" id="{F32DA655-D650-79C6-8CA3-7FCFB583E179}"/>
              </a:ext>
            </a:extLst>
          </p:cNvPr>
          <p:cNvSpPr txBox="1">
            <a:spLocks/>
          </p:cNvSpPr>
          <p:nvPr/>
        </p:nvSpPr>
        <p:spPr>
          <a:xfrm>
            <a:off x="370421" y="3816275"/>
            <a:ext cx="11482319" cy="2656242"/>
          </a:xfrm>
          <a:prstGeom prst="rect">
            <a:avLst/>
          </a:prstGeom>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Wingdings" panose="05000000000000000000" pitchFamily="2" charset="2"/>
              <a:buChar char="Ø"/>
            </a:pPr>
            <a:r>
              <a:rPr lang="en-US" dirty="0"/>
              <a:t>sort(list), sort(</a:t>
            </a:r>
            <a:r>
              <a:rPr lang="en-US" dirty="0" err="1"/>
              <a:t>list,Comparator</a:t>
            </a:r>
            <a:r>
              <a:rPr lang="en-US" dirty="0"/>
              <a:t>) -&gt; sorts the given list</a:t>
            </a:r>
          </a:p>
          <a:p>
            <a:pPr marL="342900" indent="-342900" algn="l">
              <a:buFont typeface="Wingdings" panose="05000000000000000000" pitchFamily="2" charset="2"/>
              <a:buChar char="Ø"/>
            </a:pPr>
            <a:r>
              <a:rPr lang="en-US" dirty="0"/>
              <a:t>Swap(</a:t>
            </a:r>
            <a:r>
              <a:rPr lang="en-US" dirty="0" err="1"/>
              <a:t>list,int</a:t>
            </a:r>
            <a:r>
              <a:rPr lang="en-US" dirty="0"/>
              <a:t> </a:t>
            </a:r>
            <a:r>
              <a:rPr lang="en-US" dirty="0" err="1"/>
              <a:t>i,int</a:t>
            </a:r>
            <a:r>
              <a:rPr lang="en-US" dirty="0"/>
              <a:t> j) -&gt; swaps elements at index </a:t>
            </a:r>
            <a:r>
              <a:rPr lang="en-US" dirty="0" err="1"/>
              <a:t>i</a:t>
            </a:r>
            <a:r>
              <a:rPr lang="en-US" dirty="0"/>
              <a:t> &amp; j</a:t>
            </a:r>
          </a:p>
          <a:p>
            <a:pPr marL="342900" indent="-342900" algn="l">
              <a:buFont typeface="Wingdings" panose="05000000000000000000" pitchFamily="2" charset="2"/>
              <a:buChar char="Ø"/>
            </a:pPr>
            <a:r>
              <a:rPr lang="en-US" dirty="0"/>
              <a:t>fill(</a:t>
            </a:r>
            <a:r>
              <a:rPr lang="en-US" dirty="0" err="1"/>
              <a:t>list,T</a:t>
            </a:r>
            <a:r>
              <a:rPr lang="en-US" dirty="0"/>
              <a:t> value) -&gt; fills all the values of list with value</a:t>
            </a:r>
          </a:p>
          <a:p>
            <a:pPr marL="342900" indent="-342900" algn="l">
              <a:buFont typeface="Wingdings" panose="05000000000000000000" pitchFamily="2" charset="2"/>
              <a:buChar char="Ø"/>
            </a:pPr>
            <a:r>
              <a:rPr lang="en-US" dirty="0"/>
              <a:t>min(col) -&gt; returns min value for a given collection</a:t>
            </a:r>
          </a:p>
          <a:p>
            <a:pPr marL="342900" indent="-342900" algn="l">
              <a:buFont typeface="Wingdings" panose="05000000000000000000" pitchFamily="2" charset="2"/>
              <a:buChar char="Ø"/>
            </a:pPr>
            <a:r>
              <a:rPr lang="en-US" dirty="0"/>
              <a:t>max(col) -&gt; returns max value for a given collection</a:t>
            </a:r>
          </a:p>
          <a:p>
            <a:pPr marL="342900" indent="-342900" algn="l">
              <a:buFont typeface="Wingdings" panose="05000000000000000000" pitchFamily="2" charset="2"/>
              <a:buChar char="Ø"/>
            </a:pPr>
            <a:r>
              <a:rPr lang="en-US" dirty="0"/>
              <a:t>frequency(</a:t>
            </a:r>
            <a:r>
              <a:rPr lang="en-US" dirty="0" err="1"/>
              <a:t>col,value</a:t>
            </a:r>
            <a:r>
              <a:rPr lang="en-US" dirty="0"/>
              <a:t>) -&gt; returns number of elements in given collection equal to value</a:t>
            </a:r>
          </a:p>
          <a:p>
            <a:pPr marL="342900" indent="-342900" algn="l">
              <a:buFont typeface="Wingdings" panose="05000000000000000000" pitchFamily="2" charset="2"/>
              <a:buChar char="Ø"/>
            </a:pPr>
            <a:endParaRPr lang="en-US" dirty="0"/>
          </a:p>
          <a:p>
            <a:pPr marL="342900" indent="-342900" algn="l">
              <a:buFont typeface="Wingdings" panose="05000000000000000000" pitchFamily="2" charset="2"/>
              <a:buChar char="Ø"/>
            </a:pPr>
            <a:endParaRPr lang="en-US" dirty="0"/>
          </a:p>
          <a:p>
            <a:pPr marL="342900" indent="-342900" algn="l">
              <a:buFont typeface="Wingdings" panose="05000000000000000000" pitchFamily="2" charset="2"/>
              <a:buChar char="Ø"/>
            </a:pPr>
            <a:endParaRPr lang="en-US" dirty="0"/>
          </a:p>
          <a:p>
            <a:pPr marL="342900" indent="-342900" algn="l">
              <a:buFont typeface="Wingdings" panose="05000000000000000000" pitchFamily="2" charset="2"/>
              <a:buChar char="Ø"/>
            </a:pPr>
            <a:endParaRPr lang="en-US" dirty="0"/>
          </a:p>
          <a:p>
            <a:pPr marL="342900" indent="-342900" algn="l">
              <a:buFont typeface="Wingdings" panose="05000000000000000000" pitchFamily="2" charset="2"/>
              <a:buChar char="Ø"/>
            </a:pPr>
            <a:endParaRPr lang="en-US" dirty="0"/>
          </a:p>
          <a:p>
            <a:pPr marL="342900" indent="-342900" algn="l">
              <a:buFont typeface="Wingdings" panose="05000000000000000000" pitchFamily="2" charset="2"/>
              <a:buChar char="Ø"/>
            </a:pPr>
            <a:endParaRPr lang="en-US" dirty="0"/>
          </a:p>
          <a:p>
            <a:pPr marL="342900" indent="-342900" algn="l">
              <a:buFont typeface="Wingdings" panose="05000000000000000000" pitchFamily="2" charset="2"/>
              <a:buChar char="Ø"/>
            </a:pPr>
            <a:endParaRPr lang="en-US" dirty="0"/>
          </a:p>
          <a:p>
            <a:pPr algn="l"/>
            <a:endParaRPr lang="en-US" dirty="0"/>
          </a:p>
          <a:p>
            <a:pPr marL="285750" indent="-285750" algn="l">
              <a:buFont typeface="Wingdings" panose="05000000000000000000" pitchFamily="2" charset="2"/>
              <a:buChar char="Ø"/>
            </a:pPr>
            <a:endParaRPr lang="en-US" dirty="0"/>
          </a:p>
        </p:txBody>
      </p:sp>
      <p:sp>
        <p:nvSpPr>
          <p:cNvPr id="7" name="Title 1">
            <a:extLst>
              <a:ext uri="{FF2B5EF4-FFF2-40B4-BE49-F238E27FC236}">
                <a16:creationId xmlns:a16="http://schemas.microsoft.com/office/drawing/2014/main" id="{CA1AF174-9E9E-CD73-F3CB-A618EE3365C7}"/>
              </a:ext>
            </a:extLst>
          </p:cNvPr>
          <p:cNvSpPr txBox="1">
            <a:spLocks/>
          </p:cNvSpPr>
          <p:nvPr/>
        </p:nvSpPr>
        <p:spPr>
          <a:xfrm>
            <a:off x="1118323" y="3232139"/>
            <a:ext cx="9328785" cy="668337"/>
          </a:xfrm>
          <a:prstGeom prst="rect">
            <a:avLst/>
          </a:prstGeom>
        </p:spPr>
        <p:txBody>
          <a:bodyPr vert="horz" lIns="91440" tIns="45720" rIns="91440" bIns="45720" rtlCol="0" anchor="b">
            <a:normAutofit fontScale="8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dirty="0"/>
              <a:t>Collections</a:t>
            </a:r>
          </a:p>
        </p:txBody>
      </p:sp>
    </p:spTree>
    <p:extLst>
      <p:ext uri="{BB962C8B-B14F-4D97-AF65-F5344CB8AC3E}">
        <p14:creationId xmlns:p14="http://schemas.microsoft.com/office/powerpoint/2010/main" val="262175249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0C4C72B-D9C6-F0B6-98DD-20FFE35F1819}"/>
              </a:ext>
            </a:extLst>
          </p:cNvPr>
          <p:cNvPicPr>
            <a:picLocks noChangeAspect="1"/>
          </p:cNvPicPr>
          <p:nvPr/>
        </p:nvPicPr>
        <p:blipFill>
          <a:blip r:embed="rId2"/>
          <a:stretch>
            <a:fillRect/>
          </a:stretch>
        </p:blipFill>
        <p:spPr>
          <a:xfrm>
            <a:off x="1031781" y="1317812"/>
            <a:ext cx="5144902" cy="4993342"/>
          </a:xfrm>
          <a:prstGeom prst="rect">
            <a:avLst/>
          </a:prstGeom>
        </p:spPr>
      </p:pic>
      <p:sp>
        <p:nvSpPr>
          <p:cNvPr id="7" name="Title 1">
            <a:extLst>
              <a:ext uri="{FF2B5EF4-FFF2-40B4-BE49-F238E27FC236}">
                <a16:creationId xmlns:a16="http://schemas.microsoft.com/office/drawing/2014/main" id="{2C644D46-E32C-4ED3-38CD-9CDD1C0FD9FB}"/>
              </a:ext>
            </a:extLst>
          </p:cNvPr>
          <p:cNvSpPr txBox="1">
            <a:spLocks/>
          </p:cNvSpPr>
          <p:nvPr/>
        </p:nvSpPr>
        <p:spPr>
          <a:xfrm>
            <a:off x="876276" y="246891"/>
            <a:ext cx="10195136" cy="668337"/>
          </a:xfrm>
          <a:prstGeom prst="rect">
            <a:avLst/>
          </a:prstGeom>
        </p:spPr>
        <p:txBody>
          <a:bodyPr vert="horz" lIns="91440" tIns="45720" rIns="91440" bIns="45720" rtlCol="0" anchor="b">
            <a:normAutofit fontScale="8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dirty="0"/>
              <a:t>Use of </a:t>
            </a:r>
            <a:r>
              <a:rPr lang="en-US" dirty="0" err="1"/>
              <a:t>Comparator,Comparable</a:t>
            </a:r>
            <a:r>
              <a:rPr lang="en-US" dirty="0"/>
              <a:t> </a:t>
            </a:r>
          </a:p>
        </p:txBody>
      </p:sp>
      <p:sp>
        <p:nvSpPr>
          <p:cNvPr id="8" name="Subtitle 2">
            <a:extLst>
              <a:ext uri="{FF2B5EF4-FFF2-40B4-BE49-F238E27FC236}">
                <a16:creationId xmlns:a16="http://schemas.microsoft.com/office/drawing/2014/main" id="{9B09E2AB-A507-96A1-102E-257A70A9E76B}"/>
              </a:ext>
            </a:extLst>
          </p:cNvPr>
          <p:cNvSpPr txBox="1">
            <a:spLocks/>
          </p:cNvSpPr>
          <p:nvPr/>
        </p:nvSpPr>
        <p:spPr>
          <a:xfrm>
            <a:off x="6311153" y="1326776"/>
            <a:ext cx="5541587" cy="514574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Wingdings" panose="05000000000000000000" pitchFamily="2" charset="2"/>
              <a:buChar char="Ø"/>
            </a:pPr>
            <a:r>
              <a:rPr lang="en-US" dirty="0"/>
              <a:t>Comparable interface implementation allows a given class to override </a:t>
            </a:r>
            <a:r>
              <a:rPr lang="en-US" dirty="0" err="1"/>
              <a:t>compareTo</a:t>
            </a:r>
            <a:r>
              <a:rPr lang="en-US" dirty="0"/>
              <a:t> method which would be the default order for that class.</a:t>
            </a:r>
          </a:p>
          <a:p>
            <a:pPr marL="342900" indent="-342900" algn="l">
              <a:buFont typeface="Wingdings" panose="05000000000000000000" pitchFamily="2" charset="2"/>
              <a:buChar char="Ø"/>
            </a:pPr>
            <a:r>
              <a:rPr lang="en-US" dirty="0"/>
              <a:t>But Comparator interface implementation provides dynamic way to arrange elements in a particular order as you wish.</a:t>
            </a:r>
          </a:p>
          <a:p>
            <a:pPr marL="342900" indent="-342900" algn="l">
              <a:buFont typeface="Wingdings" panose="05000000000000000000" pitchFamily="2" charset="2"/>
              <a:buChar char="Ø"/>
            </a:pPr>
            <a:endParaRPr lang="en-US" dirty="0"/>
          </a:p>
          <a:p>
            <a:pPr marL="342900" indent="-342900" algn="l">
              <a:buFont typeface="Wingdings" panose="05000000000000000000" pitchFamily="2" charset="2"/>
              <a:buChar char="Ø"/>
            </a:pPr>
            <a:endParaRPr lang="en-US" dirty="0"/>
          </a:p>
          <a:p>
            <a:pPr marL="342900" indent="-342900" algn="l">
              <a:buFont typeface="Wingdings" panose="05000000000000000000" pitchFamily="2" charset="2"/>
              <a:buChar char="Ø"/>
            </a:pPr>
            <a:endParaRPr lang="en-US" dirty="0"/>
          </a:p>
          <a:p>
            <a:pPr marL="342900" indent="-342900" algn="l">
              <a:buFont typeface="Wingdings" panose="05000000000000000000" pitchFamily="2" charset="2"/>
              <a:buChar char="Ø"/>
            </a:pPr>
            <a:endParaRPr lang="en-US" dirty="0"/>
          </a:p>
          <a:p>
            <a:pPr marL="342900" indent="-342900" algn="l">
              <a:buFont typeface="Wingdings" panose="05000000000000000000" pitchFamily="2" charset="2"/>
              <a:buChar char="Ø"/>
            </a:pPr>
            <a:endParaRPr lang="en-US" dirty="0"/>
          </a:p>
          <a:p>
            <a:pPr marL="342900" indent="-342900" algn="l">
              <a:buFont typeface="Wingdings" panose="05000000000000000000" pitchFamily="2" charset="2"/>
              <a:buChar char="Ø"/>
            </a:pPr>
            <a:endParaRPr lang="en-US" dirty="0"/>
          </a:p>
          <a:p>
            <a:pPr marL="342900" indent="-342900" algn="l">
              <a:buFont typeface="Wingdings" panose="05000000000000000000" pitchFamily="2" charset="2"/>
              <a:buChar char="Ø"/>
            </a:pPr>
            <a:endParaRPr lang="en-US" dirty="0"/>
          </a:p>
          <a:p>
            <a:pPr algn="l"/>
            <a:endParaRPr lang="en-US" dirty="0"/>
          </a:p>
          <a:p>
            <a:pPr marL="285750" indent="-285750" algn="l">
              <a:buFont typeface="Wingdings" panose="05000000000000000000" pitchFamily="2" charset="2"/>
              <a:buChar char="Ø"/>
            </a:pPr>
            <a:endParaRPr lang="en-US" dirty="0"/>
          </a:p>
        </p:txBody>
      </p:sp>
    </p:spTree>
    <p:extLst>
      <p:ext uri="{BB962C8B-B14F-4D97-AF65-F5344CB8AC3E}">
        <p14:creationId xmlns:p14="http://schemas.microsoft.com/office/powerpoint/2010/main" val="428043194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2">
            <a:extLst>
              <a:ext uri="{FF2B5EF4-FFF2-40B4-BE49-F238E27FC236}">
                <a16:creationId xmlns:a16="http://schemas.microsoft.com/office/drawing/2014/main" id="{43222EA1-4DBA-810D-5F72-D097D2ADB900}"/>
              </a:ext>
            </a:extLst>
          </p:cNvPr>
          <p:cNvSpPr txBox="1">
            <a:spLocks/>
          </p:cNvSpPr>
          <p:nvPr/>
        </p:nvSpPr>
        <p:spPr>
          <a:xfrm>
            <a:off x="298704" y="777240"/>
            <a:ext cx="11482319" cy="586130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Wingdings" panose="05000000000000000000" pitchFamily="2" charset="2"/>
              <a:buChar char="Ø"/>
            </a:pPr>
            <a:r>
              <a:rPr lang="en-US" dirty="0"/>
              <a:t>All classes present in </a:t>
            </a:r>
            <a:r>
              <a:rPr lang="en-US" dirty="0" err="1"/>
              <a:t>java.lang</a:t>
            </a:r>
            <a:r>
              <a:rPr lang="en-US" dirty="0"/>
              <a:t> package are available to our program without importing.</a:t>
            </a:r>
          </a:p>
          <a:p>
            <a:pPr marL="342900" indent="-342900" algn="l">
              <a:buFont typeface="Wingdings" panose="05000000000000000000" pitchFamily="2" charset="2"/>
              <a:buChar char="Ø"/>
            </a:pPr>
            <a:r>
              <a:rPr lang="en-US" dirty="0"/>
              <a:t>Object class is also present in this package. (W.K.T Object class is direct or indirect parent of any java class)</a:t>
            </a:r>
          </a:p>
          <a:p>
            <a:pPr marL="342900" indent="-342900" algn="l">
              <a:buFont typeface="Wingdings" panose="05000000000000000000" pitchFamily="2" charset="2"/>
              <a:buChar char="Ø"/>
            </a:pPr>
            <a:r>
              <a:rPr lang="en-US" dirty="0"/>
              <a:t>Methods present in Object class are</a:t>
            </a:r>
          </a:p>
          <a:p>
            <a:pPr marL="800100" lvl="1" indent="-342900" algn="l">
              <a:buFont typeface="Wingdings" panose="05000000000000000000" pitchFamily="2" charset="2"/>
              <a:buChar char="Ø"/>
            </a:pPr>
            <a:r>
              <a:rPr lang="en-US" dirty="0"/>
              <a:t>Public String </a:t>
            </a:r>
            <a:r>
              <a:rPr lang="en-US" dirty="0" err="1"/>
              <a:t>toString</a:t>
            </a:r>
            <a:r>
              <a:rPr lang="en-US" dirty="0"/>
              <a:t>()</a:t>
            </a:r>
          </a:p>
          <a:p>
            <a:pPr marL="800100" lvl="1" indent="-342900" algn="l">
              <a:buFont typeface="Wingdings" panose="05000000000000000000" pitchFamily="2" charset="2"/>
              <a:buChar char="Ø"/>
            </a:pPr>
            <a:r>
              <a:rPr lang="en-US" dirty="0"/>
              <a:t>Public native int </a:t>
            </a:r>
            <a:r>
              <a:rPr lang="en-US" dirty="0" err="1"/>
              <a:t>hashCode</a:t>
            </a:r>
            <a:r>
              <a:rPr lang="en-US" dirty="0"/>
              <a:t>()</a:t>
            </a:r>
          </a:p>
          <a:p>
            <a:pPr marL="800100" lvl="1" indent="-342900" algn="l">
              <a:buFont typeface="Wingdings" panose="05000000000000000000" pitchFamily="2" charset="2"/>
              <a:buChar char="Ø"/>
            </a:pPr>
            <a:r>
              <a:rPr lang="en-US" dirty="0"/>
              <a:t>Public Boolean equals(Object o)</a:t>
            </a:r>
          </a:p>
          <a:p>
            <a:pPr marL="800100" lvl="1" indent="-342900" algn="l">
              <a:buFont typeface="Wingdings" panose="05000000000000000000" pitchFamily="2" charset="2"/>
              <a:buChar char="Ø"/>
            </a:pPr>
            <a:r>
              <a:rPr lang="en-US" dirty="0"/>
              <a:t>Protected native Object clone() throws </a:t>
            </a:r>
            <a:r>
              <a:rPr lang="en-US" dirty="0" err="1"/>
              <a:t>CloneNotSupportedException</a:t>
            </a:r>
            <a:endParaRPr lang="en-US" dirty="0"/>
          </a:p>
          <a:p>
            <a:pPr marL="800100" lvl="1" indent="-342900" algn="l">
              <a:buFont typeface="Wingdings" panose="05000000000000000000" pitchFamily="2" charset="2"/>
              <a:buChar char="Ø"/>
            </a:pPr>
            <a:r>
              <a:rPr lang="en-US" dirty="0"/>
              <a:t>Protected void finalize() throws Throwable</a:t>
            </a:r>
          </a:p>
          <a:p>
            <a:pPr marL="800100" lvl="1" indent="-342900" algn="l">
              <a:buFont typeface="Wingdings" panose="05000000000000000000" pitchFamily="2" charset="2"/>
              <a:buChar char="Ø"/>
            </a:pPr>
            <a:r>
              <a:rPr lang="en-US" dirty="0"/>
              <a:t>Public final Class </a:t>
            </a:r>
            <a:r>
              <a:rPr lang="en-US" dirty="0" err="1"/>
              <a:t>getClass</a:t>
            </a:r>
            <a:r>
              <a:rPr lang="en-US" dirty="0"/>
              <a:t>()</a:t>
            </a:r>
          </a:p>
          <a:p>
            <a:pPr marL="800100" lvl="1" indent="-342900" algn="l">
              <a:buFont typeface="Wingdings" panose="05000000000000000000" pitchFamily="2" charset="2"/>
              <a:buChar char="Ø"/>
            </a:pPr>
            <a:r>
              <a:rPr lang="en-US" dirty="0"/>
              <a:t>Public final void wait() throws </a:t>
            </a:r>
            <a:r>
              <a:rPr lang="en-US" dirty="0" err="1"/>
              <a:t>InterruptedException</a:t>
            </a:r>
            <a:endParaRPr lang="en-US" dirty="0"/>
          </a:p>
          <a:p>
            <a:pPr marL="800100" lvl="1" indent="-342900" algn="l">
              <a:buFont typeface="Wingdings" panose="05000000000000000000" pitchFamily="2" charset="2"/>
              <a:buChar char="Ø"/>
            </a:pPr>
            <a:r>
              <a:rPr lang="en-US" dirty="0"/>
              <a:t>Public final native void wait(long </a:t>
            </a:r>
            <a:r>
              <a:rPr lang="en-US" dirty="0" err="1"/>
              <a:t>ms</a:t>
            </a:r>
            <a:r>
              <a:rPr lang="en-US" dirty="0"/>
              <a:t>) throws </a:t>
            </a:r>
            <a:r>
              <a:rPr lang="en-US" dirty="0" err="1"/>
              <a:t>InterruptedException</a:t>
            </a:r>
            <a:endParaRPr lang="en-US" dirty="0"/>
          </a:p>
          <a:p>
            <a:pPr marL="800100" lvl="1" indent="-342900" algn="l">
              <a:buFont typeface="Wingdings" panose="05000000000000000000" pitchFamily="2" charset="2"/>
              <a:buChar char="Ø"/>
            </a:pPr>
            <a:r>
              <a:rPr lang="en-US" dirty="0"/>
              <a:t>Public final void wait(long </a:t>
            </a:r>
            <a:r>
              <a:rPr lang="en-US" dirty="0" err="1"/>
              <a:t>ms</a:t>
            </a:r>
            <a:r>
              <a:rPr lang="en-US" dirty="0"/>
              <a:t>, int ns) throws </a:t>
            </a:r>
            <a:r>
              <a:rPr lang="en-US" dirty="0" err="1"/>
              <a:t>InterruptedException</a:t>
            </a:r>
            <a:endParaRPr lang="en-US" dirty="0"/>
          </a:p>
          <a:p>
            <a:pPr marL="800100" lvl="1" indent="-342900" algn="l">
              <a:buFont typeface="Wingdings" panose="05000000000000000000" pitchFamily="2" charset="2"/>
              <a:buChar char="Ø"/>
            </a:pPr>
            <a:r>
              <a:rPr lang="en-US" dirty="0"/>
              <a:t>Public native final void notify()</a:t>
            </a:r>
          </a:p>
          <a:p>
            <a:pPr marL="800100" lvl="1" indent="-342900" algn="l">
              <a:buFont typeface="Wingdings" panose="05000000000000000000" pitchFamily="2" charset="2"/>
              <a:buChar char="Ø"/>
            </a:pPr>
            <a:r>
              <a:rPr lang="en-US" dirty="0"/>
              <a:t>Public native final void </a:t>
            </a:r>
            <a:r>
              <a:rPr lang="en-US" dirty="0" err="1"/>
              <a:t>notifyAll</a:t>
            </a:r>
            <a:r>
              <a:rPr lang="en-US" dirty="0"/>
              <a:t>()</a:t>
            </a:r>
          </a:p>
          <a:p>
            <a:pPr marL="800100" lvl="1" indent="-342900" algn="l">
              <a:buFont typeface="Wingdings" panose="05000000000000000000" pitchFamily="2" charset="2"/>
              <a:buChar char="Ø"/>
            </a:pPr>
            <a:endParaRPr lang="en-US" dirty="0"/>
          </a:p>
          <a:p>
            <a:pPr marL="800100" lvl="1" indent="-342900" algn="l">
              <a:buFont typeface="Wingdings" panose="05000000000000000000" pitchFamily="2" charset="2"/>
              <a:buChar char="Ø"/>
            </a:pPr>
            <a:endParaRPr lang="en-US" dirty="0"/>
          </a:p>
          <a:p>
            <a:pPr marL="800100" lvl="1" indent="-342900" algn="l">
              <a:buFont typeface="Wingdings" panose="05000000000000000000" pitchFamily="2" charset="2"/>
              <a:buChar char="Ø"/>
            </a:pPr>
            <a:endParaRPr lang="en-US" dirty="0"/>
          </a:p>
          <a:p>
            <a:pPr marL="342900" indent="-342900" algn="l">
              <a:buFont typeface="Wingdings" panose="05000000000000000000" pitchFamily="2" charset="2"/>
              <a:buChar char="Ø"/>
            </a:pPr>
            <a:endParaRPr lang="en-US" dirty="0"/>
          </a:p>
          <a:p>
            <a:pPr marL="342900" indent="-342900" algn="l">
              <a:buFont typeface="Wingdings" panose="05000000000000000000" pitchFamily="2" charset="2"/>
              <a:buChar char="Ø"/>
            </a:pPr>
            <a:endParaRPr lang="en-US" dirty="0"/>
          </a:p>
          <a:p>
            <a:pPr marL="342900" indent="-342900" algn="l">
              <a:buFont typeface="Wingdings" panose="05000000000000000000" pitchFamily="2" charset="2"/>
              <a:buChar char="Ø"/>
            </a:pPr>
            <a:endParaRPr lang="en-US" dirty="0"/>
          </a:p>
          <a:p>
            <a:pPr marL="342900" indent="-342900" algn="l">
              <a:buFont typeface="Wingdings" panose="05000000000000000000" pitchFamily="2" charset="2"/>
              <a:buChar char="Ø"/>
            </a:pPr>
            <a:endParaRPr lang="en-US" dirty="0"/>
          </a:p>
          <a:p>
            <a:pPr marL="342900" indent="-342900" algn="l">
              <a:buFont typeface="Wingdings" panose="05000000000000000000" pitchFamily="2" charset="2"/>
              <a:buChar char="Ø"/>
            </a:pPr>
            <a:endParaRPr lang="en-US" dirty="0"/>
          </a:p>
          <a:p>
            <a:pPr marL="342900" indent="-342900" algn="l">
              <a:buFont typeface="Wingdings" panose="05000000000000000000" pitchFamily="2" charset="2"/>
              <a:buChar char="Ø"/>
            </a:pPr>
            <a:endParaRPr lang="en-US" dirty="0"/>
          </a:p>
          <a:p>
            <a:pPr algn="l"/>
            <a:endParaRPr lang="en-US" dirty="0"/>
          </a:p>
          <a:p>
            <a:pPr marL="285750" indent="-285750" algn="l">
              <a:buFont typeface="Wingdings" panose="05000000000000000000" pitchFamily="2" charset="2"/>
              <a:buChar char="Ø"/>
            </a:pPr>
            <a:endParaRPr lang="en-US" dirty="0"/>
          </a:p>
        </p:txBody>
      </p:sp>
      <p:sp>
        <p:nvSpPr>
          <p:cNvPr id="6" name="Title 1">
            <a:extLst>
              <a:ext uri="{FF2B5EF4-FFF2-40B4-BE49-F238E27FC236}">
                <a16:creationId xmlns:a16="http://schemas.microsoft.com/office/drawing/2014/main" id="{0DC7D067-8140-A67D-FB11-D090A585DD16}"/>
              </a:ext>
            </a:extLst>
          </p:cNvPr>
          <p:cNvSpPr txBox="1">
            <a:spLocks/>
          </p:cNvSpPr>
          <p:nvPr/>
        </p:nvSpPr>
        <p:spPr>
          <a:xfrm>
            <a:off x="1046606" y="193104"/>
            <a:ext cx="9328785" cy="668337"/>
          </a:xfrm>
          <a:prstGeom prst="rect">
            <a:avLst/>
          </a:prstGeom>
        </p:spPr>
        <p:txBody>
          <a:bodyPr vert="horz" lIns="91440" tIns="45720" rIns="91440" bIns="45720" rtlCol="0" anchor="b">
            <a:normAutofit fontScale="8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dirty="0" err="1"/>
              <a:t>Java.lang</a:t>
            </a:r>
            <a:r>
              <a:rPr lang="en-US" dirty="0"/>
              <a:t> package</a:t>
            </a:r>
          </a:p>
        </p:txBody>
      </p:sp>
    </p:spTree>
    <p:extLst>
      <p:ext uri="{BB962C8B-B14F-4D97-AF65-F5344CB8AC3E}">
        <p14:creationId xmlns:p14="http://schemas.microsoft.com/office/powerpoint/2010/main" val="363436804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2">
            <a:extLst>
              <a:ext uri="{FF2B5EF4-FFF2-40B4-BE49-F238E27FC236}">
                <a16:creationId xmlns:a16="http://schemas.microsoft.com/office/drawing/2014/main" id="{43222EA1-4DBA-810D-5F72-D097D2ADB900}"/>
              </a:ext>
            </a:extLst>
          </p:cNvPr>
          <p:cNvSpPr txBox="1">
            <a:spLocks/>
          </p:cNvSpPr>
          <p:nvPr/>
        </p:nvSpPr>
        <p:spPr>
          <a:xfrm>
            <a:off x="367531" y="777240"/>
            <a:ext cx="5620315" cy="1621831"/>
          </a:xfrm>
          <a:prstGeom prst="rect">
            <a:avLst/>
          </a:prstGeom>
        </p:spPr>
        <p:txBody>
          <a:bodyPr vert="horz" lIns="91440" tIns="45720" rIns="91440" bIns="45720" rtlCol="0">
            <a:normAutofit fontScale="70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Wingdings" panose="05000000000000000000" pitchFamily="2" charset="2"/>
              <a:buChar char="Ø"/>
            </a:pPr>
            <a:r>
              <a:rPr lang="en-US" dirty="0"/>
              <a:t>Object class </a:t>
            </a:r>
            <a:r>
              <a:rPr lang="en-US" dirty="0" err="1"/>
              <a:t>toString</a:t>
            </a:r>
            <a:r>
              <a:rPr lang="en-US" dirty="0"/>
              <a:t>() method returns following thing</a:t>
            </a:r>
          </a:p>
          <a:p>
            <a:pPr algn="l"/>
            <a:r>
              <a:rPr lang="en-US" dirty="0"/>
              <a:t>	</a:t>
            </a:r>
            <a:r>
              <a:rPr lang="en-US" b="1" dirty="0" err="1"/>
              <a:t>getClass</a:t>
            </a:r>
            <a:r>
              <a:rPr lang="en-US" b="1" dirty="0"/>
              <a:t>().</a:t>
            </a:r>
            <a:r>
              <a:rPr lang="en-US" b="1" dirty="0" err="1"/>
              <a:t>getName</a:t>
            </a:r>
            <a:r>
              <a:rPr lang="en-US" b="1" dirty="0"/>
              <a:t>()+”@”+</a:t>
            </a:r>
            <a:r>
              <a:rPr lang="en-US" b="1" dirty="0" err="1"/>
              <a:t>Integer.toHexString</a:t>
            </a:r>
            <a:r>
              <a:rPr lang="en-US" b="1" dirty="0"/>
              <a:t>(</a:t>
            </a:r>
            <a:r>
              <a:rPr lang="en-US" b="1" dirty="0" err="1"/>
              <a:t>hashCode</a:t>
            </a:r>
            <a:r>
              <a:rPr lang="en-US" b="1" dirty="0"/>
              <a:t>())</a:t>
            </a:r>
          </a:p>
          <a:p>
            <a:pPr marL="342900" indent="-342900" algn="l">
              <a:buFont typeface="Wingdings" panose="05000000000000000000" pitchFamily="2" charset="2"/>
              <a:buChar char="Ø"/>
            </a:pPr>
            <a:r>
              <a:rPr lang="en-US" dirty="0"/>
              <a:t>All classes will have the above return value for </a:t>
            </a:r>
            <a:r>
              <a:rPr lang="en-US" dirty="0" err="1"/>
              <a:t>toString</a:t>
            </a:r>
            <a:r>
              <a:rPr lang="en-US" dirty="0"/>
              <a:t>() until and unless we override it. And hence this is the method called when trying to print ref of any java object.</a:t>
            </a:r>
          </a:p>
          <a:p>
            <a:pPr algn="l"/>
            <a:endParaRPr lang="en-US" dirty="0"/>
          </a:p>
          <a:p>
            <a:pPr marL="342900" indent="-342900" algn="l">
              <a:buFont typeface="Wingdings" panose="05000000000000000000" pitchFamily="2" charset="2"/>
              <a:buChar char="Ø"/>
            </a:pPr>
            <a:endParaRPr lang="en-US" dirty="0"/>
          </a:p>
          <a:p>
            <a:pPr marL="342900" indent="-342900" algn="l">
              <a:buFont typeface="Wingdings" panose="05000000000000000000" pitchFamily="2" charset="2"/>
              <a:buChar char="Ø"/>
            </a:pPr>
            <a:endParaRPr lang="en-US" dirty="0"/>
          </a:p>
          <a:p>
            <a:pPr marL="342900" indent="-342900" algn="l">
              <a:buFont typeface="Wingdings" panose="05000000000000000000" pitchFamily="2" charset="2"/>
              <a:buChar char="Ø"/>
            </a:pPr>
            <a:endParaRPr lang="en-US" dirty="0"/>
          </a:p>
          <a:p>
            <a:pPr marL="342900" indent="-342900" algn="l">
              <a:buFont typeface="Wingdings" panose="05000000000000000000" pitchFamily="2" charset="2"/>
              <a:buChar char="Ø"/>
            </a:pPr>
            <a:endParaRPr lang="en-US" dirty="0"/>
          </a:p>
          <a:p>
            <a:pPr algn="l"/>
            <a:endParaRPr lang="en-US" dirty="0"/>
          </a:p>
          <a:p>
            <a:pPr marL="285750" indent="-285750" algn="l">
              <a:buFont typeface="Wingdings" panose="05000000000000000000" pitchFamily="2" charset="2"/>
              <a:buChar char="Ø"/>
            </a:pPr>
            <a:endParaRPr lang="en-US" dirty="0"/>
          </a:p>
        </p:txBody>
      </p:sp>
      <p:sp>
        <p:nvSpPr>
          <p:cNvPr id="6" name="Title 1">
            <a:extLst>
              <a:ext uri="{FF2B5EF4-FFF2-40B4-BE49-F238E27FC236}">
                <a16:creationId xmlns:a16="http://schemas.microsoft.com/office/drawing/2014/main" id="{0DC7D067-8140-A67D-FB11-D090A585DD16}"/>
              </a:ext>
            </a:extLst>
          </p:cNvPr>
          <p:cNvSpPr txBox="1">
            <a:spLocks/>
          </p:cNvSpPr>
          <p:nvPr/>
        </p:nvSpPr>
        <p:spPr>
          <a:xfrm>
            <a:off x="1115433" y="193104"/>
            <a:ext cx="4566213" cy="668337"/>
          </a:xfrm>
          <a:prstGeom prst="rect">
            <a:avLst/>
          </a:prstGeom>
        </p:spPr>
        <p:txBody>
          <a:bodyPr vert="horz" lIns="91440" tIns="45720" rIns="91440" bIns="45720" rtlCol="0" anchor="b">
            <a:normAutofit fontScale="8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dirty="0" err="1"/>
              <a:t>toString</a:t>
            </a:r>
            <a:r>
              <a:rPr lang="en-US" dirty="0"/>
              <a:t>()</a:t>
            </a:r>
          </a:p>
        </p:txBody>
      </p:sp>
      <p:sp>
        <p:nvSpPr>
          <p:cNvPr id="10" name="Subtitle 2">
            <a:extLst>
              <a:ext uri="{FF2B5EF4-FFF2-40B4-BE49-F238E27FC236}">
                <a16:creationId xmlns:a16="http://schemas.microsoft.com/office/drawing/2014/main" id="{E5FEA0A9-B6FE-84ED-61AA-270353D21F7E}"/>
              </a:ext>
            </a:extLst>
          </p:cNvPr>
          <p:cNvSpPr txBox="1">
            <a:spLocks/>
          </p:cNvSpPr>
          <p:nvPr/>
        </p:nvSpPr>
        <p:spPr>
          <a:xfrm>
            <a:off x="500267" y="3004246"/>
            <a:ext cx="5620315" cy="3632528"/>
          </a:xfrm>
          <a:prstGeom prst="rect">
            <a:avLst/>
          </a:prstGeom>
        </p:spPr>
        <p:txBody>
          <a:bodyPr vert="horz" lIns="91440" tIns="45720" rIns="91440" bIns="45720" rtlCol="0">
            <a:normAutofit fontScale="85000"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285750" indent="-285750" algn="l">
              <a:buFont typeface="Wingdings" panose="05000000000000000000" pitchFamily="2" charset="2"/>
              <a:buChar char="Ø"/>
            </a:pPr>
            <a:r>
              <a:rPr lang="en-US" dirty="0"/>
              <a:t>For every object a unique number is generated by JVM which is nothing but </a:t>
            </a:r>
            <a:r>
              <a:rPr lang="en-US" dirty="0" err="1"/>
              <a:t>hashCode</a:t>
            </a:r>
            <a:r>
              <a:rPr lang="en-US" dirty="0"/>
              <a:t>.</a:t>
            </a:r>
          </a:p>
          <a:p>
            <a:pPr marL="285750" indent="-285750" algn="l">
              <a:buFont typeface="Wingdings" panose="05000000000000000000" pitchFamily="2" charset="2"/>
              <a:buChar char="Ø"/>
            </a:pPr>
            <a:r>
              <a:rPr lang="en-US" dirty="0"/>
              <a:t>JVM uses </a:t>
            </a:r>
            <a:r>
              <a:rPr lang="en-US" dirty="0" err="1"/>
              <a:t>hashCode</a:t>
            </a:r>
            <a:r>
              <a:rPr lang="en-US" dirty="0"/>
              <a:t> to store objects into hashing data structures like </a:t>
            </a:r>
            <a:r>
              <a:rPr lang="en-US" dirty="0" err="1"/>
              <a:t>hashtable,map</a:t>
            </a:r>
            <a:r>
              <a:rPr lang="en-US" dirty="0"/>
              <a:t> etc.</a:t>
            </a:r>
          </a:p>
          <a:p>
            <a:pPr marL="285750" indent="-285750" algn="l">
              <a:buFont typeface="Wingdings" panose="05000000000000000000" pitchFamily="2" charset="2"/>
              <a:buChar char="Ø"/>
            </a:pPr>
            <a:r>
              <a:rPr lang="en-US" dirty="0"/>
              <a:t>The advantage of saving object in such data structures is searching becomes faster.</a:t>
            </a:r>
          </a:p>
          <a:p>
            <a:pPr marL="285750" indent="-285750" algn="l">
              <a:buFont typeface="Wingdings" panose="05000000000000000000" pitchFamily="2" charset="2"/>
              <a:buChar char="Ø"/>
            </a:pPr>
            <a:r>
              <a:rPr lang="en-US" dirty="0"/>
              <a:t>Internally </a:t>
            </a:r>
            <a:r>
              <a:rPr lang="en-US" dirty="0" err="1"/>
              <a:t>hashCode</a:t>
            </a:r>
            <a:r>
              <a:rPr lang="en-US" dirty="0"/>
              <a:t>() </a:t>
            </a:r>
            <a:r>
              <a:rPr lang="en-US" b="1" dirty="0"/>
              <a:t>uses</a:t>
            </a:r>
            <a:r>
              <a:rPr lang="en-US" dirty="0"/>
              <a:t> address of object to generate the </a:t>
            </a:r>
            <a:r>
              <a:rPr lang="en-US" dirty="0" err="1"/>
              <a:t>hashCode</a:t>
            </a:r>
            <a:r>
              <a:rPr lang="en-US" dirty="0"/>
              <a:t> but </a:t>
            </a:r>
            <a:r>
              <a:rPr lang="en-US" dirty="0" err="1"/>
              <a:t>hashCode</a:t>
            </a:r>
            <a:r>
              <a:rPr lang="en-US" dirty="0"/>
              <a:t> doesn’t represent the address of object.</a:t>
            </a:r>
          </a:p>
          <a:p>
            <a:pPr marL="285750" indent="-285750" algn="l">
              <a:buFont typeface="Wingdings" panose="05000000000000000000" pitchFamily="2" charset="2"/>
              <a:buChar char="Ø"/>
            </a:pPr>
            <a:r>
              <a:rPr lang="en-US" dirty="0"/>
              <a:t>Condition while overriding </a:t>
            </a:r>
            <a:r>
              <a:rPr lang="en-US" dirty="0" err="1"/>
              <a:t>hashCode</a:t>
            </a:r>
            <a:r>
              <a:rPr lang="en-US" dirty="0"/>
              <a:t> method is that </a:t>
            </a:r>
            <a:r>
              <a:rPr lang="en-US" dirty="0" err="1"/>
              <a:t>hashCodes</a:t>
            </a:r>
            <a:r>
              <a:rPr lang="en-US" dirty="0"/>
              <a:t> must be unique for every single object.</a:t>
            </a:r>
          </a:p>
          <a:p>
            <a:pPr marL="285750" indent="-285750" algn="l">
              <a:buFont typeface="Wingdings" panose="05000000000000000000" pitchFamily="2" charset="2"/>
              <a:buChar char="Ø"/>
            </a:pPr>
            <a:endParaRPr lang="en-US" dirty="0"/>
          </a:p>
          <a:p>
            <a:pPr marL="285750" indent="-285750" algn="l">
              <a:buFont typeface="Wingdings" panose="05000000000000000000" pitchFamily="2" charset="2"/>
              <a:buChar char="Ø"/>
            </a:pPr>
            <a:endParaRPr lang="en-US" dirty="0"/>
          </a:p>
        </p:txBody>
      </p:sp>
      <p:sp>
        <p:nvSpPr>
          <p:cNvPr id="11" name="Title 1">
            <a:extLst>
              <a:ext uri="{FF2B5EF4-FFF2-40B4-BE49-F238E27FC236}">
                <a16:creationId xmlns:a16="http://schemas.microsoft.com/office/drawing/2014/main" id="{CBBE8899-F34C-0874-E59E-AB4D225510CD}"/>
              </a:ext>
            </a:extLst>
          </p:cNvPr>
          <p:cNvSpPr txBox="1">
            <a:spLocks/>
          </p:cNvSpPr>
          <p:nvPr/>
        </p:nvSpPr>
        <p:spPr>
          <a:xfrm>
            <a:off x="1248169" y="2420110"/>
            <a:ext cx="4566213" cy="668337"/>
          </a:xfrm>
          <a:prstGeom prst="rect">
            <a:avLst/>
          </a:prstGeom>
        </p:spPr>
        <p:txBody>
          <a:bodyPr vert="horz" lIns="91440" tIns="45720" rIns="91440" bIns="45720" rtlCol="0" anchor="b">
            <a:normAutofit fontScale="8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dirty="0" err="1"/>
              <a:t>hashCode</a:t>
            </a:r>
            <a:r>
              <a:rPr lang="en-US" dirty="0"/>
              <a:t>()</a:t>
            </a:r>
          </a:p>
        </p:txBody>
      </p:sp>
      <p:pic>
        <p:nvPicPr>
          <p:cNvPr id="3" name="Picture 2">
            <a:extLst>
              <a:ext uri="{FF2B5EF4-FFF2-40B4-BE49-F238E27FC236}">
                <a16:creationId xmlns:a16="http://schemas.microsoft.com/office/drawing/2014/main" id="{203B95B4-E747-911F-F2E5-0DF2A63486A3}"/>
              </a:ext>
            </a:extLst>
          </p:cNvPr>
          <p:cNvPicPr>
            <a:picLocks noChangeAspect="1"/>
          </p:cNvPicPr>
          <p:nvPr/>
        </p:nvPicPr>
        <p:blipFill>
          <a:blip r:embed="rId2"/>
          <a:stretch>
            <a:fillRect/>
          </a:stretch>
        </p:blipFill>
        <p:spPr>
          <a:xfrm>
            <a:off x="6223819" y="314632"/>
            <a:ext cx="5801032" cy="5810865"/>
          </a:xfrm>
          <a:prstGeom prst="rect">
            <a:avLst/>
          </a:prstGeom>
          <a:ln>
            <a:solidFill>
              <a:schemeClr val="tx1"/>
            </a:solidFill>
          </a:ln>
        </p:spPr>
      </p:pic>
    </p:spTree>
    <p:extLst>
      <p:ext uri="{BB962C8B-B14F-4D97-AF65-F5344CB8AC3E}">
        <p14:creationId xmlns:p14="http://schemas.microsoft.com/office/powerpoint/2010/main" val="40499724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2">
            <a:extLst>
              <a:ext uri="{FF2B5EF4-FFF2-40B4-BE49-F238E27FC236}">
                <a16:creationId xmlns:a16="http://schemas.microsoft.com/office/drawing/2014/main" id="{43222EA1-4DBA-810D-5F72-D097D2ADB900}"/>
              </a:ext>
            </a:extLst>
          </p:cNvPr>
          <p:cNvSpPr txBox="1">
            <a:spLocks/>
          </p:cNvSpPr>
          <p:nvPr/>
        </p:nvSpPr>
        <p:spPr>
          <a:xfrm>
            <a:off x="298704" y="777240"/>
            <a:ext cx="6682199" cy="5861304"/>
          </a:xfrm>
          <a:prstGeom prst="rect">
            <a:avLst/>
          </a:prstGeom>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Wingdings" panose="05000000000000000000" pitchFamily="2" charset="2"/>
              <a:buChar char="Ø"/>
            </a:pPr>
            <a:r>
              <a:rPr lang="en-US" dirty="0"/>
              <a:t>We can use equals() to check if two objects are equal or not. By default Object class equals method does reference(</a:t>
            </a:r>
            <a:r>
              <a:rPr lang="en-US" dirty="0" err="1"/>
              <a:t>i.e</a:t>
            </a:r>
            <a:r>
              <a:rPr lang="en-US" dirty="0"/>
              <a:t> if two references point to same object) comparison but we can override it as per our need.</a:t>
            </a:r>
          </a:p>
          <a:p>
            <a:pPr marL="342900" indent="-342900" algn="l">
              <a:buFont typeface="Wingdings" panose="05000000000000000000" pitchFamily="2" charset="2"/>
              <a:buChar char="Ø"/>
            </a:pPr>
            <a:r>
              <a:rPr lang="en-US" dirty="0"/>
              <a:t>Things to keep in mind while overriding equals method-</a:t>
            </a:r>
          </a:p>
          <a:p>
            <a:pPr marL="800100" lvl="1" indent="-342900" algn="l">
              <a:buFont typeface="Wingdings" panose="05000000000000000000" pitchFamily="2" charset="2"/>
              <a:buChar char="Ø"/>
            </a:pPr>
            <a:r>
              <a:rPr lang="en-US" dirty="0"/>
              <a:t>Meaning of equality for your class.</a:t>
            </a:r>
          </a:p>
          <a:p>
            <a:pPr marL="800100" lvl="1" indent="-342900" algn="l">
              <a:buFont typeface="Wingdings" panose="05000000000000000000" pitchFamily="2" charset="2"/>
              <a:buChar char="Ø"/>
            </a:pPr>
            <a:r>
              <a:rPr lang="en-US" dirty="0"/>
              <a:t>If different objects are passed then </a:t>
            </a:r>
            <a:r>
              <a:rPr lang="en-US" dirty="0" err="1"/>
              <a:t>ClasscastException</a:t>
            </a:r>
            <a:r>
              <a:rPr lang="en-US" dirty="0"/>
              <a:t> shouldn’t be raised rather false to be returned. </a:t>
            </a:r>
          </a:p>
          <a:p>
            <a:pPr marL="800100" lvl="1" indent="-342900" algn="l">
              <a:buFont typeface="Wingdings" panose="05000000000000000000" pitchFamily="2" charset="2"/>
              <a:buChar char="Ø"/>
            </a:pPr>
            <a:r>
              <a:rPr lang="en-US" dirty="0"/>
              <a:t>Similarly if null is passed that case also should be handled properly.</a:t>
            </a:r>
          </a:p>
          <a:p>
            <a:pPr marL="342900" indent="-342900" algn="l">
              <a:buFont typeface="Wingdings" panose="05000000000000000000" pitchFamily="2" charset="2"/>
              <a:buChar char="Ø"/>
            </a:pPr>
            <a:r>
              <a:rPr lang="en-US" dirty="0"/>
              <a:t>Note : </a:t>
            </a:r>
            <a:r>
              <a:rPr lang="en-US" dirty="0" err="1"/>
              <a:t>StringBuffer</a:t>
            </a:r>
            <a:r>
              <a:rPr lang="en-US" dirty="0"/>
              <a:t> &amp; StringBuilder doesn’t override .equals() hence even if two objects have same content it will return false. So to avoid this we have to convert them to string and then use equals method of String (as it is overridden for content comparison).</a:t>
            </a:r>
          </a:p>
          <a:p>
            <a:pPr marL="342900" indent="-342900" algn="l">
              <a:buFont typeface="Wingdings" panose="05000000000000000000" pitchFamily="2" charset="2"/>
              <a:buChar char="Ø"/>
            </a:pPr>
            <a:endParaRPr lang="en-US" dirty="0"/>
          </a:p>
          <a:p>
            <a:pPr marL="342900" indent="-342900" algn="l">
              <a:buFont typeface="Wingdings" panose="05000000000000000000" pitchFamily="2" charset="2"/>
              <a:buChar char="Ø"/>
            </a:pPr>
            <a:endParaRPr lang="en-US" dirty="0"/>
          </a:p>
          <a:p>
            <a:pPr marL="342900" indent="-342900" algn="l">
              <a:buFont typeface="Wingdings" panose="05000000000000000000" pitchFamily="2" charset="2"/>
              <a:buChar char="Ø"/>
            </a:pPr>
            <a:endParaRPr lang="en-US" dirty="0"/>
          </a:p>
          <a:p>
            <a:pPr algn="l"/>
            <a:endParaRPr lang="en-US" dirty="0"/>
          </a:p>
          <a:p>
            <a:pPr marL="285750" indent="-285750" algn="l">
              <a:buFont typeface="Wingdings" panose="05000000000000000000" pitchFamily="2" charset="2"/>
              <a:buChar char="Ø"/>
            </a:pPr>
            <a:endParaRPr lang="en-US" dirty="0"/>
          </a:p>
        </p:txBody>
      </p:sp>
      <p:sp>
        <p:nvSpPr>
          <p:cNvPr id="6" name="Title 1">
            <a:extLst>
              <a:ext uri="{FF2B5EF4-FFF2-40B4-BE49-F238E27FC236}">
                <a16:creationId xmlns:a16="http://schemas.microsoft.com/office/drawing/2014/main" id="{0DC7D067-8140-A67D-FB11-D090A585DD16}"/>
              </a:ext>
            </a:extLst>
          </p:cNvPr>
          <p:cNvSpPr txBox="1">
            <a:spLocks/>
          </p:cNvSpPr>
          <p:nvPr/>
        </p:nvSpPr>
        <p:spPr>
          <a:xfrm>
            <a:off x="1046606" y="193104"/>
            <a:ext cx="9328785" cy="668337"/>
          </a:xfrm>
          <a:prstGeom prst="rect">
            <a:avLst/>
          </a:prstGeom>
        </p:spPr>
        <p:txBody>
          <a:bodyPr vert="horz" lIns="91440" tIns="45720" rIns="91440" bIns="45720" rtlCol="0" anchor="b">
            <a:normAutofit fontScale="8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dirty="0"/>
              <a:t>equals()</a:t>
            </a:r>
          </a:p>
        </p:txBody>
      </p:sp>
      <p:pic>
        <p:nvPicPr>
          <p:cNvPr id="3" name="Picture 2">
            <a:extLst>
              <a:ext uri="{FF2B5EF4-FFF2-40B4-BE49-F238E27FC236}">
                <a16:creationId xmlns:a16="http://schemas.microsoft.com/office/drawing/2014/main" id="{DCB618D9-30BF-E1A6-B18D-A1D9E236547C}"/>
              </a:ext>
            </a:extLst>
          </p:cNvPr>
          <p:cNvPicPr>
            <a:picLocks noChangeAspect="1"/>
          </p:cNvPicPr>
          <p:nvPr/>
        </p:nvPicPr>
        <p:blipFill>
          <a:blip r:embed="rId3"/>
          <a:stretch>
            <a:fillRect/>
          </a:stretch>
        </p:blipFill>
        <p:spPr>
          <a:xfrm>
            <a:off x="7074171" y="604868"/>
            <a:ext cx="4798056" cy="4352614"/>
          </a:xfrm>
          <a:prstGeom prst="rect">
            <a:avLst/>
          </a:prstGeom>
        </p:spPr>
      </p:pic>
      <p:pic>
        <p:nvPicPr>
          <p:cNvPr id="4" name="Picture 3">
            <a:extLst>
              <a:ext uri="{FF2B5EF4-FFF2-40B4-BE49-F238E27FC236}">
                <a16:creationId xmlns:a16="http://schemas.microsoft.com/office/drawing/2014/main" id="{93FFB7F3-D6F1-A7DA-2EE6-A372586B2C96}"/>
              </a:ext>
            </a:extLst>
          </p:cNvPr>
          <p:cNvPicPr>
            <a:picLocks noChangeAspect="1"/>
          </p:cNvPicPr>
          <p:nvPr/>
        </p:nvPicPr>
        <p:blipFill>
          <a:blip r:embed="rId4"/>
          <a:stretch>
            <a:fillRect/>
          </a:stretch>
        </p:blipFill>
        <p:spPr>
          <a:xfrm>
            <a:off x="7061893" y="5011271"/>
            <a:ext cx="4791744" cy="1623040"/>
          </a:xfrm>
          <a:prstGeom prst="rect">
            <a:avLst/>
          </a:prstGeom>
        </p:spPr>
      </p:pic>
    </p:spTree>
    <p:extLst>
      <p:ext uri="{BB962C8B-B14F-4D97-AF65-F5344CB8AC3E}">
        <p14:creationId xmlns:p14="http://schemas.microsoft.com/office/powerpoint/2010/main" val="37115982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CBBD1F-78AF-0BF8-03B8-6ACFF5A99189}"/>
              </a:ext>
            </a:extLst>
          </p:cNvPr>
          <p:cNvSpPr>
            <a:spLocks noGrp="1"/>
          </p:cNvSpPr>
          <p:nvPr>
            <p:ph type="ctrTitle"/>
          </p:nvPr>
        </p:nvSpPr>
        <p:spPr>
          <a:xfrm>
            <a:off x="1609725" y="265113"/>
            <a:ext cx="8001000" cy="668337"/>
          </a:xfrm>
        </p:spPr>
        <p:txBody>
          <a:bodyPr>
            <a:normAutofit fontScale="90000"/>
          </a:bodyPr>
          <a:lstStyle/>
          <a:p>
            <a:r>
              <a:rPr lang="en-US" dirty="0"/>
              <a:t>JAVA STANDARD</a:t>
            </a:r>
          </a:p>
        </p:txBody>
      </p:sp>
      <p:sp>
        <p:nvSpPr>
          <p:cNvPr id="3" name="Subtitle 2">
            <a:extLst>
              <a:ext uri="{FF2B5EF4-FFF2-40B4-BE49-F238E27FC236}">
                <a16:creationId xmlns:a16="http://schemas.microsoft.com/office/drawing/2014/main" id="{3BAF2FCC-9CF6-B5DC-6189-7D123FC4023B}"/>
              </a:ext>
            </a:extLst>
          </p:cNvPr>
          <p:cNvSpPr>
            <a:spLocks noGrp="1"/>
          </p:cNvSpPr>
          <p:nvPr>
            <p:ph type="subTitle" idx="1"/>
          </p:nvPr>
        </p:nvSpPr>
        <p:spPr>
          <a:xfrm>
            <a:off x="314326" y="828676"/>
            <a:ext cx="11610974" cy="1419224"/>
          </a:xfrm>
        </p:spPr>
        <p:txBody>
          <a:bodyPr/>
          <a:lstStyle/>
          <a:p>
            <a:pPr marL="285750" indent="-285750" algn="l">
              <a:buFont typeface="Wingdings" panose="05000000000000000000" pitchFamily="2" charset="2"/>
              <a:buChar char="Ø"/>
            </a:pPr>
            <a:r>
              <a:rPr lang="en-US" dirty="0"/>
              <a:t> Class name, interface name starts with capital letter &amp; camel casing followed.</a:t>
            </a:r>
          </a:p>
          <a:p>
            <a:pPr marL="285750" indent="-285750" algn="l">
              <a:buFont typeface="Wingdings" panose="05000000000000000000" pitchFamily="2" charset="2"/>
              <a:buChar char="Ø"/>
            </a:pPr>
            <a:r>
              <a:rPr lang="en-US" dirty="0"/>
              <a:t> Variable name, method name starts with small letter &amp; camel casing followed.</a:t>
            </a:r>
          </a:p>
          <a:p>
            <a:pPr marL="285750" indent="-285750" algn="l">
              <a:buFont typeface="Wingdings" panose="05000000000000000000" pitchFamily="2" charset="2"/>
              <a:buChar char="Ø"/>
            </a:pPr>
            <a:r>
              <a:rPr lang="en-US" dirty="0"/>
              <a:t> Constants are separated by underscore &amp; all letter are capital.</a:t>
            </a:r>
          </a:p>
          <a:p>
            <a:pPr marL="285750" indent="-285750" algn="l">
              <a:buFont typeface="Wingdings" panose="05000000000000000000" pitchFamily="2" charset="2"/>
              <a:buChar char="Ø"/>
            </a:pPr>
            <a:endParaRPr lang="en-US" dirty="0"/>
          </a:p>
        </p:txBody>
      </p:sp>
      <p:sp>
        <p:nvSpPr>
          <p:cNvPr id="4" name="Title 1">
            <a:extLst>
              <a:ext uri="{FF2B5EF4-FFF2-40B4-BE49-F238E27FC236}">
                <a16:creationId xmlns:a16="http://schemas.microsoft.com/office/drawing/2014/main" id="{A79E1966-8F13-B1DD-6CEE-B2972AC371C3}"/>
              </a:ext>
            </a:extLst>
          </p:cNvPr>
          <p:cNvSpPr txBox="1">
            <a:spLocks/>
          </p:cNvSpPr>
          <p:nvPr/>
        </p:nvSpPr>
        <p:spPr>
          <a:xfrm>
            <a:off x="1600200" y="2474913"/>
            <a:ext cx="8001000" cy="668337"/>
          </a:xfrm>
          <a:prstGeom prst="rect">
            <a:avLst/>
          </a:prstGeom>
        </p:spPr>
        <p:txBody>
          <a:bodyPr vert="horz" lIns="91440" tIns="45720" rIns="91440" bIns="45720" rtlCol="0" anchor="b">
            <a:normAutofit fontScale="8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dirty="0"/>
              <a:t>SAMPLE EXAMPLES</a:t>
            </a:r>
          </a:p>
        </p:txBody>
      </p:sp>
      <p:sp>
        <p:nvSpPr>
          <p:cNvPr id="5" name="Subtitle 2">
            <a:extLst>
              <a:ext uri="{FF2B5EF4-FFF2-40B4-BE49-F238E27FC236}">
                <a16:creationId xmlns:a16="http://schemas.microsoft.com/office/drawing/2014/main" id="{29F5FF67-0CAF-AA5C-08BD-731C2D5DAB8D}"/>
              </a:ext>
            </a:extLst>
          </p:cNvPr>
          <p:cNvSpPr txBox="1">
            <a:spLocks/>
          </p:cNvSpPr>
          <p:nvPr/>
        </p:nvSpPr>
        <p:spPr>
          <a:xfrm>
            <a:off x="304801" y="3038476"/>
            <a:ext cx="11610974" cy="362902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285750" indent="-285750" algn="l">
              <a:buFont typeface="Wingdings" panose="05000000000000000000" pitchFamily="2" charset="2"/>
              <a:buChar char="Ø"/>
            </a:pPr>
            <a:r>
              <a:rPr lang="en-US" dirty="0">
                <a:solidFill>
                  <a:srgbClr val="FF0000"/>
                </a:solidFill>
              </a:rPr>
              <a:t>SOP(10/0) -&gt; </a:t>
            </a:r>
            <a:r>
              <a:rPr lang="en-US" dirty="0" err="1">
                <a:solidFill>
                  <a:srgbClr val="FF0000"/>
                </a:solidFill>
              </a:rPr>
              <a:t>RE:ArithmeticException</a:t>
            </a:r>
            <a:endParaRPr lang="en-US" dirty="0">
              <a:solidFill>
                <a:srgbClr val="FF0000"/>
              </a:solidFill>
            </a:endParaRPr>
          </a:p>
          <a:p>
            <a:pPr marL="285750" indent="-285750" algn="l">
              <a:buFont typeface="Wingdings" panose="05000000000000000000" pitchFamily="2" charset="2"/>
              <a:buChar char="Ø"/>
            </a:pPr>
            <a:r>
              <a:rPr lang="en-US" dirty="0"/>
              <a:t>SOP(10.0/0.0) -&gt; Infinity</a:t>
            </a:r>
          </a:p>
          <a:p>
            <a:pPr marL="285750" indent="-285750" algn="l">
              <a:buFont typeface="Wingdings" panose="05000000000000000000" pitchFamily="2" charset="2"/>
              <a:buChar char="Ø"/>
            </a:pPr>
            <a:r>
              <a:rPr lang="en-US" dirty="0"/>
              <a:t>SOP(-10.0/0)-&gt; -Infinity</a:t>
            </a:r>
          </a:p>
          <a:p>
            <a:pPr marL="285750" indent="-285750" algn="l">
              <a:buFont typeface="Wingdings" panose="05000000000000000000" pitchFamily="2" charset="2"/>
              <a:buChar char="Ø"/>
            </a:pPr>
            <a:r>
              <a:rPr lang="en-US" dirty="0"/>
              <a:t>SOP(0.0/0) -&gt; Nan </a:t>
            </a:r>
          </a:p>
          <a:p>
            <a:pPr marL="285750" indent="-285750" algn="l">
              <a:buFont typeface="Wingdings" panose="05000000000000000000" pitchFamily="2" charset="2"/>
              <a:buChar char="Ø"/>
            </a:pPr>
            <a:r>
              <a:rPr lang="en-US" dirty="0"/>
              <a:t>SOP(-0.0/0) -&gt; Nan</a:t>
            </a:r>
          </a:p>
          <a:p>
            <a:pPr marL="285750" indent="-285750" algn="l">
              <a:buFont typeface="Wingdings" panose="05000000000000000000" pitchFamily="2" charset="2"/>
              <a:buChar char="Ø"/>
            </a:pPr>
            <a:endParaRPr lang="en-US" dirty="0"/>
          </a:p>
          <a:p>
            <a:pPr marL="285750" indent="-285750" algn="l">
              <a:buFont typeface="Wingdings" panose="05000000000000000000" pitchFamily="2" charset="2"/>
              <a:buChar char="Ø"/>
            </a:pPr>
            <a:r>
              <a:rPr lang="en-US" dirty="0"/>
              <a:t>NOTE :- Only operator overloaded in java is ‘+’ operator for arithmetic &amp; string concatenation.</a:t>
            </a:r>
          </a:p>
        </p:txBody>
      </p:sp>
    </p:spTree>
    <p:extLst>
      <p:ext uri="{BB962C8B-B14F-4D97-AF65-F5344CB8AC3E}">
        <p14:creationId xmlns:p14="http://schemas.microsoft.com/office/powerpoint/2010/main" val="148314607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2">
            <a:extLst>
              <a:ext uri="{FF2B5EF4-FFF2-40B4-BE49-F238E27FC236}">
                <a16:creationId xmlns:a16="http://schemas.microsoft.com/office/drawing/2014/main" id="{43222EA1-4DBA-810D-5F72-D097D2ADB900}"/>
              </a:ext>
            </a:extLst>
          </p:cNvPr>
          <p:cNvSpPr txBox="1">
            <a:spLocks/>
          </p:cNvSpPr>
          <p:nvPr/>
        </p:nvSpPr>
        <p:spPr>
          <a:xfrm>
            <a:off x="298704" y="777240"/>
            <a:ext cx="11482319" cy="586130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Wingdings" panose="05000000000000000000" pitchFamily="2" charset="2"/>
              <a:buChar char="Ø"/>
            </a:pPr>
            <a:r>
              <a:rPr lang="en-US" dirty="0"/>
              <a:t>There is a contract between equals and </a:t>
            </a:r>
            <a:r>
              <a:rPr lang="en-US" dirty="0" err="1"/>
              <a:t>hashCode</a:t>
            </a:r>
            <a:r>
              <a:rPr lang="en-US" dirty="0"/>
              <a:t> method. i.e. if two objects are equal then their </a:t>
            </a:r>
            <a:r>
              <a:rPr lang="en-US" dirty="0" err="1"/>
              <a:t>hashcode</a:t>
            </a:r>
            <a:r>
              <a:rPr lang="en-US" dirty="0"/>
              <a:t> must be same.</a:t>
            </a:r>
          </a:p>
          <a:p>
            <a:pPr marL="342900" indent="-342900" algn="l">
              <a:buFont typeface="Wingdings" panose="05000000000000000000" pitchFamily="2" charset="2"/>
              <a:buChar char="Ø"/>
            </a:pPr>
            <a:r>
              <a:rPr lang="en-US" dirty="0"/>
              <a:t>Hence if you override equals() method then </a:t>
            </a:r>
            <a:r>
              <a:rPr lang="en-US" dirty="0" err="1"/>
              <a:t>hashCode</a:t>
            </a:r>
            <a:r>
              <a:rPr lang="en-US" dirty="0"/>
              <a:t>() method must also be overridden.</a:t>
            </a:r>
          </a:p>
        </p:txBody>
      </p:sp>
      <p:sp>
        <p:nvSpPr>
          <p:cNvPr id="6" name="Title 1">
            <a:extLst>
              <a:ext uri="{FF2B5EF4-FFF2-40B4-BE49-F238E27FC236}">
                <a16:creationId xmlns:a16="http://schemas.microsoft.com/office/drawing/2014/main" id="{0DC7D067-8140-A67D-FB11-D090A585DD16}"/>
              </a:ext>
            </a:extLst>
          </p:cNvPr>
          <p:cNvSpPr txBox="1">
            <a:spLocks/>
          </p:cNvSpPr>
          <p:nvPr/>
        </p:nvSpPr>
        <p:spPr>
          <a:xfrm>
            <a:off x="1046606" y="193104"/>
            <a:ext cx="9328785" cy="668337"/>
          </a:xfrm>
          <a:prstGeom prst="rect">
            <a:avLst/>
          </a:prstGeom>
        </p:spPr>
        <p:txBody>
          <a:bodyPr vert="horz" lIns="91440" tIns="45720" rIns="91440" bIns="45720" rtlCol="0" anchor="b">
            <a:normAutofit fontScale="8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dirty="0"/>
              <a:t>equals() &amp; </a:t>
            </a:r>
            <a:r>
              <a:rPr lang="en-US" dirty="0" err="1"/>
              <a:t>hashCode</a:t>
            </a:r>
            <a:r>
              <a:rPr lang="en-US" dirty="0"/>
              <a:t>()</a:t>
            </a:r>
          </a:p>
        </p:txBody>
      </p:sp>
    </p:spTree>
    <p:extLst>
      <p:ext uri="{BB962C8B-B14F-4D97-AF65-F5344CB8AC3E}">
        <p14:creationId xmlns:p14="http://schemas.microsoft.com/office/powerpoint/2010/main" val="257001649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2">
            <a:extLst>
              <a:ext uri="{FF2B5EF4-FFF2-40B4-BE49-F238E27FC236}">
                <a16:creationId xmlns:a16="http://schemas.microsoft.com/office/drawing/2014/main" id="{43222EA1-4DBA-810D-5F72-D097D2ADB900}"/>
              </a:ext>
            </a:extLst>
          </p:cNvPr>
          <p:cNvSpPr txBox="1">
            <a:spLocks/>
          </p:cNvSpPr>
          <p:nvPr/>
        </p:nvSpPr>
        <p:spPr>
          <a:xfrm>
            <a:off x="298704" y="708212"/>
            <a:ext cx="11482319" cy="5930332"/>
          </a:xfrm>
          <a:prstGeom prst="rect">
            <a:avLst/>
          </a:prstGeom>
        </p:spPr>
        <p:txBody>
          <a:bodyPr vert="horz" lIns="91440" tIns="45720" rIns="91440" bIns="4572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Wingdings" panose="05000000000000000000" pitchFamily="2" charset="2"/>
              <a:buChar char="Ø"/>
            </a:pPr>
            <a:r>
              <a:rPr lang="en-US" dirty="0"/>
              <a:t>Returns the Class type object.</a:t>
            </a:r>
          </a:p>
          <a:p>
            <a:pPr marL="342900" indent="-342900" algn="l">
              <a:buFont typeface="Wingdings" panose="05000000000000000000" pitchFamily="2" charset="2"/>
              <a:buChar char="Ø"/>
            </a:pPr>
            <a:r>
              <a:rPr lang="en-US" dirty="0"/>
              <a:t>class </a:t>
            </a:r>
            <a:r>
              <a:rPr lang="en-US" dirty="0" err="1"/>
              <a:t>Class</a:t>
            </a:r>
            <a:r>
              <a:rPr lang="en-US" dirty="0"/>
              <a:t> doesn’t have any public constructor. JVM creates Class type object in heap area(only 1 copy for any given class). Programmer gets access to this using </a:t>
            </a:r>
            <a:r>
              <a:rPr lang="en-US" dirty="0" err="1"/>
              <a:t>getClass</a:t>
            </a:r>
            <a:r>
              <a:rPr lang="en-US" dirty="0"/>
              <a:t>() method.</a:t>
            </a:r>
          </a:p>
          <a:p>
            <a:pPr marL="342900" indent="-342900" algn="l">
              <a:buFont typeface="Wingdings" panose="05000000000000000000" pitchFamily="2" charset="2"/>
              <a:buChar char="Ø"/>
            </a:pPr>
            <a:r>
              <a:rPr lang="en-US" dirty="0"/>
              <a:t>Important method of class </a:t>
            </a:r>
            <a:r>
              <a:rPr lang="en-US" dirty="0" err="1"/>
              <a:t>Class</a:t>
            </a:r>
            <a:r>
              <a:rPr lang="en-US" dirty="0"/>
              <a:t> are</a:t>
            </a:r>
          </a:p>
          <a:p>
            <a:pPr marL="800100" lvl="1" indent="-342900" algn="l">
              <a:buFont typeface="Wingdings" panose="05000000000000000000" pitchFamily="2" charset="2"/>
              <a:buChar char="Ø"/>
            </a:pPr>
            <a:r>
              <a:rPr lang="en-US" dirty="0"/>
              <a:t>T cast(Object o) -&gt; Used to cast given Class Object to o type.</a:t>
            </a:r>
          </a:p>
          <a:p>
            <a:pPr marL="800100" lvl="1" indent="-342900" algn="l">
              <a:buFont typeface="Wingdings" panose="05000000000000000000" pitchFamily="2" charset="2"/>
              <a:buChar char="Ø"/>
            </a:pPr>
            <a:r>
              <a:rPr lang="en-US" dirty="0"/>
              <a:t>Constructor&lt;?&gt; [] </a:t>
            </a:r>
            <a:r>
              <a:rPr lang="en-US" dirty="0" err="1"/>
              <a:t>getConstructors</a:t>
            </a:r>
            <a:r>
              <a:rPr lang="en-US" dirty="0"/>
              <a:t>() -&gt; Return array of all the constructors present in class</a:t>
            </a:r>
          </a:p>
          <a:p>
            <a:pPr marL="800100" lvl="1" indent="-342900" algn="l">
              <a:buFont typeface="Wingdings" panose="05000000000000000000" pitchFamily="2" charset="2"/>
              <a:buChar char="Ø"/>
            </a:pPr>
            <a:r>
              <a:rPr lang="en-US" dirty="0"/>
              <a:t>Method[] </a:t>
            </a:r>
            <a:r>
              <a:rPr lang="en-US" dirty="0" err="1"/>
              <a:t>getMethods</a:t>
            </a:r>
            <a:r>
              <a:rPr lang="en-US" dirty="0"/>
              <a:t>() -&gt; Returns array of all the public, inherited methods available.</a:t>
            </a:r>
          </a:p>
          <a:p>
            <a:pPr marL="800100" lvl="1" indent="-342900" algn="l">
              <a:buFont typeface="Wingdings" panose="05000000000000000000" pitchFamily="2" charset="2"/>
              <a:buChar char="Ø"/>
            </a:pPr>
            <a:r>
              <a:rPr lang="en-US" dirty="0"/>
              <a:t>Class&lt;?&gt; </a:t>
            </a:r>
            <a:r>
              <a:rPr lang="en-US" dirty="0" err="1"/>
              <a:t>getClasses</a:t>
            </a:r>
            <a:r>
              <a:rPr lang="en-US" dirty="0"/>
              <a:t>() -&gt; Returns all the public inner classes present in a given class.</a:t>
            </a:r>
          </a:p>
          <a:p>
            <a:pPr marL="800100" lvl="1" indent="-342900" algn="l">
              <a:buFont typeface="Wingdings" panose="05000000000000000000" pitchFamily="2" charset="2"/>
              <a:buChar char="Ø"/>
            </a:pPr>
            <a:r>
              <a:rPr lang="en-US" dirty="0"/>
              <a:t>Field[] </a:t>
            </a:r>
            <a:r>
              <a:rPr lang="en-US" dirty="0" err="1"/>
              <a:t>getFields</a:t>
            </a:r>
            <a:r>
              <a:rPr lang="en-US" dirty="0"/>
              <a:t>() -&gt; Returns all the public Field objects. (i.e. both instance &amp; static variables)</a:t>
            </a:r>
          </a:p>
          <a:p>
            <a:pPr marL="800100" lvl="1" indent="-342900" algn="l">
              <a:buFont typeface="Wingdings" panose="05000000000000000000" pitchFamily="2" charset="2"/>
              <a:buChar char="Ø"/>
            </a:pPr>
            <a:r>
              <a:rPr lang="en-US" dirty="0"/>
              <a:t>Package </a:t>
            </a:r>
            <a:r>
              <a:rPr lang="en-US" dirty="0" err="1"/>
              <a:t>getPackage</a:t>
            </a:r>
            <a:r>
              <a:rPr lang="en-US" dirty="0"/>
              <a:t>() -&gt; Returns the package for given Class object.</a:t>
            </a:r>
          </a:p>
          <a:p>
            <a:pPr marL="800100" lvl="1" indent="-342900" algn="l">
              <a:buFont typeface="Wingdings" panose="05000000000000000000" pitchFamily="2" charset="2"/>
              <a:buChar char="Ø"/>
            </a:pPr>
            <a:r>
              <a:rPr lang="en-US" dirty="0"/>
              <a:t>Class&lt;? super T&gt;  </a:t>
            </a:r>
            <a:r>
              <a:rPr lang="en-US" dirty="0" err="1"/>
              <a:t>getSuperClass</a:t>
            </a:r>
            <a:r>
              <a:rPr lang="en-US" dirty="0"/>
              <a:t>() -&gt; Returns the Class object of super class of given Class Object</a:t>
            </a:r>
          </a:p>
          <a:p>
            <a:pPr marL="800100" lvl="1" indent="-342900" algn="l">
              <a:buFont typeface="Wingdings" panose="05000000000000000000" pitchFamily="2" charset="2"/>
              <a:buChar char="Ø"/>
            </a:pPr>
            <a:r>
              <a:rPr lang="en-US" dirty="0"/>
              <a:t>Class&lt;?&gt; </a:t>
            </a:r>
            <a:r>
              <a:rPr lang="en-US" dirty="0" err="1"/>
              <a:t>getInterfaces</a:t>
            </a:r>
            <a:r>
              <a:rPr lang="en-US" dirty="0"/>
              <a:t>() -&gt; Returns the Class object of interfaces implemented by given Class Object</a:t>
            </a:r>
          </a:p>
          <a:p>
            <a:pPr marL="800100" lvl="1" indent="-342900" algn="l">
              <a:buFont typeface="Wingdings" panose="05000000000000000000" pitchFamily="2" charset="2"/>
              <a:buChar char="Ø"/>
            </a:pPr>
            <a:r>
              <a:rPr lang="en-US" dirty="0"/>
              <a:t>String </a:t>
            </a:r>
            <a:r>
              <a:rPr lang="en-US" dirty="0" err="1"/>
              <a:t>getName</a:t>
            </a:r>
            <a:r>
              <a:rPr lang="en-US" dirty="0"/>
              <a:t>() -&gt; Returns the name of entity represented by Class Object</a:t>
            </a:r>
          </a:p>
          <a:p>
            <a:pPr marL="800100" lvl="1" indent="-342900" algn="l">
              <a:buFont typeface="Wingdings" panose="05000000000000000000" pitchFamily="2" charset="2"/>
              <a:buChar char="Ø"/>
            </a:pPr>
            <a:r>
              <a:rPr lang="en-US" dirty="0" err="1"/>
              <a:t>boolean</a:t>
            </a:r>
            <a:r>
              <a:rPr lang="en-US" dirty="0"/>
              <a:t> </a:t>
            </a:r>
            <a:r>
              <a:rPr lang="en-US" dirty="0" err="1"/>
              <a:t>isArray</a:t>
            </a:r>
            <a:r>
              <a:rPr lang="en-US" dirty="0"/>
              <a:t>() -&gt; Returns true if given Class Object represents array type class.</a:t>
            </a:r>
          </a:p>
          <a:p>
            <a:pPr marL="800100" lvl="1" indent="-342900" algn="l">
              <a:buFont typeface="Wingdings" panose="05000000000000000000" pitchFamily="2" charset="2"/>
              <a:buChar char="Ø"/>
            </a:pPr>
            <a:r>
              <a:rPr lang="en-US" dirty="0" err="1"/>
              <a:t>boolean</a:t>
            </a:r>
            <a:r>
              <a:rPr lang="en-US" dirty="0"/>
              <a:t> </a:t>
            </a:r>
            <a:r>
              <a:rPr lang="en-US" dirty="0" err="1"/>
              <a:t>isPrimitive</a:t>
            </a:r>
            <a:r>
              <a:rPr lang="en-US" dirty="0"/>
              <a:t>() -&gt; Returns true if given Class Object represents primitive type.</a:t>
            </a:r>
          </a:p>
          <a:p>
            <a:pPr marL="800100" lvl="1" indent="-342900" algn="l">
              <a:buFont typeface="Wingdings" panose="05000000000000000000" pitchFamily="2" charset="2"/>
              <a:buChar char="Ø"/>
            </a:pPr>
            <a:r>
              <a:rPr lang="en-US" dirty="0" err="1"/>
              <a:t>boolean</a:t>
            </a:r>
            <a:r>
              <a:rPr lang="en-US" dirty="0"/>
              <a:t> </a:t>
            </a:r>
            <a:r>
              <a:rPr lang="en-US" dirty="0" err="1"/>
              <a:t>isInterface</a:t>
            </a:r>
            <a:r>
              <a:rPr lang="en-US" dirty="0"/>
              <a:t>() -&gt; Returns true if given Class Object represents Interface type.</a:t>
            </a:r>
          </a:p>
          <a:p>
            <a:pPr marL="800100" lvl="1" indent="-342900" algn="l">
              <a:buFont typeface="Wingdings" panose="05000000000000000000" pitchFamily="2" charset="2"/>
              <a:buChar char="Ø"/>
            </a:pPr>
            <a:r>
              <a:rPr lang="en-US" dirty="0" err="1"/>
              <a:t>boolean</a:t>
            </a:r>
            <a:r>
              <a:rPr lang="en-US" dirty="0"/>
              <a:t> </a:t>
            </a:r>
            <a:r>
              <a:rPr lang="en-US" dirty="0" err="1"/>
              <a:t>isInstance</a:t>
            </a:r>
            <a:r>
              <a:rPr lang="en-US" dirty="0"/>
              <a:t>(Object o) -&gt; Returns true if give Class Object is an </a:t>
            </a:r>
            <a:r>
              <a:rPr lang="en-US" dirty="0" err="1"/>
              <a:t>instace</a:t>
            </a:r>
            <a:r>
              <a:rPr lang="en-US" dirty="0"/>
              <a:t> of o</a:t>
            </a:r>
          </a:p>
          <a:p>
            <a:pPr marL="800100" lvl="1" indent="-342900" algn="l">
              <a:buFont typeface="Wingdings" panose="05000000000000000000" pitchFamily="2" charset="2"/>
              <a:buChar char="Ø"/>
            </a:pPr>
            <a:r>
              <a:rPr lang="en-US" dirty="0"/>
              <a:t>T </a:t>
            </a:r>
            <a:r>
              <a:rPr lang="en-US" dirty="0" err="1"/>
              <a:t>newInstace</a:t>
            </a:r>
            <a:r>
              <a:rPr lang="en-US" dirty="0"/>
              <a:t>() -&gt; Returns new instance of class represented by given Class Object.</a:t>
            </a:r>
          </a:p>
          <a:p>
            <a:pPr marL="800100" lvl="1" indent="-342900" algn="l">
              <a:buFont typeface="Wingdings" panose="05000000000000000000" pitchFamily="2" charset="2"/>
              <a:buChar char="Ø"/>
            </a:pPr>
            <a:r>
              <a:rPr lang="en-US" dirty="0"/>
              <a:t>Class&lt;?&gt; </a:t>
            </a:r>
            <a:r>
              <a:rPr lang="en-US" dirty="0" err="1"/>
              <a:t>forName</a:t>
            </a:r>
            <a:r>
              <a:rPr lang="en-US" dirty="0"/>
              <a:t>(String </a:t>
            </a:r>
            <a:r>
              <a:rPr lang="en-US" dirty="0" err="1"/>
              <a:t>className</a:t>
            </a:r>
            <a:r>
              <a:rPr lang="en-US" dirty="0"/>
              <a:t>) -&gt; Returns Class object for given </a:t>
            </a:r>
            <a:r>
              <a:rPr lang="en-US" dirty="0" err="1"/>
              <a:t>className</a:t>
            </a:r>
            <a:r>
              <a:rPr lang="en-US" dirty="0"/>
              <a:t>. </a:t>
            </a:r>
          </a:p>
          <a:p>
            <a:pPr marL="800100" lvl="1" indent="-342900" algn="l">
              <a:buFont typeface="Wingdings" panose="05000000000000000000" pitchFamily="2" charset="2"/>
              <a:buChar char="Ø"/>
            </a:pPr>
            <a:r>
              <a:rPr lang="en-US" dirty="0"/>
              <a:t>String </a:t>
            </a:r>
            <a:r>
              <a:rPr lang="en-US" dirty="0" err="1"/>
              <a:t>toString</a:t>
            </a:r>
            <a:r>
              <a:rPr lang="en-US" dirty="0"/>
              <a:t>() -&gt; Returns “class “+</a:t>
            </a:r>
            <a:r>
              <a:rPr lang="en-US" dirty="0" err="1"/>
              <a:t>getName</a:t>
            </a:r>
            <a:r>
              <a:rPr lang="en-US" dirty="0"/>
              <a:t>()</a:t>
            </a:r>
          </a:p>
          <a:p>
            <a:pPr marL="342900" indent="-342900" algn="l">
              <a:buFont typeface="Wingdings" panose="05000000000000000000" pitchFamily="2" charset="2"/>
              <a:buChar char="Ø"/>
            </a:pPr>
            <a:endParaRPr lang="en-US" dirty="0"/>
          </a:p>
          <a:p>
            <a:pPr marL="342900" indent="-342900" algn="l">
              <a:buFont typeface="Wingdings" panose="05000000000000000000" pitchFamily="2" charset="2"/>
              <a:buChar char="Ø"/>
            </a:pPr>
            <a:endParaRPr lang="en-US" dirty="0"/>
          </a:p>
          <a:p>
            <a:pPr marL="342900" indent="-342900" algn="l">
              <a:buFont typeface="Wingdings" panose="05000000000000000000" pitchFamily="2" charset="2"/>
              <a:buChar char="Ø"/>
            </a:pPr>
            <a:endParaRPr lang="en-US" dirty="0"/>
          </a:p>
          <a:p>
            <a:pPr marL="342900" indent="-342900" algn="l">
              <a:buFont typeface="Wingdings" panose="05000000000000000000" pitchFamily="2" charset="2"/>
              <a:buChar char="Ø"/>
            </a:pPr>
            <a:endParaRPr lang="en-US" dirty="0"/>
          </a:p>
          <a:p>
            <a:pPr marL="342900" indent="-342900" algn="l">
              <a:buFont typeface="Wingdings" panose="05000000000000000000" pitchFamily="2" charset="2"/>
              <a:buChar char="Ø"/>
            </a:pPr>
            <a:endParaRPr lang="en-US" dirty="0"/>
          </a:p>
          <a:p>
            <a:pPr algn="l"/>
            <a:endParaRPr lang="en-US" dirty="0"/>
          </a:p>
          <a:p>
            <a:pPr marL="285750" indent="-285750" algn="l">
              <a:buFont typeface="Wingdings" panose="05000000000000000000" pitchFamily="2" charset="2"/>
              <a:buChar char="Ø"/>
            </a:pPr>
            <a:endParaRPr lang="en-US" dirty="0"/>
          </a:p>
        </p:txBody>
      </p:sp>
      <p:sp>
        <p:nvSpPr>
          <p:cNvPr id="6" name="Title 1">
            <a:extLst>
              <a:ext uri="{FF2B5EF4-FFF2-40B4-BE49-F238E27FC236}">
                <a16:creationId xmlns:a16="http://schemas.microsoft.com/office/drawing/2014/main" id="{0DC7D067-8140-A67D-FB11-D090A585DD16}"/>
              </a:ext>
            </a:extLst>
          </p:cNvPr>
          <p:cNvSpPr txBox="1">
            <a:spLocks/>
          </p:cNvSpPr>
          <p:nvPr/>
        </p:nvSpPr>
        <p:spPr>
          <a:xfrm>
            <a:off x="1055571" y="112422"/>
            <a:ext cx="9328785" cy="668337"/>
          </a:xfrm>
          <a:prstGeom prst="rect">
            <a:avLst/>
          </a:prstGeom>
        </p:spPr>
        <p:txBody>
          <a:bodyPr vert="horz" lIns="91440" tIns="45720" rIns="91440" bIns="45720" rtlCol="0" anchor="b">
            <a:normAutofit fontScale="8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dirty="0" err="1"/>
              <a:t>getClass</a:t>
            </a:r>
            <a:r>
              <a:rPr lang="en-US" dirty="0"/>
              <a:t>()</a:t>
            </a:r>
          </a:p>
        </p:txBody>
      </p:sp>
    </p:spTree>
    <p:extLst>
      <p:ext uri="{BB962C8B-B14F-4D97-AF65-F5344CB8AC3E}">
        <p14:creationId xmlns:p14="http://schemas.microsoft.com/office/powerpoint/2010/main" val="302247132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2">
            <a:extLst>
              <a:ext uri="{FF2B5EF4-FFF2-40B4-BE49-F238E27FC236}">
                <a16:creationId xmlns:a16="http://schemas.microsoft.com/office/drawing/2014/main" id="{43222EA1-4DBA-810D-5F72-D097D2ADB900}"/>
              </a:ext>
            </a:extLst>
          </p:cNvPr>
          <p:cNvSpPr txBox="1">
            <a:spLocks/>
          </p:cNvSpPr>
          <p:nvPr/>
        </p:nvSpPr>
        <p:spPr>
          <a:xfrm>
            <a:off x="298704" y="777240"/>
            <a:ext cx="11482319" cy="586130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Wingdings" panose="05000000000000000000" pitchFamily="2" charset="2"/>
              <a:buChar char="Ø"/>
            </a:pPr>
            <a:r>
              <a:rPr lang="en-US" dirty="0"/>
              <a:t>finalize() -&gt; Just before destroying an object garbage collector calls finalize method to perform clean up activity. And once finalize method completes automatically garbage collector destroys the object.</a:t>
            </a:r>
          </a:p>
          <a:p>
            <a:pPr marL="342900" indent="-342900" algn="l">
              <a:buFont typeface="Wingdings" panose="05000000000000000000" pitchFamily="2" charset="2"/>
              <a:buChar char="Ø"/>
            </a:pPr>
            <a:r>
              <a:rPr lang="en-US" dirty="0" err="1"/>
              <a:t>Wait,notify,notifyAll</a:t>
            </a:r>
            <a:r>
              <a:rPr lang="en-US" dirty="0"/>
              <a:t> -&gt; used in inter thread communication… Check Threading for this.</a:t>
            </a:r>
          </a:p>
          <a:p>
            <a:pPr marL="342900" indent="-342900" algn="l">
              <a:buFont typeface="Wingdings" panose="05000000000000000000" pitchFamily="2" charset="2"/>
              <a:buChar char="Ø"/>
            </a:pPr>
            <a:endParaRPr lang="en-US" dirty="0"/>
          </a:p>
          <a:p>
            <a:pPr marL="342900" indent="-342900" algn="l">
              <a:buFont typeface="Wingdings" panose="05000000000000000000" pitchFamily="2" charset="2"/>
              <a:buChar char="Ø"/>
            </a:pPr>
            <a:endParaRPr lang="en-US" dirty="0"/>
          </a:p>
          <a:p>
            <a:pPr marL="342900" indent="-342900" algn="l">
              <a:buFont typeface="Wingdings" panose="05000000000000000000" pitchFamily="2" charset="2"/>
              <a:buChar char="Ø"/>
            </a:pPr>
            <a:endParaRPr lang="en-US" dirty="0"/>
          </a:p>
          <a:p>
            <a:pPr marL="342900" indent="-342900" algn="l">
              <a:buFont typeface="Wingdings" panose="05000000000000000000" pitchFamily="2" charset="2"/>
              <a:buChar char="Ø"/>
            </a:pPr>
            <a:endParaRPr lang="en-US" dirty="0"/>
          </a:p>
          <a:p>
            <a:pPr marL="342900" indent="-342900" algn="l">
              <a:buFont typeface="Wingdings" panose="05000000000000000000" pitchFamily="2" charset="2"/>
              <a:buChar char="Ø"/>
            </a:pPr>
            <a:endParaRPr lang="en-US" dirty="0"/>
          </a:p>
          <a:p>
            <a:pPr marL="342900" indent="-342900" algn="l">
              <a:buFont typeface="Wingdings" panose="05000000000000000000" pitchFamily="2" charset="2"/>
              <a:buChar char="Ø"/>
            </a:pPr>
            <a:endParaRPr lang="en-US" dirty="0"/>
          </a:p>
          <a:p>
            <a:pPr algn="l"/>
            <a:endParaRPr lang="en-US" dirty="0"/>
          </a:p>
          <a:p>
            <a:pPr marL="285750" indent="-285750" algn="l">
              <a:buFont typeface="Wingdings" panose="05000000000000000000" pitchFamily="2" charset="2"/>
              <a:buChar char="Ø"/>
            </a:pPr>
            <a:endParaRPr lang="en-US" dirty="0"/>
          </a:p>
        </p:txBody>
      </p:sp>
      <p:sp>
        <p:nvSpPr>
          <p:cNvPr id="6" name="Title 1">
            <a:extLst>
              <a:ext uri="{FF2B5EF4-FFF2-40B4-BE49-F238E27FC236}">
                <a16:creationId xmlns:a16="http://schemas.microsoft.com/office/drawing/2014/main" id="{0DC7D067-8140-A67D-FB11-D090A585DD16}"/>
              </a:ext>
            </a:extLst>
          </p:cNvPr>
          <p:cNvSpPr txBox="1">
            <a:spLocks/>
          </p:cNvSpPr>
          <p:nvPr/>
        </p:nvSpPr>
        <p:spPr>
          <a:xfrm>
            <a:off x="1046606" y="193104"/>
            <a:ext cx="9328785" cy="668337"/>
          </a:xfrm>
          <a:prstGeom prst="rect">
            <a:avLst/>
          </a:prstGeom>
        </p:spPr>
        <p:txBody>
          <a:bodyPr vert="horz" lIns="91440" tIns="45720" rIns="91440" bIns="45720" rtlCol="0" anchor="b">
            <a:normAutofit fontScale="8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dirty="0"/>
              <a:t>finalize, </a:t>
            </a:r>
            <a:r>
              <a:rPr lang="en-US" dirty="0" err="1"/>
              <a:t>wait,notify,notifyAll</a:t>
            </a:r>
            <a:endParaRPr lang="en-US" dirty="0"/>
          </a:p>
        </p:txBody>
      </p:sp>
    </p:spTree>
    <p:extLst>
      <p:ext uri="{BB962C8B-B14F-4D97-AF65-F5344CB8AC3E}">
        <p14:creationId xmlns:p14="http://schemas.microsoft.com/office/powerpoint/2010/main" val="409022180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2">
            <a:extLst>
              <a:ext uri="{FF2B5EF4-FFF2-40B4-BE49-F238E27FC236}">
                <a16:creationId xmlns:a16="http://schemas.microsoft.com/office/drawing/2014/main" id="{43222EA1-4DBA-810D-5F72-D097D2ADB900}"/>
              </a:ext>
            </a:extLst>
          </p:cNvPr>
          <p:cNvSpPr txBox="1">
            <a:spLocks/>
          </p:cNvSpPr>
          <p:nvPr/>
        </p:nvSpPr>
        <p:spPr>
          <a:xfrm>
            <a:off x="298705" y="777240"/>
            <a:ext cx="6684802" cy="5861304"/>
          </a:xfrm>
          <a:prstGeom prst="rect">
            <a:avLst/>
          </a:prstGeom>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Wingdings" panose="05000000000000000000" pitchFamily="2" charset="2"/>
              <a:buChar char="Ø"/>
            </a:pPr>
            <a:r>
              <a:rPr lang="en-US" dirty="0"/>
              <a:t>Strings are immutable i.e. any changes made to a string then a new object will be created and returned. See right ex.</a:t>
            </a:r>
          </a:p>
          <a:p>
            <a:pPr marL="342900" indent="-342900" algn="l">
              <a:buFont typeface="Wingdings" panose="05000000000000000000" pitchFamily="2" charset="2"/>
              <a:buChar char="Ø"/>
            </a:pPr>
            <a:r>
              <a:rPr lang="en-US" dirty="0"/>
              <a:t>But </a:t>
            </a:r>
            <a:r>
              <a:rPr lang="en-US" dirty="0" err="1"/>
              <a:t>StringBuffer</a:t>
            </a:r>
            <a:r>
              <a:rPr lang="en-US" dirty="0"/>
              <a:t> &amp; StringBuilder are mutable coz of ex in right.</a:t>
            </a:r>
          </a:p>
          <a:p>
            <a:pPr marL="342900" indent="-342900" algn="l">
              <a:buFont typeface="Wingdings" panose="05000000000000000000" pitchFamily="2" charset="2"/>
              <a:buChar char="Ø"/>
            </a:pPr>
            <a:r>
              <a:rPr lang="en-US" dirty="0"/>
              <a:t>Cases</a:t>
            </a:r>
          </a:p>
          <a:p>
            <a:pPr marL="800100" lvl="1" indent="-342900" algn="l">
              <a:buFont typeface="Wingdings" panose="05000000000000000000" pitchFamily="2" charset="2"/>
              <a:buChar char="Ø"/>
            </a:pPr>
            <a:r>
              <a:rPr lang="en-US" dirty="0"/>
              <a:t>String str = new String(“</a:t>
            </a:r>
            <a:r>
              <a:rPr lang="en-US" dirty="0" err="1"/>
              <a:t>abc</a:t>
            </a:r>
            <a:r>
              <a:rPr lang="en-US" dirty="0"/>
              <a:t>”); =&gt; This create “</a:t>
            </a:r>
            <a:r>
              <a:rPr lang="en-US" dirty="0" err="1"/>
              <a:t>abc</a:t>
            </a:r>
            <a:r>
              <a:rPr lang="en-US" dirty="0"/>
              <a:t>” in both heap and SCP area. But str points to heap “</a:t>
            </a:r>
            <a:r>
              <a:rPr lang="en-US" dirty="0" err="1"/>
              <a:t>abc</a:t>
            </a:r>
            <a:r>
              <a:rPr lang="en-US" dirty="0"/>
              <a:t>”.</a:t>
            </a:r>
          </a:p>
          <a:p>
            <a:pPr marL="800100" lvl="1" indent="-342900" algn="l">
              <a:buFont typeface="Wingdings" panose="05000000000000000000" pitchFamily="2" charset="2"/>
              <a:buChar char="Ø"/>
            </a:pPr>
            <a:r>
              <a:rPr lang="en-US" dirty="0"/>
              <a:t>String str = “</a:t>
            </a:r>
            <a:r>
              <a:rPr lang="en-US" dirty="0" err="1"/>
              <a:t>abc</a:t>
            </a:r>
            <a:r>
              <a:rPr lang="en-US" dirty="0"/>
              <a:t>”;=&gt;This creates “</a:t>
            </a:r>
            <a:r>
              <a:rPr lang="en-US" dirty="0" err="1"/>
              <a:t>abc</a:t>
            </a:r>
            <a:r>
              <a:rPr lang="en-US" dirty="0"/>
              <a:t>” in SCP area only and str points to it.</a:t>
            </a:r>
          </a:p>
          <a:p>
            <a:pPr marL="800100" lvl="1" indent="-342900" algn="l">
              <a:buFont typeface="Wingdings" panose="05000000000000000000" pitchFamily="2" charset="2"/>
              <a:buChar char="Ø"/>
            </a:pPr>
            <a:r>
              <a:rPr lang="en-US" dirty="0"/>
              <a:t>Note1 : SCP area is a part of heap. But it doesn’t contain duplicate string values whereas heap can have.</a:t>
            </a:r>
          </a:p>
          <a:p>
            <a:pPr marL="800100" lvl="1" indent="-342900" algn="l">
              <a:buFont typeface="Wingdings" panose="05000000000000000000" pitchFamily="2" charset="2"/>
              <a:buChar char="Ø"/>
            </a:pPr>
            <a:r>
              <a:rPr lang="en-US" dirty="0"/>
              <a:t>Note2 : Garbage collector is not allowed to access SCP area as string objects within SCP will be having internal ref provided by JVM. So SCP string objects will be destroyed automatically at the time of JVM shut down.</a:t>
            </a:r>
          </a:p>
          <a:p>
            <a:pPr marL="800100" lvl="1" indent="-342900" algn="l">
              <a:buFont typeface="Wingdings" panose="05000000000000000000" pitchFamily="2" charset="2"/>
              <a:buChar char="Ø"/>
            </a:pPr>
            <a:r>
              <a:rPr lang="en-US" dirty="0"/>
              <a:t>Note3 : str = new String(“</a:t>
            </a:r>
            <a:r>
              <a:rPr lang="en-US" dirty="0" err="1"/>
              <a:t>abc</a:t>
            </a:r>
            <a:r>
              <a:rPr lang="en-US" dirty="0"/>
              <a:t>”) word for String will create at max 2 string objects whereas str = “</a:t>
            </a:r>
            <a:r>
              <a:rPr lang="en-US" dirty="0" err="1"/>
              <a:t>abc</a:t>
            </a:r>
            <a:r>
              <a:rPr lang="en-US" dirty="0"/>
              <a:t>” will create at  max 1 string object.</a:t>
            </a:r>
          </a:p>
          <a:p>
            <a:pPr marL="800100" lvl="1" indent="-342900" algn="l">
              <a:buFont typeface="Wingdings" panose="05000000000000000000" pitchFamily="2" charset="2"/>
              <a:buChar char="Ø"/>
            </a:pPr>
            <a:endParaRPr lang="en-US" dirty="0"/>
          </a:p>
          <a:p>
            <a:pPr marL="342900" indent="-342900" algn="l">
              <a:buFont typeface="Wingdings" panose="05000000000000000000" pitchFamily="2" charset="2"/>
              <a:buChar char="Ø"/>
            </a:pPr>
            <a:endParaRPr lang="en-US" dirty="0"/>
          </a:p>
          <a:p>
            <a:pPr marL="342900" indent="-342900" algn="l">
              <a:buFont typeface="Wingdings" panose="05000000000000000000" pitchFamily="2" charset="2"/>
              <a:buChar char="Ø"/>
            </a:pPr>
            <a:endParaRPr lang="en-US" dirty="0"/>
          </a:p>
          <a:p>
            <a:pPr marL="342900" indent="-342900" algn="l">
              <a:buFont typeface="Wingdings" panose="05000000000000000000" pitchFamily="2" charset="2"/>
              <a:buChar char="Ø"/>
            </a:pPr>
            <a:endParaRPr lang="en-US" dirty="0"/>
          </a:p>
          <a:p>
            <a:pPr marL="342900" indent="-342900" algn="l">
              <a:buFont typeface="Wingdings" panose="05000000000000000000" pitchFamily="2" charset="2"/>
              <a:buChar char="Ø"/>
            </a:pPr>
            <a:endParaRPr lang="en-US" dirty="0"/>
          </a:p>
          <a:p>
            <a:pPr algn="l"/>
            <a:endParaRPr lang="en-US" dirty="0"/>
          </a:p>
          <a:p>
            <a:pPr marL="285750" indent="-285750" algn="l">
              <a:buFont typeface="Wingdings" panose="05000000000000000000" pitchFamily="2" charset="2"/>
              <a:buChar char="Ø"/>
            </a:pPr>
            <a:endParaRPr lang="en-US" dirty="0"/>
          </a:p>
        </p:txBody>
      </p:sp>
      <p:sp>
        <p:nvSpPr>
          <p:cNvPr id="6" name="Title 1">
            <a:extLst>
              <a:ext uri="{FF2B5EF4-FFF2-40B4-BE49-F238E27FC236}">
                <a16:creationId xmlns:a16="http://schemas.microsoft.com/office/drawing/2014/main" id="{0DC7D067-8140-A67D-FB11-D090A585DD16}"/>
              </a:ext>
            </a:extLst>
          </p:cNvPr>
          <p:cNvSpPr txBox="1">
            <a:spLocks/>
          </p:cNvSpPr>
          <p:nvPr/>
        </p:nvSpPr>
        <p:spPr>
          <a:xfrm>
            <a:off x="1046606" y="193104"/>
            <a:ext cx="9328785" cy="668337"/>
          </a:xfrm>
          <a:prstGeom prst="rect">
            <a:avLst/>
          </a:prstGeom>
        </p:spPr>
        <p:txBody>
          <a:bodyPr vert="horz" lIns="91440" tIns="45720" rIns="91440" bIns="45720" rtlCol="0" anchor="b">
            <a:normAutofit fontScale="8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dirty="0" err="1"/>
              <a:t>java.lang.String</a:t>
            </a:r>
            <a:endParaRPr lang="en-US" dirty="0"/>
          </a:p>
        </p:txBody>
      </p:sp>
      <p:pic>
        <p:nvPicPr>
          <p:cNvPr id="3" name="Picture 2">
            <a:extLst>
              <a:ext uri="{FF2B5EF4-FFF2-40B4-BE49-F238E27FC236}">
                <a16:creationId xmlns:a16="http://schemas.microsoft.com/office/drawing/2014/main" id="{C7D5587B-9505-B354-C938-44DD9B90139C}"/>
              </a:ext>
            </a:extLst>
          </p:cNvPr>
          <p:cNvPicPr>
            <a:picLocks noChangeAspect="1"/>
          </p:cNvPicPr>
          <p:nvPr/>
        </p:nvPicPr>
        <p:blipFill>
          <a:blip r:embed="rId2"/>
          <a:stretch>
            <a:fillRect/>
          </a:stretch>
        </p:blipFill>
        <p:spPr>
          <a:xfrm>
            <a:off x="7130760" y="801880"/>
            <a:ext cx="4792299" cy="2600688"/>
          </a:xfrm>
          <a:prstGeom prst="rect">
            <a:avLst/>
          </a:prstGeom>
        </p:spPr>
      </p:pic>
      <p:pic>
        <p:nvPicPr>
          <p:cNvPr id="7" name="Picture 6">
            <a:extLst>
              <a:ext uri="{FF2B5EF4-FFF2-40B4-BE49-F238E27FC236}">
                <a16:creationId xmlns:a16="http://schemas.microsoft.com/office/drawing/2014/main" id="{1DED6BFA-995B-C3D1-0D92-340A64CD0731}"/>
              </a:ext>
            </a:extLst>
          </p:cNvPr>
          <p:cNvPicPr>
            <a:picLocks noChangeAspect="1"/>
          </p:cNvPicPr>
          <p:nvPr/>
        </p:nvPicPr>
        <p:blipFill>
          <a:blip r:embed="rId3"/>
          <a:stretch>
            <a:fillRect/>
          </a:stretch>
        </p:blipFill>
        <p:spPr>
          <a:xfrm>
            <a:off x="7135906" y="3567772"/>
            <a:ext cx="4796118" cy="2591162"/>
          </a:xfrm>
          <a:prstGeom prst="rect">
            <a:avLst/>
          </a:prstGeom>
        </p:spPr>
      </p:pic>
    </p:spTree>
    <p:extLst>
      <p:ext uri="{BB962C8B-B14F-4D97-AF65-F5344CB8AC3E}">
        <p14:creationId xmlns:p14="http://schemas.microsoft.com/office/powerpoint/2010/main" val="222915215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2">
            <a:extLst>
              <a:ext uri="{FF2B5EF4-FFF2-40B4-BE49-F238E27FC236}">
                <a16:creationId xmlns:a16="http://schemas.microsoft.com/office/drawing/2014/main" id="{43222EA1-4DBA-810D-5F72-D097D2ADB900}"/>
              </a:ext>
            </a:extLst>
          </p:cNvPr>
          <p:cNvSpPr txBox="1">
            <a:spLocks/>
          </p:cNvSpPr>
          <p:nvPr/>
        </p:nvSpPr>
        <p:spPr>
          <a:xfrm>
            <a:off x="155270" y="956533"/>
            <a:ext cx="2471389" cy="5225605"/>
          </a:xfrm>
          <a:prstGeom prst="rect">
            <a:avLst/>
          </a:prstGeom>
        </p:spPr>
        <p:txBody>
          <a:bodyPr vert="horz" lIns="91440" tIns="45720" rIns="91440" bIns="4572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Wingdings" panose="05000000000000000000" pitchFamily="2" charset="2"/>
              <a:buChar char="Ø"/>
            </a:pPr>
            <a:r>
              <a:rPr lang="en-US" dirty="0"/>
              <a:t>String s1 = new String(“</a:t>
            </a:r>
            <a:r>
              <a:rPr lang="en-US" dirty="0" err="1"/>
              <a:t>durga</a:t>
            </a:r>
            <a:r>
              <a:rPr lang="en-US" dirty="0"/>
              <a:t>”);</a:t>
            </a:r>
          </a:p>
          <a:p>
            <a:pPr marL="342900" indent="-342900" algn="l">
              <a:buFont typeface="Wingdings" panose="05000000000000000000" pitchFamily="2" charset="2"/>
              <a:buChar char="Ø"/>
            </a:pPr>
            <a:r>
              <a:rPr lang="en-US" dirty="0"/>
              <a:t>s1.concat(“software”);</a:t>
            </a:r>
          </a:p>
          <a:p>
            <a:pPr marL="342900" indent="-342900" algn="l">
              <a:buFont typeface="Wingdings" panose="05000000000000000000" pitchFamily="2" charset="2"/>
              <a:buChar char="Ø"/>
            </a:pPr>
            <a:r>
              <a:rPr lang="en-US" dirty="0"/>
              <a:t>String s2 = s1.concat(“solution”);</a:t>
            </a:r>
          </a:p>
          <a:p>
            <a:pPr marL="342900" indent="-342900" algn="l">
              <a:buFont typeface="Wingdings" panose="05000000000000000000" pitchFamily="2" charset="2"/>
              <a:buChar char="Ø"/>
            </a:pPr>
            <a:r>
              <a:rPr lang="en-US" dirty="0"/>
              <a:t>s1 = s1.concat(“soft”);</a:t>
            </a:r>
          </a:p>
          <a:p>
            <a:pPr marL="342900" indent="-342900" algn="l">
              <a:buFont typeface="Wingdings" panose="05000000000000000000" pitchFamily="2" charset="2"/>
              <a:buChar char="Ø"/>
            </a:pPr>
            <a:r>
              <a:rPr lang="en-US" dirty="0"/>
              <a:t>String s3 = new String(“</a:t>
            </a:r>
            <a:r>
              <a:rPr lang="en-US" dirty="0" err="1"/>
              <a:t>abc</a:t>
            </a:r>
            <a:r>
              <a:rPr lang="en-US" dirty="0"/>
              <a:t>”);</a:t>
            </a:r>
          </a:p>
          <a:p>
            <a:pPr marL="342900" indent="-342900" algn="l">
              <a:buFont typeface="Wingdings" panose="05000000000000000000" pitchFamily="2" charset="2"/>
              <a:buChar char="Ø"/>
            </a:pPr>
            <a:r>
              <a:rPr lang="en-US" dirty="0"/>
              <a:t>String s4 = s3.toLowerCase();</a:t>
            </a:r>
          </a:p>
          <a:p>
            <a:pPr marL="342900" indent="-342900" algn="l">
              <a:buFont typeface="Wingdings" panose="05000000000000000000" pitchFamily="2" charset="2"/>
              <a:buChar char="Ø"/>
            </a:pPr>
            <a:r>
              <a:rPr lang="en-US" dirty="0"/>
              <a:t>String x1 = “</a:t>
            </a:r>
            <a:r>
              <a:rPr lang="en-US" dirty="0" err="1"/>
              <a:t>xyz</a:t>
            </a:r>
            <a:r>
              <a:rPr lang="en-US" dirty="0"/>
              <a:t>”;</a:t>
            </a:r>
          </a:p>
          <a:p>
            <a:pPr marL="342900" indent="-342900" algn="l">
              <a:buFont typeface="Wingdings" panose="05000000000000000000" pitchFamily="2" charset="2"/>
              <a:buChar char="Ø"/>
            </a:pPr>
            <a:r>
              <a:rPr lang="en-US" dirty="0"/>
              <a:t>String x2 = x1.toString();</a:t>
            </a:r>
          </a:p>
          <a:p>
            <a:pPr marL="342900" indent="-342900" algn="l">
              <a:buFont typeface="Wingdings" panose="05000000000000000000" pitchFamily="2" charset="2"/>
              <a:buChar char="Ø"/>
            </a:pPr>
            <a:endParaRPr lang="en-US" dirty="0"/>
          </a:p>
          <a:p>
            <a:pPr algn="l"/>
            <a:endParaRPr lang="en-US" dirty="0"/>
          </a:p>
          <a:p>
            <a:pPr marL="342900" indent="-342900" algn="l">
              <a:buFont typeface="Wingdings" panose="05000000000000000000" pitchFamily="2" charset="2"/>
              <a:buChar char="Ø"/>
            </a:pPr>
            <a:endParaRPr lang="en-US" dirty="0"/>
          </a:p>
          <a:p>
            <a:pPr marL="342900" indent="-342900" algn="l">
              <a:buFont typeface="Wingdings" panose="05000000000000000000" pitchFamily="2" charset="2"/>
              <a:buChar char="Ø"/>
            </a:pPr>
            <a:endParaRPr lang="en-US" dirty="0"/>
          </a:p>
          <a:p>
            <a:pPr marL="342900" indent="-342900" algn="l">
              <a:buFont typeface="Wingdings" panose="05000000000000000000" pitchFamily="2" charset="2"/>
              <a:buChar char="Ø"/>
            </a:pPr>
            <a:endParaRPr lang="en-US" dirty="0"/>
          </a:p>
          <a:p>
            <a:pPr marL="342900" indent="-342900" algn="l">
              <a:buFont typeface="Wingdings" panose="05000000000000000000" pitchFamily="2" charset="2"/>
              <a:buChar char="Ø"/>
            </a:pPr>
            <a:endParaRPr lang="en-US" dirty="0"/>
          </a:p>
          <a:p>
            <a:pPr marL="342900" indent="-342900" algn="l">
              <a:buFont typeface="Wingdings" panose="05000000000000000000" pitchFamily="2" charset="2"/>
              <a:buChar char="Ø"/>
            </a:pPr>
            <a:endParaRPr lang="en-US" dirty="0"/>
          </a:p>
          <a:p>
            <a:pPr algn="l"/>
            <a:endParaRPr lang="en-US" dirty="0"/>
          </a:p>
          <a:p>
            <a:pPr marL="285750" indent="-285750" algn="l">
              <a:buFont typeface="Wingdings" panose="05000000000000000000" pitchFamily="2" charset="2"/>
              <a:buChar char="Ø"/>
            </a:pPr>
            <a:endParaRPr lang="en-US" dirty="0"/>
          </a:p>
        </p:txBody>
      </p:sp>
      <p:sp>
        <p:nvSpPr>
          <p:cNvPr id="6" name="Title 1">
            <a:extLst>
              <a:ext uri="{FF2B5EF4-FFF2-40B4-BE49-F238E27FC236}">
                <a16:creationId xmlns:a16="http://schemas.microsoft.com/office/drawing/2014/main" id="{0DC7D067-8140-A67D-FB11-D090A585DD16}"/>
              </a:ext>
            </a:extLst>
          </p:cNvPr>
          <p:cNvSpPr txBox="1">
            <a:spLocks/>
          </p:cNvSpPr>
          <p:nvPr/>
        </p:nvSpPr>
        <p:spPr>
          <a:xfrm>
            <a:off x="1046606" y="193104"/>
            <a:ext cx="9328785" cy="668337"/>
          </a:xfrm>
          <a:prstGeom prst="rect">
            <a:avLst/>
          </a:prstGeom>
        </p:spPr>
        <p:txBody>
          <a:bodyPr vert="horz" lIns="91440" tIns="45720" rIns="91440" bIns="45720" rtlCol="0" anchor="b">
            <a:normAutofit fontScale="8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dirty="0"/>
              <a:t>SCP Example</a:t>
            </a:r>
          </a:p>
        </p:txBody>
      </p:sp>
      <p:sp>
        <p:nvSpPr>
          <p:cNvPr id="4" name="Subtitle 2">
            <a:extLst>
              <a:ext uri="{FF2B5EF4-FFF2-40B4-BE49-F238E27FC236}">
                <a16:creationId xmlns:a16="http://schemas.microsoft.com/office/drawing/2014/main" id="{AEE216A2-1F2A-1C6D-D3A0-9530361BD5EE}"/>
              </a:ext>
            </a:extLst>
          </p:cNvPr>
          <p:cNvSpPr txBox="1">
            <a:spLocks/>
          </p:cNvSpPr>
          <p:nvPr/>
        </p:nvSpPr>
        <p:spPr>
          <a:xfrm>
            <a:off x="3122587" y="992394"/>
            <a:ext cx="4138824" cy="5058783"/>
          </a:xfrm>
          <a:prstGeom prst="rect">
            <a:avLst/>
          </a:prstGeom>
          <a:ln>
            <a:solidFill>
              <a:schemeClr val="tx1"/>
            </a:solidFill>
          </a:ln>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u="sng" dirty="0"/>
              <a:t>HEAP AREA</a:t>
            </a:r>
          </a:p>
          <a:p>
            <a:pPr algn="l"/>
            <a:endParaRPr lang="en-US" u="sng" dirty="0"/>
          </a:p>
          <a:p>
            <a:pPr marL="342900" indent="-342900" algn="l">
              <a:buFont typeface="Wingdings" panose="05000000000000000000" pitchFamily="2" charset="2"/>
              <a:buChar char="Ø"/>
            </a:pPr>
            <a:endParaRPr lang="en-US" dirty="0"/>
          </a:p>
          <a:p>
            <a:pPr marL="342900" indent="-342900" algn="l">
              <a:buFont typeface="Wingdings" panose="05000000000000000000" pitchFamily="2" charset="2"/>
              <a:buChar char="Ø"/>
            </a:pPr>
            <a:endParaRPr lang="en-US" dirty="0"/>
          </a:p>
          <a:p>
            <a:pPr marL="342900" indent="-342900" algn="l">
              <a:buFont typeface="Wingdings" panose="05000000000000000000" pitchFamily="2" charset="2"/>
              <a:buChar char="Ø"/>
            </a:pPr>
            <a:endParaRPr lang="en-US" dirty="0"/>
          </a:p>
          <a:p>
            <a:pPr marL="342900" indent="-342900" algn="l">
              <a:buFont typeface="Wingdings" panose="05000000000000000000" pitchFamily="2" charset="2"/>
              <a:buChar char="Ø"/>
            </a:pPr>
            <a:endParaRPr lang="en-US" dirty="0"/>
          </a:p>
          <a:p>
            <a:pPr marL="342900" indent="-342900" algn="l">
              <a:buFont typeface="Wingdings" panose="05000000000000000000" pitchFamily="2" charset="2"/>
              <a:buChar char="Ø"/>
            </a:pPr>
            <a:endParaRPr lang="en-US" dirty="0"/>
          </a:p>
          <a:p>
            <a:pPr algn="l"/>
            <a:endParaRPr lang="en-US" dirty="0"/>
          </a:p>
          <a:p>
            <a:pPr marL="285750" indent="-285750" algn="l">
              <a:buFont typeface="Wingdings" panose="05000000000000000000" pitchFamily="2" charset="2"/>
              <a:buChar char="Ø"/>
            </a:pPr>
            <a:endParaRPr lang="en-US" dirty="0"/>
          </a:p>
        </p:txBody>
      </p:sp>
      <p:sp>
        <p:nvSpPr>
          <p:cNvPr id="7" name="Subtitle 2">
            <a:extLst>
              <a:ext uri="{FF2B5EF4-FFF2-40B4-BE49-F238E27FC236}">
                <a16:creationId xmlns:a16="http://schemas.microsoft.com/office/drawing/2014/main" id="{B697A675-A10B-DAC4-D851-5B8B1F684086}"/>
              </a:ext>
            </a:extLst>
          </p:cNvPr>
          <p:cNvSpPr txBox="1">
            <a:spLocks/>
          </p:cNvSpPr>
          <p:nvPr/>
        </p:nvSpPr>
        <p:spPr>
          <a:xfrm>
            <a:off x="7398805" y="1021976"/>
            <a:ext cx="4536140" cy="4993341"/>
          </a:xfrm>
          <a:prstGeom prst="rect">
            <a:avLst/>
          </a:prstGeom>
          <a:ln>
            <a:solidFill>
              <a:schemeClr val="tx1"/>
            </a:solidFill>
          </a:ln>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u="sng" dirty="0"/>
              <a:t>SCP AREA</a:t>
            </a:r>
          </a:p>
          <a:p>
            <a:pPr marL="342900" indent="-342900" algn="l">
              <a:buFont typeface="Wingdings" panose="05000000000000000000" pitchFamily="2" charset="2"/>
              <a:buChar char="Ø"/>
            </a:pPr>
            <a:endParaRPr lang="en-US" dirty="0"/>
          </a:p>
          <a:p>
            <a:pPr marL="342900" indent="-342900" algn="l">
              <a:buFont typeface="Wingdings" panose="05000000000000000000" pitchFamily="2" charset="2"/>
              <a:buChar char="Ø"/>
            </a:pPr>
            <a:endParaRPr lang="en-US" dirty="0"/>
          </a:p>
          <a:p>
            <a:pPr marL="342900" indent="-342900" algn="l">
              <a:buFont typeface="Wingdings" panose="05000000000000000000" pitchFamily="2" charset="2"/>
              <a:buChar char="Ø"/>
            </a:pPr>
            <a:endParaRPr lang="en-US" dirty="0"/>
          </a:p>
          <a:p>
            <a:pPr marL="342900" indent="-342900" algn="l">
              <a:buFont typeface="Wingdings" panose="05000000000000000000" pitchFamily="2" charset="2"/>
              <a:buChar char="Ø"/>
            </a:pPr>
            <a:endParaRPr lang="en-US" dirty="0"/>
          </a:p>
          <a:p>
            <a:pPr marL="342900" indent="-342900" algn="l">
              <a:buFont typeface="Wingdings" panose="05000000000000000000" pitchFamily="2" charset="2"/>
              <a:buChar char="Ø"/>
            </a:pPr>
            <a:endParaRPr lang="en-US" dirty="0"/>
          </a:p>
          <a:p>
            <a:pPr algn="l"/>
            <a:endParaRPr lang="en-US" dirty="0"/>
          </a:p>
          <a:p>
            <a:pPr marL="285750" indent="-285750" algn="l">
              <a:buFont typeface="Wingdings" panose="05000000000000000000" pitchFamily="2" charset="2"/>
              <a:buChar char="Ø"/>
            </a:pPr>
            <a:endParaRPr lang="en-US" dirty="0"/>
          </a:p>
        </p:txBody>
      </p:sp>
      <p:sp>
        <p:nvSpPr>
          <p:cNvPr id="3" name="Oval 2">
            <a:extLst>
              <a:ext uri="{FF2B5EF4-FFF2-40B4-BE49-F238E27FC236}">
                <a16:creationId xmlns:a16="http://schemas.microsoft.com/office/drawing/2014/main" id="{36EF38AA-5938-9BA6-3D0A-DC72A803AB37}"/>
              </a:ext>
            </a:extLst>
          </p:cNvPr>
          <p:cNvSpPr/>
          <p:nvPr/>
        </p:nvSpPr>
        <p:spPr>
          <a:xfrm>
            <a:off x="4643717" y="1488141"/>
            <a:ext cx="1030941" cy="430305"/>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durga</a:t>
            </a:r>
            <a:endParaRPr lang="en-US" dirty="0">
              <a:solidFill>
                <a:schemeClr val="tx1"/>
              </a:solidFill>
            </a:endParaRPr>
          </a:p>
        </p:txBody>
      </p:sp>
      <p:sp>
        <p:nvSpPr>
          <p:cNvPr id="9" name="Oval 8">
            <a:extLst>
              <a:ext uri="{FF2B5EF4-FFF2-40B4-BE49-F238E27FC236}">
                <a16:creationId xmlns:a16="http://schemas.microsoft.com/office/drawing/2014/main" id="{3AA9BEC9-EC50-7FE2-A10F-11395225B87F}"/>
              </a:ext>
            </a:extLst>
          </p:cNvPr>
          <p:cNvSpPr/>
          <p:nvPr/>
        </p:nvSpPr>
        <p:spPr>
          <a:xfrm>
            <a:off x="9099176" y="1506071"/>
            <a:ext cx="1030941" cy="430305"/>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durga</a:t>
            </a:r>
            <a:endParaRPr lang="en-US" dirty="0">
              <a:solidFill>
                <a:schemeClr val="tx1"/>
              </a:solidFill>
            </a:endParaRPr>
          </a:p>
        </p:txBody>
      </p:sp>
      <p:cxnSp>
        <p:nvCxnSpPr>
          <p:cNvPr id="11" name="Straight Arrow Connector 10">
            <a:extLst>
              <a:ext uri="{FF2B5EF4-FFF2-40B4-BE49-F238E27FC236}">
                <a16:creationId xmlns:a16="http://schemas.microsoft.com/office/drawing/2014/main" id="{B1D41374-D6CC-EF08-F7A4-8B38C97ABD95}"/>
              </a:ext>
            </a:extLst>
          </p:cNvPr>
          <p:cNvCxnSpPr>
            <a:cxnSpLocks/>
            <a:stCxn id="13" idx="3"/>
          </p:cNvCxnSpPr>
          <p:nvPr/>
        </p:nvCxnSpPr>
        <p:spPr>
          <a:xfrm flipV="1">
            <a:off x="3609783" y="1676399"/>
            <a:ext cx="989111" cy="143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79BD6543-08ED-4750-ACB9-824880EFB971}"/>
              </a:ext>
            </a:extLst>
          </p:cNvPr>
          <p:cNvSpPr txBox="1"/>
          <p:nvPr/>
        </p:nvSpPr>
        <p:spPr>
          <a:xfrm>
            <a:off x="3218329" y="1506071"/>
            <a:ext cx="391454" cy="369332"/>
          </a:xfrm>
          <a:prstGeom prst="rect">
            <a:avLst/>
          </a:prstGeom>
          <a:noFill/>
        </p:spPr>
        <p:txBody>
          <a:bodyPr wrap="none" rtlCol="0">
            <a:spAutoFit/>
          </a:bodyPr>
          <a:lstStyle/>
          <a:p>
            <a:r>
              <a:rPr lang="en-US" dirty="0"/>
              <a:t>s1</a:t>
            </a:r>
          </a:p>
        </p:txBody>
      </p:sp>
      <p:sp>
        <p:nvSpPr>
          <p:cNvPr id="14" name="Oval 13">
            <a:extLst>
              <a:ext uri="{FF2B5EF4-FFF2-40B4-BE49-F238E27FC236}">
                <a16:creationId xmlns:a16="http://schemas.microsoft.com/office/drawing/2014/main" id="{937F7FBD-9D9B-74B8-1F55-87D81C1646AD}"/>
              </a:ext>
            </a:extLst>
          </p:cNvPr>
          <p:cNvSpPr/>
          <p:nvPr/>
        </p:nvSpPr>
        <p:spPr>
          <a:xfrm>
            <a:off x="9063317" y="2214282"/>
            <a:ext cx="1568824" cy="430305"/>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software</a:t>
            </a:r>
          </a:p>
        </p:txBody>
      </p:sp>
      <p:sp>
        <p:nvSpPr>
          <p:cNvPr id="15" name="Oval 14">
            <a:extLst>
              <a:ext uri="{FF2B5EF4-FFF2-40B4-BE49-F238E27FC236}">
                <a16:creationId xmlns:a16="http://schemas.microsoft.com/office/drawing/2014/main" id="{D5A1E9F7-3FCB-5F3C-83FB-A1535B206B87}"/>
              </a:ext>
            </a:extLst>
          </p:cNvPr>
          <p:cNvSpPr/>
          <p:nvPr/>
        </p:nvSpPr>
        <p:spPr>
          <a:xfrm>
            <a:off x="4652681" y="2205318"/>
            <a:ext cx="2286001" cy="421342"/>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durgasoftware</a:t>
            </a:r>
            <a:endParaRPr lang="en-US" dirty="0">
              <a:solidFill>
                <a:schemeClr val="tx1"/>
              </a:solidFill>
            </a:endParaRPr>
          </a:p>
        </p:txBody>
      </p:sp>
      <p:sp>
        <p:nvSpPr>
          <p:cNvPr id="16" name="Oval 15">
            <a:extLst>
              <a:ext uri="{FF2B5EF4-FFF2-40B4-BE49-F238E27FC236}">
                <a16:creationId xmlns:a16="http://schemas.microsoft.com/office/drawing/2014/main" id="{6513D77C-D2C0-4ECB-1802-8EBC7910421B}"/>
              </a:ext>
            </a:extLst>
          </p:cNvPr>
          <p:cNvSpPr/>
          <p:nvPr/>
        </p:nvSpPr>
        <p:spPr>
          <a:xfrm>
            <a:off x="4679576" y="2904564"/>
            <a:ext cx="2241177" cy="430305"/>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durgasolution</a:t>
            </a:r>
            <a:endParaRPr lang="en-US" dirty="0">
              <a:solidFill>
                <a:schemeClr val="tx1"/>
              </a:solidFill>
            </a:endParaRPr>
          </a:p>
        </p:txBody>
      </p:sp>
      <p:sp>
        <p:nvSpPr>
          <p:cNvPr id="17" name="Oval 16">
            <a:extLst>
              <a:ext uri="{FF2B5EF4-FFF2-40B4-BE49-F238E27FC236}">
                <a16:creationId xmlns:a16="http://schemas.microsoft.com/office/drawing/2014/main" id="{4909096E-7690-4034-2B87-441276B84DD7}"/>
              </a:ext>
            </a:extLst>
          </p:cNvPr>
          <p:cNvSpPr/>
          <p:nvPr/>
        </p:nvSpPr>
        <p:spPr>
          <a:xfrm>
            <a:off x="9045388" y="2850776"/>
            <a:ext cx="1568824" cy="430305"/>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solution</a:t>
            </a:r>
          </a:p>
        </p:txBody>
      </p:sp>
      <p:cxnSp>
        <p:nvCxnSpPr>
          <p:cNvPr id="18" name="Straight Arrow Connector 17">
            <a:extLst>
              <a:ext uri="{FF2B5EF4-FFF2-40B4-BE49-F238E27FC236}">
                <a16:creationId xmlns:a16="http://schemas.microsoft.com/office/drawing/2014/main" id="{182EEC62-3C0F-AE10-8938-19BD23E8CF8E}"/>
              </a:ext>
            </a:extLst>
          </p:cNvPr>
          <p:cNvCxnSpPr>
            <a:cxnSpLocks/>
          </p:cNvCxnSpPr>
          <p:nvPr/>
        </p:nvCxnSpPr>
        <p:spPr>
          <a:xfrm>
            <a:off x="4087905" y="3119717"/>
            <a:ext cx="49305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B075CDE7-DE89-4749-2BDA-B276DFECC8B3}"/>
              </a:ext>
            </a:extLst>
          </p:cNvPr>
          <p:cNvSpPr txBox="1"/>
          <p:nvPr/>
        </p:nvSpPr>
        <p:spPr>
          <a:xfrm>
            <a:off x="3720352" y="2940424"/>
            <a:ext cx="391454" cy="369332"/>
          </a:xfrm>
          <a:prstGeom prst="rect">
            <a:avLst/>
          </a:prstGeom>
          <a:noFill/>
        </p:spPr>
        <p:txBody>
          <a:bodyPr wrap="none" rtlCol="0">
            <a:spAutoFit/>
          </a:bodyPr>
          <a:lstStyle/>
          <a:p>
            <a:r>
              <a:rPr lang="en-US" dirty="0"/>
              <a:t>s2</a:t>
            </a:r>
          </a:p>
        </p:txBody>
      </p:sp>
      <p:sp>
        <p:nvSpPr>
          <p:cNvPr id="21" name="Oval 20">
            <a:extLst>
              <a:ext uri="{FF2B5EF4-FFF2-40B4-BE49-F238E27FC236}">
                <a16:creationId xmlns:a16="http://schemas.microsoft.com/office/drawing/2014/main" id="{78C6A2ED-EB2E-FEF2-DAAA-FCFFB2481F4B}"/>
              </a:ext>
            </a:extLst>
          </p:cNvPr>
          <p:cNvSpPr/>
          <p:nvPr/>
        </p:nvSpPr>
        <p:spPr>
          <a:xfrm>
            <a:off x="4706469" y="3917575"/>
            <a:ext cx="1640543" cy="430305"/>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durgasoft</a:t>
            </a:r>
            <a:endParaRPr lang="en-US" dirty="0">
              <a:solidFill>
                <a:schemeClr val="tx1"/>
              </a:solidFill>
            </a:endParaRPr>
          </a:p>
        </p:txBody>
      </p:sp>
      <p:sp>
        <p:nvSpPr>
          <p:cNvPr id="22" name="Oval 21">
            <a:extLst>
              <a:ext uri="{FF2B5EF4-FFF2-40B4-BE49-F238E27FC236}">
                <a16:creationId xmlns:a16="http://schemas.microsoft.com/office/drawing/2014/main" id="{8CA3D23E-403E-83D1-BA7B-682E4D2B6972}"/>
              </a:ext>
            </a:extLst>
          </p:cNvPr>
          <p:cNvSpPr/>
          <p:nvPr/>
        </p:nvSpPr>
        <p:spPr>
          <a:xfrm>
            <a:off x="9099177" y="3541058"/>
            <a:ext cx="1568824" cy="430305"/>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soft</a:t>
            </a:r>
          </a:p>
        </p:txBody>
      </p:sp>
      <p:cxnSp>
        <p:nvCxnSpPr>
          <p:cNvPr id="24" name="Connector: Elbow 23">
            <a:extLst>
              <a:ext uri="{FF2B5EF4-FFF2-40B4-BE49-F238E27FC236}">
                <a16:creationId xmlns:a16="http://schemas.microsoft.com/office/drawing/2014/main" id="{4572464E-B214-4210-BB0E-9654DB743E51}"/>
              </a:ext>
            </a:extLst>
          </p:cNvPr>
          <p:cNvCxnSpPr>
            <a:cxnSpLocks/>
            <a:stCxn id="13" idx="2"/>
          </p:cNvCxnSpPr>
          <p:nvPr/>
        </p:nvCxnSpPr>
        <p:spPr>
          <a:xfrm rot="16200000" flipH="1">
            <a:off x="2873329" y="2416130"/>
            <a:ext cx="2221468" cy="1140014"/>
          </a:xfrm>
          <a:prstGeom prst="bentConnector3">
            <a:avLst>
              <a:gd name="adj1" fmla="val 100040"/>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Cross 30">
            <a:extLst>
              <a:ext uri="{FF2B5EF4-FFF2-40B4-BE49-F238E27FC236}">
                <a16:creationId xmlns:a16="http://schemas.microsoft.com/office/drawing/2014/main" id="{38F96C25-1644-F660-9AA4-32978E0B892E}"/>
              </a:ext>
            </a:extLst>
          </p:cNvPr>
          <p:cNvSpPr/>
          <p:nvPr/>
        </p:nvSpPr>
        <p:spPr>
          <a:xfrm rot="2798983">
            <a:off x="3792072" y="1488142"/>
            <a:ext cx="448235" cy="430306"/>
          </a:xfrm>
          <a:prstGeom prst="plus">
            <a:avLst>
              <a:gd name="adj" fmla="val 43750"/>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5FEAEC76-36AA-6799-F23D-DF016FEEA5C5}"/>
              </a:ext>
            </a:extLst>
          </p:cNvPr>
          <p:cNvSpPr txBox="1"/>
          <p:nvPr/>
        </p:nvSpPr>
        <p:spPr>
          <a:xfrm>
            <a:off x="3263153" y="4437530"/>
            <a:ext cx="391454" cy="369332"/>
          </a:xfrm>
          <a:prstGeom prst="rect">
            <a:avLst/>
          </a:prstGeom>
          <a:noFill/>
        </p:spPr>
        <p:txBody>
          <a:bodyPr wrap="none" rtlCol="0">
            <a:spAutoFit/>
          </a:bodyPr>
          <a:lstStyle/>
          <a:p>
            <a:r>
              <a:rPr lang="en-US" dirty="0"/>
              <a:t>s3</a:t>
            </a:r>
          </a:p>
        </p:txBody>
      </p:sp>
      <p:sp>
        <p:nvSpPr>
          <p:cNvPr id="38" name="Oval 37">
            <a:extLst>
              <a:ext uri="{FF2B5EF4-FFF2-40B4-BE49-F238E27FC236}">
                <a16:creationId xmlns:a16="http://schemas.microsoft.com/office/drawing/2014/main" id="{C4A993CE-F466-990C-B392-00EB144B0F91}"/>
              </a:ext>
            </a:extLst>
          </p:cNvPr>
          <p:cNvSpPr/>
          <p:nvPr/>
        </p:nvSpPr>
        <p:spPr>
          <a:xfrm>
            <a:off x="4354898" y="4428564"/>
            <a:ext cx="2241177" cy="430305"/>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abc</a:t>
            </a:r>
            <a:endParaRPr lang="en-US" dirty="0">
              <a:solidFill>
                <a:schemeClr val="tx1"/>
              </a:solidFill>
            </a:endParaRPr>
          </a:p>
        </p:txBody>
      </p:sp>
      <p:cxnSp>
        <p:nvCxnSpPr>
          <p:cNvPr id="39" name="Straight Arrow Connector 38">
            <a:extLst>
              <a:ext uri="{FF2B5EF4-FFF2-40B4-BE49-F238E27FC236}">
                <a16:creationId xmlns:a16="http://schemas.microsoft.com/office/drawing/2014/main" id="{97BA2281-3628-4047-B466-586A407E164B}"/>
              </a:ext>
            </a:extLst>
          </p:cNvPr>
          <p:cNvCxnSpPr>
            <a:cxnSpLocks/>
          </p:cNvCxnSpPr>
          <p:nvPr/>
        </p:nvCxnSpPr>
        <p:spPr>
          <a:xfrm>
            <a:off x="3763227" y="4643717"/>
            <a:ext cx="49305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94FECBB2-E84A-8087-886E-1A20BD2691E5}"/>
              </a:ext>
            </a:extLst>
          </p:cNvPr>
          <p:cNvSpPr txBox="1"/>
          <p:nvPr/>
        </p:nvSpPr>
        <p:spPr>
          <a:xfrm>
            <a:off x="3266466" y="4957678"/>
            <a:ext cx="391454" cy="369332"/>
          </a:xfrm>
          <a:prstGeom prst="rect">
            <a:avLst/>
          </a:prstGeom>
          <a:noFill/>
        </p:spPr>
        <p:txBody>
          <a:bodyPr wrap="none" rtlCol="0">
            <a:spAutoFit/>
          </a:bodyPr>
          <a:lstStyle/>
          <a:p>
            <a:r>
              <a:rPr lang="en-US" dirty="0"/>
              <a:t>s4</a:t>
            </a:r>
          </a:p>
        </p:txBody>
      </p:sp>
      <p:cxnSp>
        <p:nvCxnSpPr>
          <p:cNvPr id="41" name="Straight Arrow Connector 40">
            <a:extLst>
              <a:ext uri="{FF2B5EF4-FFF2-40B4-BE49-F238E27FC236}">
                <a16:creationId xmlns:a16="http://schemas.microsoft.com/office/drawing/2014/main" id="{D8B96845-F53E-1AD7-7EA2-19C9013C9931}"/>
              </a:ext>
            </a:extLst>
          </p:cNvPr>
          <p:cNvCxnSpPr>
            <a:cxnSpLocks/>
          </p:cNvCxnSpPr>
          <p:nvPr/>
        </p:nvCxnSpPr>
        <p:spPr>
          <a:xfrm flipV="1">
            <a:off x="3766540" y="4850296"/>
            <a:ext cx="706069" cy="3135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0AD1C3F5-BD46-D202-1157-6C2F64A77014}"/>
              </a:ext>
            </a:extLst>
          </p:cNvPr>
          <p:cNvSpPr/>
          <p:nvPr/>
        </p:nvSpPr>
        <p:spPr>
          <a:xfrm>
            <a:off x="9109117" y="4183399"/>
            <a:ext cx="1615206" cy="430305"/>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abc</a:t>
            </a:r>
            <a:endParaRPr lang="en-US" dirty="0">
              <a:solidFill>
                <a:schemeClr val="tx1"/>
              </a:solidFill>
            </a:endParaRPr>
          </a:p>
        </p:txBody>
      </p:sp>
      <p:sp>
        <p:nvSpPr>
          <p:cNvPr id="46" name="TextBox 45">
            <a:extLst>
              <a:ext uri="{FF2B5EF4-FFF2-40B4-BE49-F238E27FC236}">
                <a16:creationId xmlns:a16="http://schemas.microsoft.com/office/drawing/2014/main" id="{34B1DCEC-36BC-7DBB-08C2-3F42F989B56B}"/>
              </a:ext>
            </a:extLst>
          </p:cNvPr>
          <p:cNvSpPr txBox="1"/>
          <p:nvPr/>
        </p:nvSpPr>
        <p:spPr>
          <a:xfrm>
            <a:off x="7951110" y="4712513"/>
            <a:ext cx="401072" cy="369332"/>
          </a:xfrm>
          <a:prstGeom prst="rect">
            <a:avLst/>
          </a:prstGeom>
          <a:noFill/>
        </p:spPr>
        <p:txBody>
          <a:bodyPr wrap="none" rtlCol="0">
            <a:spAutoFit/>
          </a:bodyPr>
          <a:lstStyle/>
          <a:p>
            <a:r>
              <a:rPr lang="en-US" dirty="0"/>
              <a:t>x1</a:t>
            </a:r>
          </a:p>
        </p:txBody>
      </p:sp>
      <p:sp>
        <p:nvSpPr>
          <p:cNvPr id="50" name="Oval 49">
            <a:extLst>
              <a:ext uri="{FF2B5EF4-FFF2-40B4-BE49-F238E27FC236}">
                <a16:creationId xmlns:a16="http://schemas.microsoft.com/office/drawing/2014/main" id="{6ADAF5BA-FF77-2EC5-4CCC-ACED666795D4}"/>
              </a:ext>
            </a:extLst>
          </p:cNvPr>
          <p:cNvSpPr/>
          <p:nvPr/>
        </p:nvSpPr>
        <p:spPr>
          <a:xfrm>
            <a:off x="9122369" y="4753242"/>
            <a:ext cx="1615206" cy="430305"/>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xyz</a:t>
            </a:r>
            <a:endParaRPr lang="en-US" dirty="0">
              <a:solidFill>
                <a:schemeClr val="tx1"/>
              </a:solidFill>
            </a:endParaRPr>
          </a:p>
        </p:txBody>
      </p:sp>
      <p:cxnSp>
        <p:nvCxnSpPr>
          <p:cNvPr id="52" name="Straight Arrow Connector 51">
            <a:extLst>
              <a:ext uri="{FF2B5EF4-FFF2-40B4-BE49-F238E27FC236}">
                <a16:creationId xmlns:a16="http://schemas.microsoft.com/office/drawing/2014/main" id="{7DAD3E82-A8ED-96A5-C44C-545DFD39E943}"/>
              </a:ext>
            </a:extLst>
          </p:cNvPr>
          <p:cNvCxnSpPr>
            <a:cxnSpLocks/>
          </p:cNvCxnSpPr>
          <p:nvPr/>
        </p:nvCxnSpPr>
        <p:spPr>
          <a:xfrm>
            <a:off x="8461123" y="4968395"/>
            <a:ext cx="49305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EFC3A9ED-6EB0-B8CE-A932-239B5B6D1F7F}"/>
              </a:ext>
            </a:extLst>
          </p:cNvPr>
          <p:cNvSpPr txBox="1"/>
          <p:nvPr/>
        </p:nvSpPr>
        <p:spPr>
          <a:xfrm>
            <a:off x="7964362" y="5282356"/>
            <a:ext cx="401072" cy="369332"/>
          </a:xfrm>
          <a:prstGeom prst="rect">
            <a:avLst/>
          </a:prstGeom>
          <a:noFill/>
        </p:spPr>
        <p:txBody>
          <a:bodyPr wrap="none" rtlCol="0">
            <a:spAutoFit/>
          </a:bodyPr>
          <a:lstStyle/>
          <a:p>
            <a:r>
              <a:rPr lang="en-US" dirty="0"/>
              <a:t>x2</a:t>
            </a:r>
          </a:p>
        </p:txBody>
      </p:sp>
      <p:cxnSp>
        <p:nvCxnSpPr>
          <p:cNvPr id="54" name="Straight Arrow Connector 53">
            <a:extLst>
              <a:ext uri="{FF2B5EF4-FFF2-40B4-BE49-F238E27FC236}">
                <a16:creationId xmlns:a16="http://schemas.microsoft.com/office/drawing/2014/main" id="{8308D774-3490-0758-150C-51402F04AC32}"/>
              </a:ext>
            </a:extLst>
          </p:cNvPr>
          <p:cNvCxnSpPr>
            <a:cxnSpLocks/>
          </p:cNvCxnSpPr>
          <p:nvPr/>
        </p:nvCxnSpPr>
        <p:spPr>
          <a:xfrm flipV="1">
            <a:off x="8464436" y="5174974"/>
            <a:ext cx="706069" cy="3135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7350466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2">
            <a:extLst>
              <a:ext uri="{FF2B5EF4-FFF2-40B4-BE49-F238E27FC236}">
                <a16:creationId xmlns:a16="http://schemas.microsoft.com/office/drawing/2014/main" id="{43222EA1-4DBA-810D-5F72-D097D2ADB900}"/>
              </a:ext>
            </a:extLst>
          </p:cNvPr>
          <p:cNvSpPr txBox="1">
            <a:spLocks/>
          </p:cNvSpPr>
          <p:nvPr/>
        </p:nvSpPr>
        <p:spPr>
          <a:xfrm>
            <a:off x="298705" y="777240"/>
            <a:ext cx="3975122" cy="251261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Wingdings" panose="05000000000000000000" pitchFamily="2" charset="2"/>
              <a:buChar char="Ø"/>
            </a:pPr>
            <a:r>
              <a:rPr lang="en-US" dirty="0"/>
              <a:t>String(String </a:t>
            </a:r>
            <a:r>
              <a:rPr lang="en-US" dirty="0" err="1"/>
              <a:t>strLiteral</a:t>
            </a:r>
            <a:r>
              <a:rPr lang="en-US" dirty="0"/>
              <a:t>)</a:t>
            </a:r>
          </a:p>
          <a:p>
            <a:pPr marL="342900" indent="-342900" algn="l">
              <a:buFont typeface="Wingdings" panose="05000000000000000000" pitchFamily="2" charset="2"/>
              <a:buChar char="Ø"/>
            </a:pPr>
            <a:r>
              <a:rPr lang="en-US" dirty="0"/>
              <a:t>String(char[] </a:t>
            </a:r>
            <a:r>
              <a:rPr lang="en-US" dirty="0" err="1"/>
              <a:t>ch</a:t>
            </a:r>
            <a:r>
              <a:rPr lang="en-US" dirty="0"/>
              <a:t>)</a:t>
            </a:r>
          </a:p>
          <a:p>
            <a:pPr marL="342900" indent="-342900" algn="l">
              <a:buFont typeface="Wingdings" panose="05000000000000000000" pitchFamily="2" charset="2"/>
              <a:buChar char="Ø"/>
            </a:pPr>
            <a:r>
              <a:rPr lang="en-US" dirty="0"/>
              <a:t>String(StringBuilder sb)</a:t>
            </a:r>
          </a:p>
          <a:p>
            <a:pPr marL="342900" indent="-342900" algn="l">
              <a:buFont typeface="Wingdings" panose="05000000000000000000" pitchFamily="2" charset="2"/>
              <a:buChar char="Ø"/>
            </a:pPr>
            <a:r>
              <a:rPr lang="en-US" dirty="0"/>
              <a:t>String(</a:t>
            </a:r>
            <a:r>
              <a:rPr lang="en-US" dirty="0" err="1"/>
              <a:t>StringBuffer</a:t>
            </a:r>
            <a:r>
              <a:rPr lang="en-US" dirty="0"/>
              <a:t> </a:t>
            </a:r>
            <a:r>
              <a:rPr lang="en-US" dirty="0" err="1"/>
              <a:t>sbuf</a:t>
            </a:r>
            <a:r>
              <a:rPr lang="en-US" dirty="0"/>
              <a:t>)</a:t>
            </a:r>
          </a:p>
          <a:p>
            <a:pPr marL="342900" indent="-342900" algn="l">
              <a:buFont typeface="Wingdings" panose="05000000000000000000" pitchFamily="2" charset="2"/>
              <a:buChar char="Ø"/>
            </a:pPr>
            <a:r>
              <a:rPr lang="en-US" dirty="0"/>
              <a:t>String()</a:t>
            </a:r>
          </a:p>
          <a:p>
            <a:pPr marL="342900" indent="-342900" algn="l">
              <a:buFont typeface="Wingdings" panose="05000000000000000000" pitchFamily="2" charset="2"/>
              <a:buChar char="Ø"/>
            </a:pPr>
            <a:endParaRPr lang="en-US" dirty="0"/>
          </a:p>
          <a:p>
            <a:pPr marL="342900" indent="-342900" algn="l">
              <a:buFont typeface="Wingdings" panose="05000000000000000000" pitchFamily="2" charset="2"/>
              <a:buChar char="Ø"/>
            </a:pPr>
            <a:endParaRPr lang="en-US" dirty="0"/>
          </a:p>
          <a:p>
            <a:pPr marL="342900" indent="-342900" algn="l">
              <a:buFont typeface="Wingdings" panose="05000000000000000000" pitchFamily="2" charset="2"/>
              <a:buChar char="Ø"/>
            </a:pPr>
            <a:endParaRPr lang="en-US" dirty="0"/>
          </a:p>
          <a:p>
            <a:pPr marL="342900" indent="-342900" algn="l">
              <a:buFont typeface="Wingdings" panose="05000000000000000000" pitchFamily="2" charset="2"/>
              <a:buChar char="Ø"/>
            </a:pPr>
            <a:endParaRPr lang="en-US" dirty="0"/>
          </a:p>
          <a:p>
            <a:pPr marL="342900" indent="-342900" algn="l">
              <a:buFont typeface="Wingdings" panose="05000000000000000000" pitchFamily="2" charset="2"/>
              <a:buChar char="Ø"/>
            </a:pPr>
            <a:endParaRPr lang="en-US" dirty="0"/>
          </a:p>
          <a:p>
            <a:pPr algn="l"/>
            <a:endParaRPr lang="en-US" dirty="0"/>
          </a:p>
          <a:p>
            <a:pPr marL="285750" indent="-285750" algn="l">
              <a:buFont typeface="Wingdings" panose="05000000000000000000" pitchFamily="2" charset="2"/>
              <a:buChar char="Ø"/>
            </a:pPr>
            <a:endParaRPr lang="en-US" dirty="0"/>
          </a:p>
        </p:txBody>
      </p:sp>
      <p:sp>
        <p:nvSpPr>
          <p:cNvPr id="6" name="Title 1">
            <a:extLst>
              <a:ext uri="{FF2B5EF4-FFF2-40B4-BE49-F238E27FC236}">
                <a16:creationId xmlns:a16="http://schemas.microsoft.com/office/drawing/2014/main" id="{0DC7D067-8140-A67D-FB11-D090A585DD16}"/>
              </a:ext>
            </a:extLst>
          </p:cNvPr>
          <p:cNvSpPr txBox="1">
            <a:spLocks/>
          </p:cNvSpPr>
          <p:nvPr/>
        </p:nvSpPr>
        <p:spPr>
          <a:xfrm>
            <a:off x="1046606" y="193104"/>
            <a:ext cx="9328785" cy="668337"/>
          </a:xfrm>
          <a:prstGeom prst="rect">
            <a:avLst/>
          </a:prstGeom>
        </p:spPr>
        <p:txBody>
          <a:bodyPr vert="horz" lIns="91440" tIns="45720" rIns="91440" bIns="45720" rtlCol="0" anchor="b">
            <a:normAutofit fontScale="8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dirty="0"/>
              <a:t>Constructor/methods</a:t>
            </a:r>
          </a:p>
        </p:txBody>
      </p:sp>
      <p:sp>
        <p:nvSpPr>
          <p:cNvPr id="4" name="Subtitle 2">
            <a:extLst>
              <a:ext uri="{FF2B5EF4-FFF2-40B4-BE49-F238E27FC236}">
                <a16:creationId xmlns:a16="http://schemas.microsoft.com/office/drawing/2014/main" id="{4428048D-8634-EF62-255D-D891C48B8F36}"/>
              </a:ext>
            </a:extLst>
          </p:cNvPr>
          <p:cNvSpPr txBox="1">
            <a:spLocks/>
          </p:cNvSpPr>
          <p:nvPr/>
        </p:nvSpPr>
        <p:spPr>
          <a:xfrm>
            <a:off x="4714991" y="860065"/>
            <a:ext cx="6635495" cy="4795299"/>
          </a:xfrm>
          <a:prstGeom prst="rect">
            <a:avLst/>
          </a:prstGeom>
        </p:spPr>
        <p:txBody>
          <a:bodyPr vert="horz" lIns="91440" tIns="45720" rIns="91440" bIns="45720" rtlCol="0">
            <a:normAutofit fontScale="92500"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dirty="0"/>
              <a:t>1)</a:t>
            </a:r>
            <a:r>
              <a:rPr lang="en-US" dirty="0" err="1"/>
              <a:t>str.charAt</a:t>
            </a:r>
            <a:r>
              <a:rPr lang="en-US" dirty="0"/>
              <a:t>(index) -&gt; Returns character at given index else exception if invalid index</a:t>
            </a:r>
          </a:p>
          <a:p>
            <a:pPr algn="l"/>
            <a:r>
              <a:rPr lang="en-US" dirty="0"/>
              <a:t>2)</a:t>
            </a:r>
            <a:r>
              <a:rPr lang="en-US" dirty="0" err="1"/>
              <a:t>str.substring</a:t>
            </a:r>
            <a:r>
              <a:rPr lang="en-US" dirty="0"/>
              <a:t>(indexStart,indexEnd+1) -&gt; Returns substring from </a:t>
            </a:r>
            <a:r>
              <a:rPr lang="en-US" dirty="0" err="1"/>
              <a:t>startIndex</a:t>
            </a:r>
            <a:r>
              <a:rPr lang="en-US" dirty="0"/>
              <a:t> to </a:t>
            </a:r>
            <a:r>
              <a:rPr lang="en-US" dirty="0" err="1"/>
              <a:t>endIndex</a:t>
            </a:r>
            <a:endParaRPr lang="en-US" dirty="0"/>
          </a:p>
          <a:p>
            <a:pPr algn="l"/>
            <a:r>
              <a:rPr lang="en-US" dirty="0"/>
              <a:t>3)</a:t>
            </a:r>
            <a:r>
              <a:rPr lang="en-US" dirty="0" err="1"/>
              <a:t>str.split</a:t>
            </a:r>
            <a:r>
              <a:rPr lang="en-US" dirty="0"/>
              <a:t>(regex) -&gt; returns str[] after splitting the str as per regex</a:t>
            </a:r>
          </a:p>
          <a:p>
            <a:pPr algn="l"/>
            <a:r>
              <a:rPr lang="en-US" dirty="0"/>
              <a:t>4)</a:t>
            </a:r>
            <a:r>
              <a:rPr lang="en-US" dirty="0" err="1"/>
              <a:t>str.length</a:t>
            </a:r>
            <a:r>
              <a:rPr lang="en-US" dirty="0"/>
              <a:t>() -&gt; returns length of string</a:t>
            </a:r>
          </a:p>
          <a:p>
            <a:pPr algn="l"/>
            <a:r>
              <a:rPr lang="en-US" dirty="0"/>
              <a:t>5)</a:t>
            </a:r>
            <a:r>
              <a:rPr lang="en-US" dirty="0" err="1"/>
              <a:t>str.indexOf</a:t>
            </a:r>
            <a:r>
              <a:rPr lang="en-US" dirty="0"/>
              <a:t>(</a:t>
            </a:r>
            <a:r>
              <a:rPr lang="en-US" dirty="0" err="1"/>
              <a:t>substring,startIndex</a:t>
            </a:r>
            <a:r>
              <a:rPr lang="en-US" dirty="0"/>
              <a:t>) -&gt; returns first index of first </a:t>
            </a:r>
            <a:r>
              <a:rPr lang="en-US" dirty="0" err="1"/>
              <a:t>occurence</a:t>
            </a:r>
            <a:r>
              <a:rPr lang="en-US" dirty="0"/>
              <a:t> of substring from </a:t>
            </a:r>
            <a:r>
              <a:rPr lang="en-US" dirty="0" err="1"/>
              <a:t>startIndex</a:t>
            </a:r>
            <a:r>
              <a:rPr lang="en-US" dirty="0"/>
              <a:t> onwards</a:t>
            </a:r>
          </a:p>
          <a:p>
            <a:pPr algn="l"/>
            <a:r>
              <a:rPr lang="en-US" dirty="0"/>
              <a:t>6)</a:t>
            </a:r>
            <a:r>
              <a:rPr lang="en-US" dirty="0" err="1"/>
              <a:t>str.lastIndexOf</a:t>
            </a:r>
            <a:r>
              <a:rPr lang="en-US" dirty="0"/>
              <a:t>(</a:t>
            </a:r>
            <a:r>
              <a:rPr lang="en-US" dirty="0" err="1"/>
              <a:t>substring,startIndex</a:t>
            </a:r>
            <a:r>
              <a:rPr lang="en-US" dirty="0"/>
              <a:t>) -&gt; returns first index of last </a:t>
            </a:r>
            <a:r>
              <a:rPr lang="en-US" dirty="0" err="1"/>
              <a:t>occurence</a:t>
            </a:r>
            <a:r>
              <a:rPr lang="en-US" dirty="0"/>
              <a:t> of substring from </a:t>
            </a:r>
            <a:r>
              <a:rPr lang="en-US" dirty="0" err="1"/>
              <a:t>startIndex</a:t>
            </a:r>
            <a:r>
              <a:rPr lang="en-US" dirty="0"/>
              <a:t> onwards</a:t>
            </a:r>
          </a:p>
          <a:p>
            <a:pPr algn="l"/>
            <a:r>
              <a:rPr lang="en-US" dirty="0"/>
              <a:t>7)</a:t>
            </a:r>
            <a:r>
              <a:rPr lang="en-US" dirty="0" err="1"/>
              <a:t>str.toUpperCase</a:t>
            </a:r>
            <a:r>
              <a:rPr lang="en-US" dirty="0"/>
              <a:t>() / </a:t>
            </a:r>
            <a:r>
              <a:rPr lang="en-US" dirty="0" err="1"/>
              <a:t>str.toLowerCase</a:t>
            </a:r>
            <a:r>
              <a:rPr lang="en-US" dirty="0"/>
              <a:t> -&gt; you know it</a:t>
            </a:r>
          </a:p>
          <a:p>
            <a:pPr algn="l"/>
            <a:r>
              <a:rPr lang="en-US" dirty="0"/>
              <a:t>8)</a:t>
            </a:r>
            <a:r>
              <a:rPr lang="en-US" dirty="0" err="1"/>
              <a:t>str.equalsIgnoreCase</a:t>
            </a:r>
            <a:r>
              <a:rPr lang="en-US" dirty="0"/>
              <a:t>(str2) -&gt; you know it.</a:t>
            </a:r>
          </a:p>
          <a:p>
            <a:pPr marL="342900" indent="-342900" algn="l">
              <a:buFont typeface="Wingdings" panose="05000000000000000000" pitchFamily="2" charset="2"/>
              <a:buChar char="Ø"/>
            </a:pPr>
            <a:endParaRPr lang="en-US" dirty="0"/>
          </a:p>
          <a:p>
            <a:pPr marL="342900" indent="-342900" algn="l">
              <a:buFont typeface="Wingdings" panose="05000000000000000000" pitchFamily="2" charset="2"/>
              <a:buChar char="Ø"/>
            </a:pPr>
            <a:endParaRPr lang="en-US" dirty="0"/>
          </a:p>
          <a:p>
            <a:pPr marL="342900" indent="-342900" algn="l">
              <a:buFont typeface="Wingdings" panose="05000000000000000000" pitchFamily="2" charset="2"/>
              <a:buChar char="Ø"/>
            </a:pPr>
            <a:endParaRPr lang="en-US" dirty="0"/>
          </a:p>
          <a:p>
            <a:pPr marL="342900" indent="-342900" algn="l">
              <a:buFont typeface="Wingdings" panose="05000000000000000000" pitchFamily="2" charset="2"/>
              <a:buChar char="Ø"/>
            </a:pPr>
            <a:endParaRPr lang="en-US" dirty="0"/>
          </a:p>
          <a:p>
            <a:pPr algn="l"/>
            <a:endParaRPr lang="en-US" dirty="0"/>
          </a:p>
          <a:p>
            <a:pPr marL="285750" indent="-285750" algn="l">
              <a:buFont typeface="Wingdings" panose="05000000000000000000" pitchFamily="2" charset="2"/>
              <a:buChar char="Ø"/>
            </a:pPr>
            <a:endParaRPr lang="en-US" dirty="0"/>
          </a:p>
        </p:txBody>
      </p:sp>
    </p:spTree>
    <p:extLst>
      <p:ext uri="{BB962C8B-B14F-4D97-AF65-F5344CB8AC3E}">
        <p14:creationId xmlns:p14="http://schemas.microsoft.com/office/powerpoint/2010/main" val="420753781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AF570EE-7DC5-42CB-5C45-ACD3B5672EF5}"/>
              </a:ext>
            </a:extLst>
          </p:cNvPr>
          <p:cNvPicPr>
            <a:picLocks noChangeAspect="1"/>
          </p:cNvPicPr>
          <p:nvPr/>
        </p:nvPicPr>
        <p:blipFill>
          <a:blip r:embed="rId2"/>
          <a:stretch>
            <a:fillRect/>
          </a:stretch>
        </p:blipFill>
        <p:spPr>
          <a:xfrm>
            <a:off x="433424" y="1105275"/>
            <a:ext cx="7040802" cy="5166318"/>
          </a:xfrm>
          <a:prstGeom prst="rect">
            <a:avLst/>
          </a:prstGeom>
        </p:spPr>
      </p:pic>
      <p:sp>
        <p:nvSpPr>
          <p:cNvPr id="4" name="Title 1">
            <a:extLst>
              <a:ext uri="{FF2B5EF4-FFF2-40B4-BE49-F238E27FC236}">
                <a16:creationId xmlns:a16="http://schemas.microsoft.com/office/drawing/2014/main" id="{9E068BDE-3628-4EE6-362A-740F70C40D14}"/>
              </a:ext>
            </a:extLst>
          </p:cNvPr>
          <p:cNvSpPr txBox="1">
            <a:spLocks/>
          </p:cNvSpPr>
          <p:nvPr/>
        </p:nvSpPr>
        <p:spPr>
          <a:xfrm>
            <a:off x="-573473" y="252739"/>
            <a:ext cx="9328785" cy="668337"/>
          </a:xfrm>
          <a:prstGeom prst="rect">
            <a:avLst/>
          </a:prstGeom>
        </p:spPr>
        <p:txBody>
          <a:bodyPr vert="horz" lIns="91440" tIns="45720" rIns="91440" bIns="45720" rtlCol="0" anchor="b">
            <a:normAutofit fontScale="8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dirty="0"/>
              <a:t>Our own immutable class</a:t>
            </a:r>
          </a:p>
        </p:txBody>
      </p:sp>
      <p:sp>
        <p:nvSpPr>
          <p:cNvPr id="5" name="Subtitle 2">
            <a:extLst>
              <a:ext uri="{FF2B5EF4-FFF2-40B4-BE49-F238E27FC236}">
                <a16:creationId xmlns:a16="http://schemas.microsoft.com/office/drawing/2014/main" id="{CE1DA656-7971-0E7E-3C5A-566FD5170CDC}"/>
              </a:ext>
            </a:extLst>
          </p:cNvPr>
          <p:cNvSpPr txBox="1">
            <a:spLocks/>
          </p:cNvSpPr>
          <p:nvPr/>
        </p:nvSpPr>
        <p:spPr>
          <a:xfrm>
            <a:off x="7594026" y="1005840"/>
            <a:ext cx="3975122" cy="5394960"/>
          </a:xfrm>
          <a:prstGeom prst="rect">
            <a:avLst/>
          </a:prstGeom>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dirty="0"/>
              <a:t>Immutable Vs final</a:t>
            </a:r>
          </a:p>
          <a:p>
            <a:pPr marL="342900" indent="-342900" algn="l">
              <a:buFont typeface="Wingdings" panose="05000000000000000000" pitchFamily="2" charset="2"/>
              <a:buChar char="Ø"/>
            </a:pPr>
            <a:r>
              <a:rPr lang="en-US" dirty="0"/>
              <a:t>If a ref is final that means it cannot be pointed to any other object but it can modify the current object.</a:t>
            </a:r>
          </a:p>
          <a:p>
            <a:pPr marL="342900" indent="-342900" algn="l">
              <a:buFont typeface="Wingdings" panose="05000000000000000000" pitchFamily="2" charset="2"/>
              <a:buChar char="Ø"/>
            </a:pPr>
            <a:r>
              <a:rPr lang="en-US" dirty="0"/>
              <a:t>But Immutable means if current object is modified then new object will be created.</a:t>
            </a:r>
          </a:p>
          <a:p>
            <a:pPr marL="342900" indent="-342900" algn="l">
              <a:buFont typeface="Wingdings" panose="05000000000000000000" pitchFamily="2" charset="2"/>
              <a:buChar char="Ø"/>
            </a:pPr>
            <a:r>
              <a:rPr lang="en-US" dirty="0"/>
              <a:t>So both are different.</a:t>
            </a:r>
          </a:p>
          <a:p>
            <a:pPr marL="342900" indent="-342900" algn="l">
              <a:buFont typeface="Wingdings" panose="05000000000000000000" pitchFamily="2" charset="2"/>
              <a:buChar char="Ø"/>
            </a:pPr>
            <a:r>
              <a:rPr lang="en-US" dirty="0"/>
              <a:t>And final is used for variables not objects whereas immutable is used for objects but not variables.</a:t>
            </a:r>
          </a:p>
          <a:p>
            <a:pPr marL="342900" indent="-342900" algn="l">
              <a:buFont typeface="Wingdings" panose="05000000000000000000" pitchFamily="2" charset="2"/>
              <a:buChar char="Ø"/>
            </a:pPr>
            <a:endParaRPr lang="en-US" dirty="0"/>
          </a:p>
          <a:p>
            <a:pPr marL="342900" indent="-342900" algn="l">
              <a:buFont typeface="Wingdings" panose="05000000000000000000" pitchFamily="2" charset="2"/>
              <a:buChar char="Ø"/>
            </a:pPr>
            <a:endParaRPr lang="en-US" dirty="0"/>
          </a:p>
          <a:p>
            <a:pPr marL="342900" indent="-342900" algn="l">
              <a:buFont typeface="Wingdings" panose="05000000000000000000" pitchFamily="2" charset="2"/>
              <a:buChar char="Ø"/>
            </a:pPr>
            <a:endParaRPr lang="en-US" dirty="0"/>
          </a:p>
          <a:p>
            <a:pPr marL="342900" indent="-342900" algn="l">
              <a:buFont typeface="Wingdings" panose="05000000000000000000" pitchFamily="2" charset="2"/>
              <a:buChar char="Ø"/>
            </a:pPr>
            <a:endParaRPr lang="en-US" dirty="0"/>
          </a:p>
          <a:p>
            <a:pPr marL="342900" indent="-342900" algn="l">
              <a:buFont typeface="Wingdings" panose="05000000000000000000" pitchFamily="2" charset="2"/>
              <a:buChar char="Ø"/>
            </a:pPr>
            <a:endParaRPr lang="en-US" dirty="0"/>
          </a:p>
          <a:p>
            <a:pPr algn="l"/>
            <a:endParaRPr lang="en-US" dirty="0"/>
          </a:p>
          <a:p>
            <a:pPr marL="285750" indent="-285750" algn="l">
              <a:buFont typeface="Wingdings" panose="05000000000000000000" pitchFamily="2" charset="2"/>
              <a:buChar char="Ø"/>
            </a:pPr>
            <a:endParaRPr lang="en-US" dirty="0"/>
          </a:p>
        </p:txBody>
      </p:sp>
    </p:spTree>
    <p:extLst>
      <p:ext uri="{BB962C8B-B14F-4D97-AF65-F5344CB8AC3E}">
        <p14:creationId xmlns:p14="http://schemas.microsoft.com/office/powerpoint/2010/main" val="210175770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2">
            <a:extLst>
              <a:ext uri="{FF2B5EF4-FFF2-40B4-BE49-F238E27FC236}">
                <a16:creationId xmlns:a16="http://schemas.microsoft.com/office/drawing/2014/main" id="{43222EA1-4DBA-810D-5F72-D097D2ADB900}"/>
              </a:ext>
            </a:extLst>
          </p:cNvPr>
          <p:cNvSpPr txBox="1">
            <a:spLocks/>
          </p:cNvSpPr>
          <p:nvPr/>
        </p:nvSpPr>
        <p:spPr>
          <a:xfrm>
            <a:off x="298705" y="1502796"/>
            <a:ext cx="4352808" cy="251261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Wingdings" panose="05000000000000000000" pitchFamily="2" charset="2"/>
              <a:buChar char="Ø"/>
            </a:pPr>
            <a:r>
              <a:rPr lang="en-US" dirty="0"/>
              <a:t>StringBuilder(String </a:t>
            </a:r>
            <a:r>
              <a:rPr lang="en-US" dirty="0" err="1"/>
              <a:t>strLiteral</a:t>
            </a:r>
            <a:r>
              <a:rPr lang="en-US" dirty="0"/>
              <a:t>)</a:t>
            </a:r>
          </a:p>
          <a:p>
            <a:pPr marL="342900" indent="-342900" algn="l">
              <a:buFont typeface="Wingdings" panose="05000000000000000000" pitchFamily="2" charset="2"/>
              <a:buChar char="Ø"/>
            </a:pPr>
            <a:r>
              <a:rPr lang="en-US" dirty="0"/>
              <a:t>StringBuilder(int capacity)-&gt; initial capacity is 16 but increases by (capacity+1)*2</a:t>
            </a:r>
          </a:p>
          <a:p>
            <a:pPr marL="342900" indent="-342900" algn="l">
              <a:buFont typeface="Wingdings" panose="05000000000000000000" pitchFamily="2" charset="2"/>
              <a:buChar char="Ø"/>
            </a:pPr>
            <a:r>
              <a:rPr lang="en-US" dirty="0"/>
              <a:t>String(</a:t>
            </a:r>
            <a:r>
              <a:rPr lang="en-US" dirty="0" err="1"/>
              <a:t>StringBuffer</a:t>
            </a:r>
            <a:r>
              <a:rPr lang="en-US" dirty="0"/>
              <a:t> </a:t>
            </a:r>
            <a:r>
              <a:rPr lang="en-US" dirty="0" err="1"/>
              <a:t>sbuf</a:t>
            </a:r>
            <a:r>
              <a:rPr lang="en-US" dirty="0"/>
              <a:t>)</a:t>
            </a:r>
          </a:p>
          <a:p>
            <a:pPr marL="342900" indent="-342900" algn="l">
              <a:buFont typeface="Wingdings" panose="05000000000000000000" pitchFamily="2" charset="2"/>
              <a:buChar char="Ø"/>
            </a:pPr>
            <a:r>
              <a:rPr lang="en-US" dirty="0"/>
              <a:t>StringBuilder()</a:t>
            </a:r>
          </a:p>
          <a:p>
            <a:pPr marL="342900" indent="-342900" algn="l">
              <a:buFont typeface="Wingdings" panose="05000000000000000000" pitchFamily="2" charset="2"/>
              <a:buChar char="Ø"/>
            </a:pPr>
            <a:endParaRPr lang="en-US" dirty="0"/>
          </a:p>
          <a:p>
            <a:pPr marL="342900" indent="-342900" algn="l">
              <a:buFont typeface="Wingdings" panose="05000000000000000000" pitchFamily="2" charset="2"/>
              <a:buChar char="Ø"/>
            </a:pPr>
            <a:endParaRPr lang="en-US" dirty="0"/>
          </a:p>
          <a:p>
            <a:pPr marL="342900" indent="-342900" algn="l">
              <a:buFont typeface="Wingdings" panose="05000000000000000000" pitchFamily="2" charset="2"/>
              <a:buChar char="Ø"/>
            </a:pPr>
            <a:endParaRPr lang="en-US" dirty="0"/>
          </a:p>
          <a:p>
            <a:pPr marL="342900" indent="-342900" algn="l">
              <a:buFont typeface="Wingdings" panose="05000000000000000000" pitchFamily="2" charset="2"/>
              <a:buChar char="Ø"/>
            </a:pPr>
            <a:endParaRPr lang="en-US" dirty="0"/>
          </a:p>
          <a:p>
            <a:pPr marL="342900" indent="-342900" algn="l">
              <a:buFont typeface="Wingdings" panose="05000000000000000000" pitchFamily="2" charset="2"/>
              <a:buChar char="Ø"/>
            </a:pPr>
            <a:endParaRPr lang="en-US" dirty="0"/>
          </a:p>
          <a:p>
            <a:pPr algn="l"/>
            <a:endParaRPr lang="en-US" dirty="0"/>
          </a:p>
          <a:p>
            <a:pPr marL="285750" indent="-285750" algn="l">
              <a:buFont typeface="Wingdings" panose="05000000000000000000" pitchFamily="2" charset="2"/>
              <a:buChar char="Ø"/>
            </a:pPr>
            <a:endParaRPr lang="en-US" dirty="0"/>
          </a:p>
        </p:txBody>
      </p:sp>
      <p:sp>
        <p:nvSpPr>
          <p:cNvPr id="6" name="Title 1">
            <a:extLst>
              <a:ext uri="{FF2B5EF4-FFF2-40B4-BE49-F238E27FC236}">
                <a16:creationId xmlns:a16="http://schemas.microsoft.com/office/drawing/2014/main" id="{0DC7D067-8140-A67D-FB11-D090A585DD16}"/>
              </a:ext>
            </a:extLst>
          </p:cNvPr>
          <p:cNvSpPr txBox="1">
            <a:spLocks/>
          </p:cNvSpPr>
          <p:nvPr/>
        </p:nvSpPr>
        <p:spPr>
          <a:xfrm>
            <a:off x="1046606" y="193104"/>
            <a:ext cx="9328785" cy="668337"/>
          </a:xfrm>
          <a:prstGeom prst="rect">
            <a:avLst/>
          </a:prstGeom>
        </p:spPr>
        <p:txBody>
          <a:bodyPr vert="horz" lIns="91440" tIns="45720" rIns="91440" bIns="45720" rtlCol="0" anchor="b">
            <a:normAutofit fontScale="75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dirty="0"/>
              <a:t>Constructor/methods of StringBuilder</a:t>
            </a:r>
          </a:p>
        </p:txBody>
      </p:sp>
      <p:sp>
        <p:nvSpPr>
          <p:cNvPr id="4" name="Subtitle 2">
            <a:extLst>
              <a:ext uri="{FF2B5EF4-FFF2-40B4-BE49-F238E27FC236}">
                <a16:creationId xmlns:a16="http://schemas.microsoft.com/office/drawing/2014/main" id="{4428048D-8634-EF62-255D-D891C48B8F36}"/>
              </a:ext>
            </a:extLst>
          </p:cNvPr>
          <p:cNvSpPr txBox="1">
            <a:spLocks/>
          </p:cNvSpPr>
          <p:nvPr/>
        </p:nvSpPr>
        <p:spPr>
          <a:xfrm>
            <a:off x="4714991" y="1476292"/>
            <a:ext cx="6635495" cy="322491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dirty="0"/>
              <a:t>All methods in String class is applicable here along with following extra methods-</a:t>
            </a:r>
          </a:p>
          <a:p>
            <a:pPr algn="l"/>
            <a:r>
              <a:rPr lang="en-US" dirty="0"/>
              <a:t>1)</a:t>
            </a:r>
            <a:r>
              <a:rPr lang="en-US" dirty="0" err="1"/>
              <a:t>sb.delete</a:t>
            </a:r>
            <a:r>
              <a:rPr lang="en-US" dirty="0"/>
              <a:t>(startIndex,indexEnd+1) -&gt; deletes string at given index range else throws error</a:t>
            </a:r>
          </a:p>
          <a:p>
            <a:pPr algn="l"/>
            <a:r>
              <a:rPr lang="en-US" dirty="0"/>
              <a:t>2)</a:t>
            </a:r>
            <a:r>
              <a:rPr lang="en-US" dirty="0" err="1"/>
              <a:t>sb.append</a:t>
            </a:r>
            <a:r>
              <a:rPr lang="en-US" dirty="0"/>
              <a:t>(substring) -&gt; adds substring at the end of the </a:t>
            </a:r>
            <a:r>
              <a:rPr lang="en-US" dirty="0" err="1"/>
              <a:t>stringbuilder</a:t>
            </a:r>
            <a:endParaRPr lang="en-US" dirty="0"/>
          </a:p>
          <a:p>
            <a:pPr algn="l"/>
            <a:r>
              <a:rPr lang="en-US" dirty="0"/>
              <a:t>3)</a:t>
            </a:r>
            <a:r>
              <a:rPr lang="en-US" dirty="0" err="1"/>
              <a:t>sb.insert</a:t>
            </a:r>
            <a:r>
              <a:rPr lang="en-US" dirty="0"/>
              <a:t>(</a:t>
            </a:r>
            <a:r>
              <a:rPr lang="en-US" dirty="0" err="1"/>
              <a:t>index,substring</a:t>
            </a:r>
            <a:r>
              <a:rPr lang="en-US" dirty="0"/>
              <a:t>) -&gt; adds substring at given index</a:t>
            </a:r>
          </a:p>
          <a:p>
            <a:pPr marL="342900" indent="-342900" algn="l">
              <a:buFont typeface="Wingdings" panose="05000000000000000000" pitchFamily="2" charset="2"/>
              <a:buChar char="Ø"/>
            </a:pPr>
            <a:endParaRPr lang="en-US" dirty="0"/>
          </a:p>
          <a:p>
            <a:pPr marL="342900" indent="-342900" algn="l">
              <a:buFont typeface="Wingdings" panose="05000000000000000000" pitchFamily="2" charset="2"/>
              <a:buChar char="Ø"/>
            </a:pPr>
            <a:endParaRPr lang="en-US" dirty="0"/>
          </a:p>
          <a:p>
            <a:pPr marL="342900" indent="-342900" algn="l">
              <a:buFont typeface="Wingdings" panose="05000000000000000000" pitchFamily="2" charset="2"/>
              <a:buChar char="Ø"/>
            </a:pPr>
            <a:endParaRPr lang="en-US" dirty="0"/>
          </a:p>
          <a:p>
            <a:pPr marL="342900" indent="-342900" algn="l">
              <a:buFont typeface="Wingdings" panose="05000000000000000000" pitchFamily="2" charset="2"/>
              <a:buChar char="Ø"/>
            </a:pPr>
            <a:endParaRPr lang="en-US" dirty="0"/>
          </a:p>
          <a:p>
            <a:pPr algn="l"/>
            <a:endParaRPr lang="en-US" dirty="0"/>
          </a:p>
          <a:p>
            <a:pPr marL="285750" indent="-285750" algn="l">
              <a:buFont typeface="Wingdings" panose="05000000000000000000" pitchFamily="2" charset="2"/>
              <a:buChar char="Ø"/>
            </a:pPr>
            <a:endParaRPr lang="en-US" dirty="0"/>
          </a:p>
        </p:txBody>
      </p:sp>
      <p:sp>
        <p:nvSpPr>
          <p:cNvPr id="2" name="TextBox 1">
            <a:extLst>
              <a:ext uri="{FF2B5EF4-FFF2-40B4-BE49-F238E27FC236}">
                <a16:creationId xmlns:a16="http://schemas.microsoft.com/office/drawing/2014/main" id="{7FD6428A-B86F-A0CC-842D-E18DCA0C574C}"/>
              </a:ext>
            </a:extLst>
          </p:cNvPr>
          <p:cNvSpPr txBox="1"/>
          <p:nvPr/>
        </p:nvSpPr>
        <p:spPr>
          <a:xfrm>
            <a:off x="487017" y="5595730"/>
            <a:ext cx="11365484" cy="646331"/>
          </a:xfrm>
          <a:prstGeom prst="rect">
            <a:avLst/>
          </a:prstGeom>
          <a:noFill/>
        </p:spPr>
        <p:txBody>
          <a:bodyPr wrap="none" rtlCol="0">
            <a:spAutoFit/>
          </a:bodyPr>
          <a:lstStyle/>
          <a:p>
            <a:r>
              <a:rPr lang="en-US" dirty="0"/>
              <a:t>All the methods of </a:t>
            </a:r>
            <a:r>
              <a:rPr lang="en-US" dirty="0" err="1"/>
              <a:t>StringBuffer</a:t>
            </a:r>
            <a:r>
              <a:rPr lang="en-US" dirty="0"/>
              <a:t> are present in StringBuilder. But the advantage of StringBuilder over String Buffer is that</a:t>
            </a:r>
          </a:p>
          <a:p>
            <a:r>
              <a:rPr lang="en-US" dirty="0"/>
              <a:t>It is not thread safe(i.e. multiple threads can try to access same StringBuilder object).</a:t>
            </a:r>
          </a:p>
        </p:txBody>
      </p:sp>
    </p:spTree>
    <p:extLst>
      <p:ext uri="{BB962C8B-B14F-4D97-AF65-F5344CB8AC3E}">
        <p14:creationId xmlns:p14="http://schemas.microsoft.com/office/powerpoint/2010/main" val="309188707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2">
            <a:extLst>
              <a:ext uri="{FF2B5EF4-FFF2-40B4-BE49-F238E27FC236}">
                <a16:creationId xmlns:a16="http://schemas.microsoft.com/office/drawing/2014/main" id="{43222EA1-4DBA-810D-5F72-D097D2ADB900}"/>
              </a:ext>
            </a:extLst>
          </p:cNvPr>
          <p:cNvSpPr txBox="1">
            <a:spLocks/>
          </p:cNvSpPr>
          <p:nvPr/>
        </p:nvSpPr>
        <p:spPr>
          <a:xfrm>
            <a:off x="298705" y="924339"/>
            <a:ext cx="11588495" cy="1700527"/>
          </a:xfrm>
          <a:prstGeom prst="rect">
            <a:avLst/>
          </a:prstGeom>
        </p:spPr>
        <p:txBody>
          <a:bodyPr vert="horz" lIns="91440" tIns="45720" rIns="91440" bIns="45720" rtlCol="0">
            <a:normAutofit fontScale="70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Wingdings" panose="05000000000000000000" pitchFamily="2" charset="2"/>
              <a:buChar char="Ø"/>
            </a:pPr>
            <a:r>
              <a:rPr lang="en-US" dirty="0"/>
              <a:t>We know that Strings are immutable But StringBuilder is mutable. Hence in case of Strings any change made will result in a new String being created which can have a unique </a:t>
            </a:r>
            <a:r>
              <a:rPr lang="en-US" dirty="0" err="1"/>
              <a:t>hashCode</a:t>
            </a:r>
            <a:r>
              <a:rPr lang="en-US" dirty="0"/>
              <a:t> based on equals method(</a:t>
            </a:r>
            <a:r>
              <a:rPr lang="en-US" dirty="0" err="1"/>
              <a:t>i.e</a:t>
            </a:r>
            <a:r>
              <a:rPr lang="en-US" dirty="0"/>
              <a:t> if equals method returns true then same </a:t>
            </a:r>
            <a:r>
              <a:rPr lang="en-US" dirty="0" err="1"/>
              <a:t>hashCode</a:t>
            </a:r>
            <a:r>
              <a:rPr lang="en-US" dirty="0"/>
              <a:t> but if equals method returns false then different </a:t>
            </a:r>
            <a:r>
              <a:rPr lang="en-US" dirty="0" err="1"/>
              <a:t>hashcode</a:t>
            </a:r>
            <a:r>
              <a:rPr lang="en-US" dirty="0"/>
              <a:t>). But in case of StringBuilder as it is mutable for every change made a new </a:t>
            </a:r>
            <a:r>
              <a:rPr lang="en-US" dirty="0" err="1"/>
              <a:t>hashCode</a:t>
            </a:r>
            <a:r>
              <a:rPr lang="en-US" dirty="0"/>
              <a:t> must be generated which means many </a:t>
            </a:r>
            <a:r>
              <a:rPr lang="en-US" dirty="0" err="1"/>
              <a:t>hashCode</a:t>
            </a:r>
            <a:r>
              <a:rPr lang="en-US" dirty="0"/>
              <a:t> for same object(which is a very big blunder… Because if you put StringBuilder as key in </a:t>
            </a:r>
            <a:r>
              <a:rPr lang="en-US" dirty="0" err="1"/>
              <a:t>hashmap</a:t>
            </a:r>
            <a:r>
              <a:rPr lang="en-US" dirty="0"/>
              <a:t> initially based on a hash value into a bucket … after some time if StringBuilder object value changes then the key must be moved to new bucket which is a contradiction.)</a:t>
            </a:r>
          </a:p>
          <a:p>
            <a:pPr marL="342900" indent="-342900" algn="l">
              <a:buFont typeface="Wingdings" panose="05000000000000000000" pitchFamily="2" charset="2"/>
              <a:buChar char="Ø"/>
            </a:pPr>
            <a:r>
              <a:rPr lang="en-US" dirty="0"/>
              <a:t>And main reason is sun microsystems intentionally wanted programmer to have option of storing Strings either based on value or based on ref. Hence….(preferred answer.)</a:t>
            </a:r>
          </a:p>
          <a:p>
            <a:pPr marL="342900" indent="-342900" algn="l">
              <a:buFont typeface="Wingdings" panose="05000000000000000000" pitchFamily="2" charset="2"/>
              <a:buChar char="Ø"/>
            </a:pPr>
            <a:endParaRPr lang="en-US" dirty="0"/>
          </a:p>
          <a:p>
            <a:pPr marL="342900" indent="-342900" algn="l">
              <a:buFont typeface="Wingdings" panose="05000000000000000000" pitchFamily="2" charset="2"/>
              <a:buChar char="Ø"/>
            </a:pPr>
            <a:endParaRPr lang="en-US" dirty="0"/>
          </a:p>
          <a:p>
            <a:pPr marL="342900" indent="-342900" algn="l">
              <a:buFont typeface="Wingdings" panose="05000000000000000000" pitchFamily="2" charset="2"/>
              <a:buChar char="Ø"/>
            </a:pPr>
            <a:endParaRPr lang="en-US" dirty="0"/>
          </a:p>
          <a:p>
            <a:pPr marL="342900" indent="-342900" algn="l">
              <a:buFont typeface="Wingdings" panose="05000000000000000000" pitchFamily="2" charset="2"/>
              <a:buChar char="Ø"/>
            </a:pPr>
            <a:endParaRPr lang="en-US" dirty="0"/>
          </a:p>
          <a:p>
            <a:pPr marL="342900" indent="-342900" algn="l">
              <a:buFont typeface="Wingdings" panose="05000000000000000000" pitchFamily="2" charset="2"/>
              <a:buChar char="Ø"/>
            </a:pPr>
            <a:endParaRPr lang="en-US" dirty="0"/>
          </a:p>
          <a:p>
            <a:pPr marL="342900" indent="-342900" algn="l">
              <a:buFont typeface="Wingdings" panose="05000000000000000000" pitchFamily="2" charset="2"/>
              <a:buChar char="Ø"/>
            </a:pPr>
            <a:endParaRPr lang="en-US" dirty="0"/>
          </a:p>
          <a:p>
            <a:pPr algn="l"/>
            <a:endParaRPr lang="en-US" dirty="0"/>
          </a:p>
          <a:p>
            <a:pPr marL="285750" indent="-285750" algn="l">
              <a:buFont typeface="Wingdings" panose="05000000000000000000" pitchFamily="2" charset="2"/>
              <a:buChar char="Ø"/>
            </a:pPr>
            <a:endParaRPr lang="en-US" dirty="0"/>
          </a:p>
        </p:txBody>
      </p:sp>
      <p:sp>
        <p:nvSpPr>
          <p:cNvPr id="6" name="Title 1">
            <a:extLst>
              <a:ext uri="{FF2B5EF4-FFF2-40B4-BE49-F238E27FC236}">
                <a16:creationId xmlns:a16="http://schemas.microsoft.com/office/drawing/2014/main" id="{0DC7D067-8140-A67D-FB11-D090A585DD16}"/>
              </a:ext>
            </a:extLst>
          </p:cNvPr>
          <p:cNvSpPr txBox="1">
            <a:spLocks/>
          </p:cNvSpPr>
          <p:nvPr/>
        </p:nvSpPr>
        <p:spPr>
          <a:xfrm>
            <a:off x="1046606" y="193104"/>
            <a:ext cx="9328785" cy="668337"/>
          </a:xfrm>
          <a:prstGeom prst="rect">
            <a:avLst/>
          </a:prstGeom>
        </p:spPr>
        <p:txBody>
          <a:bodyPr vert="horz" lIns="91440" tIns="45720" rIns="91440" bIns="45720" rtlCol="0" anchor="b">
            <a:normAutofit fontScale="45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b="1" dirty="0"/>
              <a:t>Why String equals method is overridden but not String Builder?</a:t>
            </a:r>
          </a:p>
        </p:txBody>
      </p:sp>
      <p:sp>
        <p:nvSpPr>
          <p:cNvPr id="7" name="Subtitle 2">
            <a:extLst>
              <a:ext uri="{FF2B5EF4-FFF2-40B4-BE49-F238E27FC236}">
                <a16:creationId xmlns:a16="http://schemas.microsoft.com/office/drawing/2014/main" id="{48EF050F-5604-FA35-D926-347127C6DFBC}"/>
              </a:ext>
            </a:extLst>
          </p:cNvPr>
          <p:cNvSpPr txBox="1">
            <a:spLocks/>
          </p:cNvSpPr>
          <p:nvPr/>
        </p:nvSpPr>
        <p:spPr>
          <a:xfrm>
            <a:off x="232444" y="5819886"/>
            <a:ext cx="11588495" cy="859209"/>
          </a:xfrm>
          <a:prstGeom prst="rect">
            <a:avLst/>
          </a:prstGeom>
        </p:spPr>
        <p:txBody>
          <a:bodyPr vert="horz" lIns="91440" tIns="45720" rIns="91440" bIns="4572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Wingdings" panose="05000000000000000000" pitchFamily="2" charset="2"/>
              <a:buChar char="Ø"/>
            </a:pPr>
            <a:r>
              <a:rPr lang="en-US" dirty="0"/>
              <a:t>Because SCP will be present till the end of the program. i.e. when ref in heap point to null the objects get eligible for garbage collection but SCP objects will be eligible for garbage collection only after execution of </a:t>
            </a:r>
            <a:r>
              <a:rPr lang="en-US" dirty="0" err="1"/>
              <a:t>prgm</a:t>
            </a:r>
            <a:r>
              <a:rPr lang="en-US" dirty="0"/>
              <a:t>.</a:t>
            </a:r>
          </a:p>
        </p:txBody>
      </p:sp>
      <p:sp>
        <p:nvSpPr>
          <p:cNvPr id="8" name="Title 1">
            <a:extLst>
              <a:ext uri="{FF2B5EF4-FFF2-40B4-BE49-F238E27FC236}">
                <a16:creationId xmlns:a16="http://schemas.microsoft.com/office/drawing/2014/main" id="{D5B711E8-370E-213F-DF73-F5479F68E1FE}"/>
              </a:ext>
            </a:extLst>
          </p:cNvPr>
          <p:cNvSpPr txBox="1">
            <a:spLocks/>
          </p:cNvSpPr>
          <p:nvPr/>
        </p:nvSpPr>
        <p:spPr>
          <a:xfrm>
            <a:off x="919073" y="5084715"/>
            <a:ext cx="9328785" cy="668337"/>
          </a:xfrm>
          <a:prstGeom prst="rect">
            <a:avLst/>
          </a:prstGeom>
        </p:spPr>
        <p:txBody>
          <a:bodyPr vert="horz" lIns="91440" tIns="45720" rIns="91440" bIns="45720" rtlCol="0" anchor="b">
            <a:normAutofit fontScale="37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b="1" dirty="0"/>
              <a:t>Why SCP is used?(We could have got immutability concept without SCP also)</a:t>
            </a:r>
          </a:p>
        </p:txBody>
      </p:sp>
      <p:sp>
        <p:nvSpPr>
          <p:cNvPr id="11" name="Subtitle 2">
            <a:extLst>
              <a:ext uri="{FF2B5EF4-FFF2-40B4-BE49-F238E27FC236}">
                <a16:creationId xmlns:a16="http://schemas.microsoft.com/office/drawing/2014/main" id="{47A1ACFB-EDB3-8789-B790-66D4B9BC6C0E}"/>
              </a:ext>
            </a:extLst>
          </p:cNvPr>
          <p:cNvSpPr txBox="1">
            <a:spLocks/>
          </p:cNvSpPr>
          <p:nvPr/>
        </p:nvSpPr>
        <p:spPr>
          <a:xfrm>
            <a:off x="189413" y="3390452"/>
            <a:ext cx="11588495" cy="1954696"/>
          </a:xfrm>
          <a:prstGeom prst="rect">
            <a:avLst/>
          </a:prstGeom>
        </p:spPr>
        <p:txBody>
          <a:bodyPr vert="horz" lIns="91440" tIns="45720" rIns="91440" bIns="45720" rtlCol="0">
            <a:normAutofit fontScale="92500"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Wingdings" panose="05000000000000000000" pitchFamily="2" charset="2"/>
              <a:buChar char="Ø"/>
            </a:pPr>
            <a:r>
              <a:rPr lang="en-US" dirty="0"/>
              <a:t>Because of problem that might arise while using HashMap. i.e. if two String objects say str1 &amp; str2 are equal but placed at different buckets then it is not possible to say which key’s value you are searching for while using get(key) of </a:t>
            </a:r>
            <a:r>
              <a:rPr lang="en-US" dirty="0" err="1"/>
              <a:t>hashMap</a:t>
            </a:r>
            <a:r>
              <a:rPr lang="en-US" dirty="0"/>
              <a:t>. Hence </a:t>
            </a:r>
            <a:r>
              <a:rPr lang="en-US" dirty="0" err="1"/>
              <a:t>hashCode</a:t>
            </a:r>
            <a:r>
              <a:rPr lang="en-US" dirty="0"/>
              <a:t> method is overridden to make sure that the same key is not put in different buckets.</a:t>
            </a:r>
          </a:p>
          <a:p>
            <a:pPr marL="342900" indent="-342900" algn="l">
              <a:buFont typeface="Wingdings" panose="05000000000000000000" pitchFamily="2" charset="2"/>
              <a:buChar char="Ø"/>
            </a:pPr>
            <a:r>
              <a:rPr lang="en-US" dirty="0"/>
              <a:t>And main reason is if two Objects are equal then their </a:t>
            </a:r>
            <a:r>
              <a:rPr lang="en-US" dirty="0" err="1"/>
              <a:t>hashCodes</a:t>
            </a:r>
            <a:r>
              <a:rPr lang="en-US" dirty="0"/>
              <a:t> must be same. If not then they might be stored in different buckets &amp; hence while accessing we might have some problem.</a:t>
            </a:r>
          </a:p>
        </p:txBody>
      </p:sp>
      <p:sp>
        <p:nvSpPr>
          <p:cNvPr id="12" name="Title 1">
            <a:extLst>
              <a:ext uri="{FF2B5EF4-FFF2-40B4-BE49-F238E27FC236}">
                <a16:creationId xmlns:a16="http://schemas.microsoft.com/office/drawing/2014/main" id="{1BB4EABF-5DC3-27CA-007C-EF538A0A0A93}"/>
              </a:ext>
            </a:extLst>
          </p:cNvPr>
          <p:cNvSpPr txBox="1">
            <a:spLocks/>
          </p:cNvSpPr>
          <p:nvPr/>
        </p:nvSpPr>
        <p:spPr>
          <a:xfrm>
            <a:off x="897557" y="2728791"/>
            <a:ext cx="9328785" cy="668337"/>
          </a:xfrm>
          <a:prstGeom prst="rect">
            <a:avLst/>
          </a:prstGeom>
        </p:spPr>
        <p:txBody>
          <a:bodyPr vert="horz" lIns="91440" tIns="45720" rIns="91440" bIns="45720" rtlCol="0" anchor="b">
            <a:normAutofit fontScale="37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b="1" dirty="0"/>
              <a:t>Why if equals method is overridden then </a:t>
            </a:r>
            <a:r>
              <a:rPr lang="en-US" b="1" dirty="0" err="1"/>
              <a:t>hashCode</a:t>
            </a:r>
            <a:r>
              <a:rPr lang="en-US" b="1" dirty="0"/>
              <a:t> method also must be </a:t>
            </a:r>
            <a:r>
              <a:rPr lang="en-US" b="1" dirty="0" err="1"/>
              <a:t>overriden</a:t>
            </a:r>
            <a:r>
              <a:rPr lang="en-US" b="1" dirty="0"/>
              <a:t>?</a:t>
            </a:r>
          </a:p>
        </p:txBody>
      </p:sp>
    </p:spTree>
    <p:extLst>
      <p:ext uri="{BB962C8B-B14F-4D97-AF65-F5344CB8AC3E}">
        <p14:creationId xmlns:p14="http://schemas.microsoft.com/office/powerpoint/2010/main" val="32797590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2">
            <a:extLst>
              <a:ext uri="{FF2B5EF4-FFF2-40B4-BE49-F238E27FC236}">
                <a16:creationId xmlns:a16="http://schemas.microsoft.com/office/drawing/2014/main" id="{43222EA1-4DBA-810D-5F72-D097D2ADB900}"/>
              </a:ext>
            </a:extLst>
          </p:cNvPr>
          <p:cNvSpPr txBox="1">
            <a:spLocks/>
          </p:cNvSpPr>
          <p:nvPr/>
        </p:nvSpPr>
        <p:spPr>
          <a:xfrm>
            <a:off x="298705" y="924339"/>
            <a:ext cx="11588495" cy="5536096"/>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Wingdings" panose="05000000000000000000" pitchFamily="2" charset="2"/>
              <a:buChar char="Ø"/>
            </a:pPr>
            <a:r>
              <a:rPr lang="en-US" dirty="0"/>
              <a:t>w</a:t>
            </a:r>
          </a:p>
          <a:p>
            <a:pPr marL="342900" indent="-342900" algn="l">
              <a:buFont typeface="Wingdings" panose="05000000000000000000" pitchFamily="2" charset="2"/>
              <a:buChar char="Ø"/>
            </a:pPr>
            <a:endParaRPr lang="en-US" dirty="0"/>
          </a:p>
          <a:p>
            <a:pPr marL="342900" indent="-342900" algn="l">
              <a:buFont typeface="Wingdings" panose="05000000000000000000" pitchFamily="2" charset="2"/>
              <a:buChar char="Ø"/>
            </a:pPr>
            <a:endParaRPr lang="en-US" dirty="0"/>
          </a:p>
          <a:p>
            <a:pPr marL="342900" indent="-342900" algn="l">
              <a:buFont typeface="Wingdings" panose="05000000000000000000" pitchFamily="2" charset="2"/>
              <a:buChar char="Ø"/>
            </a:pPr>
            <a:endParaRPr lang="en-US" dirty="0"/>
          </a:p>
          <a:p>
            <a:pPr marL="342900" indent="-342900" algn="l">
              <a:buFont typeface="Wingdings" panose="05000000000000000000" pitchFamily="2" charset="2"/>
              <a:buChar char="Ø"/>
            </a:pPr>
            <a:endParaRPr lang="en-US" dirty="0"/>
          </a:p>
          <a:p>
            <a:pPr marL="342900" indent="-342900" algn="l">
              <a:buFont typeface="Wingdings" panose="05000000000000000000" pitchFamily="2" charset="2"/>
              <a:buChar char="Ø"/>
            </a:pPr>
            <a:endParaRPr lang="en-US" dirty="0"/>
          </a:p>
          <a:p>
            <a:pPr algn="l"/>
            <a:endParaRPr lang="en-US" dirty="0"/>
          </a:p>
          <a:p>
            <a:pPr marL="285750" indent="-285750" algn="l">
              <a:buFont typeface="Wingdings" panose="05000000000000000000" pitchFamily="2" charset="2"/>
              <a:buChar char="Ø"/>
            </a:pPr>
            <a:endParaRPr lang="en-US" dirty="0"/>
          </a:p>
        </p:txBody>
      </p:sp>
      <p:sp>
        <p:nvSpPr>
          <p:cNvPr id="6" name="Title 1">
            <a:extLst>
              <a:ext uri="{FF2B5EF4-FFF2-40B4-BE49-F238E27FC236}">
                <a16:creationId xmlns:a16="http://schemas.microsoft.com/office/drawing/2014/main" id="{0DC7D067-8140-A67D-FB11-D090A585DD16}"/>
              </a:ext>
            </a:extLst>
          </p:cNvPr>
          <p:cNvSpPr txBox="1">
            <a:spLocks/>
          </p:cNvSpPr>
          <p:nvPr/>
        </p:nvSpPr>
        <p:spPr>
          <a:xfrm>
            <a:off x="1046606" y="193104"/>
            <a:ext cx="9328785" cy="668337"/>
          </a:xfrm>
          <a:prstGeom prst="rect">
            <a:avLst/>
          </a:prstGeom>
        </p:spPr>
        <p:txBody>
          <a:bodyPr vert="horz" lIns="91440" tIns="45720" rIns="91440" bIns="45720" rtlCol="0" anchor="b">
            <a:normAutofit fontScale="8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b="1" dirty="0"/>
              <a:t>d</a:t>
            </a:r>
          </a:p>
        </p:txBody>
      </p:sp>
    </p:spTree>
    <p:extLst>
      <p:ext uri="{BB962C8B-B14F-4D97-AF65-F5344CB8AC3E}">
        <p14:creationId xmlns:p14="http://schemas.microsoft.com/office/powerpoint/2010/main" val="3316238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CBBD1F-78AF-0BF8-03B8-6ACFF5A99189}"/>
              </a:ext>
            </a:extLst>
          </p:cNvPr>
          <p:cNvSpPr>
            <a:spLocks noGrp="1"/>
          </p:cNvSpPr>
          <p:nvPr>
            <p:ph type="ctrTitle"/>
          </p:nvPr>
        </p:nvSpPr>
        <p:spPr>
          <a:xfrm>
            <a:off x="1152525" y="350838"/>
            <a:ext cx="8001000" cy="668337"/>
          </a:xfrm>
        </p:spPr>
        <p:txBody>
          <a:bodyPr>
            <a:normAutofit fontScale="90000"/>
          </a:bodyPr>
          <a:lstStyle/>
          <a:p>
            <a:r>
              <a:rPr lang="en-US" dirty="0"/>
              <a:t>== VS .equals in String</a:t>
            </a:r>
          </a:p>
        </p:txBody>
      </p:sp>
      <p:sp>
        <p:nvSpPr>
          <p:cNvPr id="3" name="Subtitle 2">
            <a:extLst>
              <a:ext uri="{FF2B5EF4-FFF2-40B4-BE49-F238E27FC236}">
                <a16:creationId xmlns:a16="http://schemas.microsoft.com/office/drawing/2014/main" id="{3BAF2FCC-9CF6-B5DC-6189-7D123FC4023B}"/>
              </a:ext>
            </a:extLst>
          </p:cNvPr>
          <p:cNvSpPr>
            <a:spLocks noGrp="1"/>
          </p:cNvSpPr>
          <p:nvPr>
            <p:ph type="subTitle" idx="1"/>
          </p:nvPr>
        </p:nvSpPr>
        <p:spPr>
          <a:xfrm>
            <a:off x="409575" y="1133476"/>
            <a:ext cx="11468099" cy="5200650"/>
          </a:xfrm>
        </p:spPr>
        <p:txBody>
          <a:bodyPr/>
          <a:lstStyle/>
          <a:p>
            <a:pPr marL="285750" indent="-285750" algn="l">
              <a:buFont typeface="Wingdings" panose="05000000000000000000" pitchFamily="2" charset="2"/>
              <a:buChar char="Ø"/>
            </a:pPr>
            <a:r>
              <a:rPr lang="en-US" dirty="0"/>
              <a:t> == basically compares if the two references are pointing to the same object or not, if yes then it returns true.</a:t>
            </a:r>
          </a:p>
          <a:p>
            <a:pPr marL="285750" indent="-285750" algn="l">
              <a:buFont typeface="Wingdings" panose="05000000000000000000" pitchFamily="2" charset="2"/>
              <a:buChar char="Ø"/>
            </a:pPr>
            <a:r>
              <a:rPr lang="en-US" dirty="0"/>
              <a:t>.equals checks the content pointed by two references &amp; if they are equal then return true.</a:t>
            </a:r>
          </a:p>
          <a:p>
            <a:pPr marL="285750" indent="-285750" algn="l">
              <a:buFont typeface="Wingdings" panose="05000000000000000000" pitchFamily="2" charset="2"/>
              <a:buChar char="Ø"/>
            </a:pPr>
            <a:r>
              <a:rPr lang="en-US" dirty="0"/>
              <a:t>Ex :</a:t>
            </a:r>
          </a:p>
          <a:p>
            <a:pPr algn="l"/>
            <a:r>
              <a:rPr lang="en-US" dirty="0"/>
              <a:t>String str1 = new String(“</a:t>
            </a:r>
            <a:r>
              <a:rPr lang="en-US" dirty="0" err="1"/>
              <a:t>abc</a:t>
            </a:r>
            <a:r>
              <a:rPr lang="en-US" dirty="0"/>
              <a:t>”);</a:t>
            </a:r>
          </a:p>
          <a:p>
            <a:pPr algn="l"/>
            <a:r>
              <a:rPr lang="en-US" dirty="0"/>
              <a:t>String str2 = new String(“</a:t>
            </a:r>
            <a:r>
              <a:rPr lang="en-US" dirty="0" err="1"/>
              <a:t>abc</a:t>
            </a:r>
            <a:r>
              <a:rPr lang="en-US" dirty="0"/>
              <a:t>”);</a:t>
            </a:r>
          </a:p>
          <a:p>
            <a:pPr algn="l"/>
            <a:r>
              <a:rPr lang="en-US" dirty="0" err="1"/>
              <a:t>System.out.println</a:t>
            </a:r>
            <a:r>
              <a:rPr lang="en-US" dirty="0"/>
              <a:t>(str1==str2);// O/P-&gt; false</a:t>
            </a:r>
          </a:p>
          <a:p>
            <a:pPr algn="l"/>
            <a:r>
              <a:rPr lang="en-US" dirty="0" err="1"/>
              <a:t>System.out.println</a:t>
            </a:r>
            <a:r>
              <a:rPr lang="en-US" dirty="0"/>
              <a:t>(str1.equals(str2)); O/P-&gt; true</a:t>
            </a:r>
          </a:p>
          <a:p>
            <a:pPr marL="342900" indent="-342900" algn="l">
              <a:buFont typeface="Wingdings" panose="05000000000000000000" pitchFamily="2" charset="2"/>
              <a:buChar char="Ø"/>
            </a:pPr>
            <a:r>
              <a:rPr lang="en-US" dirty="0"/>
              <a:t>If new String was not used then at run time actually str1 will be pointing to str2 so that time it would give true in both cases. So new was used.</a:t>
            </a:r>
          </a:p>
          <a:p>
            <a:endParaRPr lang="en-US" dirty="0"/>
          </a:p>
        </p:txBody>
      </p:sp>
    </p:spTree>
    <p:extLst>
      <p:ext uri="{BB962C8B-B14F-4D97-AF65-F5344CB8AC3E}">
        <p14:creationId xmlns:p14="http://schemas.microsoft.com/office/powerpoint/2010/main" val="156823826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2">
            <a:extLst>
              <a:ext uri="{FF2B5EF4-FFF2-40B4-BE49-F238E27FC236}">
                <a16:creationId xmlns:a16="http://schemas.microsoft.com/office/drawing/2014/main" id="{43222EA1-4DBA-810D-5F72-D097D2ADB900}"/>
              </a:ext>
            </a:extLst>
          </p:cNvPr>
          <p:cNvSpPr txBox="1">
            <a:spLocks/>
          </p:cNvSpPr>
          <p:nvPr/>
        </p:nvSpPr>
        <p:spPr>
          <a:xfrm>
            <a:off x="298704" y="777240"/>
            <a:ext cx="11482319" cy="5861304"/>
          </a:xfrm>
          <a:prstGeom prst="rect">
            <a:avLst/>
          </a:prstGeom>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Wingdings" panose="05000000000000000000" pitchFamily="2" charset="2"/>
              <a:buChar char="Ø"/>
            </a:pPr>
            <a:r>
              <a:rPr lang="en-US" dirty="0"/>
              <a:t>The main objective of wrapper object is that it can handle primitive just like objects. And also to define several utility methods which are required for primitives.</a:t>
            </a:r>
          </a:p>
          <a:p>
            <a:pPr marL="342900" indent="-342900" algn="l">
              <a:buFont typeface="Wingdings" panose="05000000000000000000" pitchFamily="2" charset="2"/>
              <a:buChar char="Ø"/>
            </a:pPr>
            <a:r>
              <a:rPr lang="en-US" dirty="0"/>
              <a:t>Every wrapper class has two constructors one holding it’s own type &amp; the other holding String type. Ex: Integer(int value)   &amp;   Integer(String value) if the string value doesn’t represent a valid wrapper then number format exception will rise.</a:t>
            </a:r>
          </a:p>
          <a:p>
            <a:pPr marL="342900" indent="-342900" algn="l">
              <a:buFont typeface="Wingdings" panose="05000000000000000000" pitchFamily="2" charset="2"/>
              <a:buChar char="Ø"/>
            </a:pPr>
            <a:r>
              <a:rPr lang="en-US" dirty="0"/>
              <a:t>Exceptional cases </a:t>
            </a:r>
          </a:p>
          <a:p>
            <a:pPr marL="800100" lvl="1" indent="-342900" algn="l">
              <a:buFont typeface="Wingdings" panose="05000000000000000000" pitchFamily="2" charset="2"/>
              <a:buChar char="Ø"/>
            </a:pPr>
            <a:r>
              <a:rPr lang="en-US" dirty="0"/>
              <a:t> Float class has 3 constructors 1)float </a:t>
            </a:r>
            <a:r>
              <a:rPr lang="en-US" dirty="0" err="1"/>
              <a:t>arg</a:t>
            </a:r>
            <a:r>
              <a:rPr lang="en-US" dirty="0"/>
              <a:t> 2)String </a:t>
            </a:r>
            <a:r>
              <a:rPr lang="en-US" dirty="0" err="1"/>
              <a:t>arg</a:t>
            </a:r>
            <a:r>
              <a:rPr lang="en-US" dirty="0"/>
              <a:t> 3)double </a:t>
            </a:r>
            <a:r>
              <a:rPr lang="en-US" dirty="0" err="1"/>
              <a:t>arg</a:t>
            </a:r>
            <a:endParaRPr lang="en-US" dirty="0"/>
          </a:p>
          <a:p>
            <a:pPr marL="800100" lvl="1" indent="-342900" algn="l">
              <a:buFont typeface="Wingdings" panose="05000000000000000000" pitchFamily="2" charset="2"/>
              <a:buChar char="Ø"/>
            </a:pPr>
            <a:r>
              <a:rPr lang="en-US" dirty="0"/>
              <a:t>Character class has only 1 constructor 1)char </a:t>
            </a:r>
            <a:r>
              <a:rPr lang="en-US" dirty="0" err="1"/>
              <a:t>arg</a:t>
            </a:r>
            <a:endParaRPr lang="en-US" dirty="0"/>
          </a:p>
          <a:p>
            <a:pPr marL="800100" lvl="1" indent="-342900" algn="l">
              <a:buFont typeface="Wingdings" panose="05000000000000000000" pitchFamily="2" charset="2"/>
              <a:buChar char="Ø"/>
            </a:pPr>
            <a:r>
              <a:rPr lang="en-US" dirty="0"/>
              <a:t>For Boolean class String argument can be “</a:t>
            </a:r>
            <a:r>
              <a:rPr lang="en-US" dirty="0" err="1"/>
              <a:t>trUe</a:t>
            </a:r>
            <a:r>
              <a:rPr lang="en-US" dirty="0"/>
              <a:t>” or “</a:t>
            </a:r>
            <a:r>
              <a:rPr lang="en-US" dirty="0" err="1"/>
              <a:t>tRue</a:t>
            </a:r>
            <a:r>
              <a:rPr lang="en-US" dirty="0"/>
              <a:t>” or “</a:t>
            </a:r>
            <a:r>
              <a:rPr lang="en-US" dirty="0" err="1"/>
              <a:t>FalsE</a:t>
            </a:r>
            <a:r>
              <a:rPr lang="en-US" dirty="0"/>
              <a:t>” </a:t>
            </a:r>
            <a:r>
              <a:rPr lang="en-US" dirty="0" err="1"/>
              <a:t>etc</a:t>
            </a:r>
            <a:r>
              <a:rPr lang="en-US" dirty="0"/>
              <a:t>… </a:t>
            </a:r>
            <a:r>
              <a:rPr lang="en-US" dirty="0" err="1"/>
              <a:t>i.e</a:t>
            </a:r>
            <a:r>
              <a:rPr lang="en-US" dirty="0"/>
              <a:t> case is ignored. And also if tried to use any random string like “</a:t>
            </a:r>
            <a:r>
              <a:rPr lang="en-US" dirty="0" err="1"/>
              <a:t>abc</a:t>
            </a:r>
            <a:r>
              <a:rPr lang="en-US" dirty="0"/>
              <a:t>” etc. it will be considered as false but no exception.</a:t>
            </a:r>
          </a:p>
          <a:p>
            <a:pPr marL="342900" indent="-342900" algn="l">
              <a:buFont typeface="Wingdings" panose="05000000000000000000" pitchFamily="2" charset="2"/>
              <a:buChar char="Ø"/>
            </a:pPr>
            <a:r>
              <a:rPr lang="en-US" dirty="0"/>
              <a:t>All Wrapper class </a:t>
            </a:r>
            <a:r>
              <a:rPr lang="en-US" dirty="0" err="1"/>
              <a:t>toString</a:t>
            </a:r>
            <a:r>
              <a:rPr lang="en-US" dirty="0"/>
              <a:t>() method is overridden to return content directly &amp; </a:t>
            </a:r>
            <a:r>
              <a:rPr lang="en-US" dirty="0" err="1"/>
              <a:t>similary</a:t>
            </a:r>
            <a:r>
              <a:rPr lang="en-US" dirty="0"/>
              <a:t> .equals() is also overridden for content comparison.</a:t>
            </a:r>
          </a:p>
          <a:p>
            <a:pPr marL="342900" indent="-342900" algn="l">
              <a:buFont typeface="Wingdings" panose="05000000000000000000" pitchFamily="2" charset="2"/>
              <a:buChar char="Ø"/>
            </a:pPr>
            <a:r>
              <a:rPr lang="en-US" dirty="0"/>
              <a:t>All Wrapper classes in java are immutable.</a:t>
            </a:r>
          </a:p>
          <a:p>
            <a:pPr marL="342900" indent="-342900" algn="l">
              <a:buFont typeface="Wingdings" panose="05000000000000000000" pitchFamily="2" charset="2"/>
              <a:buChar char="Ø"/>
            </a:pPr>
            <a:r>
              <a:rPr lang="en-US" dirty="0"/>
              <a:t>Note: </a:t>
            </a:r>
          </a:p>
          <a:p>
            <a:pPr marL="800100" lvl="1" indent="-342900" algn="l">
              <a:buFont typeface="Wingdings" panose="05000000000000000000" pitchFamily="2" charset="2"/>
              <a:buChar char="Ø"/>
            </a:pPr>
            <a:r>
              <a:rPr lang="en-US" dirty="0"/>
              <a:t>For Double d = 10 -&gt; invalid  but Double d = 10.0 -&gt; valid </a:t>
            </a:r>
          </a:p>
          <a:p>
            <a:pPr marL="800100" lvl="1" indent="-342900" algn="l">
              <a:buFont typeface="Wingdings" panose="05000000000000000000" pitchFamily="2" charset="2"/>
              <a:buChar char="Ø"/>
            </a:pPr>
            <a:r>
              <a:rPr lang="en-US" dirty="0"/>
              <a:t>For Long l = 10 -&gt; invalid but Long l = 10l -&gt; valid</a:t>
            </a:r>
          </a:p>
          <a:p>
            <a:pPr marL="800100" lvl="1" indent="-342900" algn="l">
              <a:buFont typeface="Wingdings" panose="05000000000000000000" pitchFamily="2" charset="2"/>
              <a:buChar char="Ø"/>
            </a:pPr>
            <a:r>
              <a:rPr lang="en-US" dirty="0"/>
              <a:t>For Float f = 10 -&gt; invalid &amp; Float f = 10.0 -&gt; invalid &amp; Float f = 10.0f -&gt; valid</a:t>
            </a:r>
          </a:p>
          <a:p>
            <a:pPr marL="800100" lvl="1" indent="-342900" algn="l">
              <a:buFont typeface="Wingdings" panose="05000000000000000000" pitchFamily="2" charset="2"/>
              <a:buChar char="Ø"/>
            </a:pPr>
            <a:endParaRPr lang="en-US" dirty="0"/>
          </a:p>
          <a:p>
            <a:pPr marL="342900" indent="-342900" algn="l">
              <a:buFont typeface="Wingdings" panose="05000000000000000000" pitchFamily="2" charset="2"/>
              <a:buChar char="Ø"/>
            </a:pPr>
            <a:endParaRPr lang="en-US" dirty="0"/>
          </a:p>
          <a:p>
            <a:pPr marL="342900" indent="-342900" algn="l">
              <a:buFont typeface="Wingdings" panose="05000000000000000000" pitchFamily="2" charset="2"/>
              <a:buChar char="Ø"/>
            </a:pPr>
            <a:endParaRPr lang="en-US" dirty="0"/>
          </a:p>
          <a:p>
            <a:pPr marL="342900" indent="-342900" algn="l">
              <a:buFont typeface="Wingdings" panose="05000000000000000000" pitchFamily="2" charset="2"/>
              <a:buChar char="Ø"/>
            </a:pPr>
            <a:endParaRPr lang="en-US" dirty="0"/>
          </a:p>
          <a:p>
            <a:pPr marL="342900" indent="-342900" algn="l">
              <a:buFont typeface="Wingdings" panose="05000000000000000000" pitchFamily="2" charset="2"/>
              <a:buChar char="Ø"/>
            </a:pPr>
            <a:endParaRPr lang="en-US" dirty="0"/>
          </a:p>
          <a:p>
            <a:pPr marL="342900" indent="-342900" algn="l">
              <a:buFont typeface="Wingdings" panose="05000000000000000000" pitchFamily="2" charset="2"/>
              <a:buChar char="Ø"/>
            </a:pPr>
            <a:endParaRPr lang="en-US" dirty="0"/>
          </a:p>
          <a:p>
            <a:pPr marL="342900" indent="-342900" algn="l">
              <a:buFont typeface="Wingdings" panose="05000000000000000000" pitchFamily="2" charset="2"/>
              <a:buChar char="Ø"/>
            </a:pPr>
            <a:endParaRPr lang="en-US" dirty="0"/>
          </a:p>
          <a:p>
            <a:pPr algn="l"/>
            <a:endParaRPr lang="en-US" dirty="0"/>
          </a:p>
          <a:p>
            <a:pPr marL="285750" indent="-285750" algn="l">
              <a:buFont typeface="Wingdings" panose="05000000000000000000" pitchFamily="2" charset="2"/>
              <a:buChar char="Ø"/>
            </a:pPr>
            <a:endParaRPr lang="en-US" dirty="0"/>
          </a:p>
        </p:txBody>
      </p:sp>
      <p:sp>
        <p:nvSpPr>
          <p:cNvPr id="6" name="Title 1">
            <a:extLst>
              <a:ext uri="{FF2B5EF4-FFF2-40B4-BE49-F238E27FC236}">
                <a16:creationId xmlns:a16="http://schemas.microsoft.com/office/drawing/2014/main" id="{0DC7D067-8140-A67D-FB11-D090A585DD16}"/>
              </a:ext>
            </a:extLst>
          </p:cNvPr>
          <p:cNvSpPr txBox="1">
            <a:spLocks/>
          </p:cNvSpPr>
          <p:nvPr/>
        </p:nvSpPr>
        <p:spPr>
          <a:xfrm>
            <a:off x="1046606" y="193104"/>
            <a:ext cx="9328785" cy="668337"/>
          </a:xfrm>
          <a:prstGeom prst="rect">
            <a:avLst/>
          </a:prstGeom>
        </p:spPr>
        <p:txBody>
          <a:bodyPr vert="horz" lIns="91440" tIns="45720" rIns="91440" bIns="45720" rtlCol="0" anchor="b">
            <a:normAutofit fontScale="8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dirty="0"/>
              <a:t>Wrapper class</a:t>
            </a:r>
          </a:p>
        </p:txBody>
      </p:sp>
    </p:spTree>
    <p:extLst>
      <p:ext uri="{BB962C8B-B14F-4D97-AF65-F5344CB8AC3E}">
        <p14:creationId xmlns:p14="http://schemas.microsoft.com/office/powerpoint/2010/main" val="39381020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2">
            <a:extLst>
              <a:ext uri="{FF2B5EF4-FFF2-40B4-BE49-F238E27FC236}">
                <a16:creationId xmlns:a16="http://schemas.microsoft.com/office/drawing/2014/main" id="{43222EA1-4DBA-810D-5F72-D097D2ADB900}"/>
              </a:ext>
            </a:extLst>
          </p:cNvPr>
          <p:cNvSpPr txBox="1">
            <a:spLocks/>
          </p:cNvSpPr>
          <p:nvPr/>
        </p:nvSpPr>
        <p:spPr>
          <a:xfrm>
            <a:off x="298704" y="777240"/>
            <a:ext cx="11482319" cy="5861304"/>
          </a:xfrm>
          <a:prstGeom prst="rect">
            <a:avLst/>
          </a:prstGeom>
        </p:spPr>
        <p:txBody>
          <a:bodyPr vert="horz" lIns="91440" tIns="45720" rIns="91440" bIns="45720" rtlCol="0">
            <a:normAutofit fontScale="8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Wingdings" panose="05000000000000000000" pitchFamily="2" charset="2"/>
              <a:buChar char="Ø"/>
            </a:pPr>
            <a:r>
              <a:rPr lang="en-US" dirty="0"/>
              <a:t>Every wrapper class has static </a:t>
            </a:r>
            <a:r>
              <a:rPr lang="en-US" dirty="0" err="1"/>
              <a:t>valueOf</a:t>
            </a:r>
            <a:r>
              <a:rPr lang="en-US" dirty="0"/>
              <a:t>(primitive) method that returns equivalent wrapper object of given type.</a:t>
            </a:r>
          </a:p>
          <a:p>
            <a:pPr marL="342900" indent="-342900" algn="l">
              <a:buFont typeface="Wingdings" panose="05000000000000000000" pitchFamily="2" charset="2"/>
              <a:buChar char="Ø"/>
            </a:pPr>
            <a:r>
              <a:rPr lang="en-US" dirty="0"/>
              <a:t>Every wrapper class has static </a:t>
            </a:r>
            <a:r>
              <a:rPr lang="en-US" dirty="0" err="1"/>
              <a:t>valueOf</a:t>
            </a:r>
            <a:r>
              <a:rPr lang="en-US" dirty="0"/>
              <a:t>(String) method that returns equivalent wrapper object of given type except Character class.</a:t>
            </a:r>
          </a:p>
          <a:p>
            <a:pPr marL="342900" indent="-342900" algn="l">
              <a:buFont typeface="Wingdings" panose="05000000000000000000" pitchFamily="2" charset="2"/>
              <a:buChar char="Ø"/>
            </a:pPr>
            <a:r>
              <a:rPr lang="en-US" dirty="0"/>
              <a:t>For integral(Byte till Long) wrapper class contains static </a:t>
            </a:r>
            <a:r>
              <a:rPr lang="en-US" dirty="0" err="1"/>
              <a:t>valueOf</a:t>
            </a:r>
            <a:r>
              <a:rPr lang="en-US" dirty="0"/>
              <a:t>(String str, int radix) method which will do following-&gt;</a:t>
            </a:r>
          </a:p>
          <a:p>
            <a:pPr marL="800100" lvl="1" indent="-342900" algn="l">
              <a:buFont typeface="Wingdings" panose="05000000000000000000" pitchFamily="2" charset="2"/>
              <a:buChar char="Ø"/>
            </a:pPr>
            <a:r>
              <a:rPr lang="en-US" dirty="0" err="1"/>
              <a:t>valueOf</a:t>
            </a:r>
            <a:r>
              <a:rPr lang="en-US" dirty="0"/>
              <a:t>(“101”,4) =&gt; (1*4^2)+(0*4^1)+(1*4^0)</a:t>
            </a:r>
          </a:p>
          <a:p>
            <a:pPr marL="342900" indent="-342900" algn="l">
              <a:buFont typeface="Wingdings" panose="05000000000000000000" pitchFamily="2" charset="2"/>
              <a:buChar char="Ø"/>
            </a:pPr>
            <a:r>
              <a:rPr lang="en-US" dirty="0"/>
              <a:t>We can use </a:t>
            </a:r>
            <a:r>
              <a:rPr lang="en-US" dirty="0" err="1"/>
              <a:t>xxxValue</a:t>
            </a:r>
            <a:r>
              <a:rPr lang="en-US" dirty="0"/>
              <a:t>() method to get primitive value from Wrapper type Object.</a:t>
            </a:r>
          </a:p>
          <a:p>
            <a:pPr marL="800100" lvl="1" indent="-342900" algn="l">
              <a:buFont typeface="Wingdings" panose="05000000000000000000" pitchFamily="2" charset="2"/>
              <a:buChar char="Ø"/>
            </a:pPr>
            <a:r>
              <a:rPr lang="en-US" dirty="0"/>
              <a:t>Ex </a:t>
            </a:r>
            <a:r>
              <a:rPr lang="en-US" dirty="0" err="1"/>
              <a:t>byteValue</a:t>
            </a:r>
            <a:r>
              <a:rPr lang="en-US" dirty="0"/>
              <a:t>(), </a:t>
            </a:r>
            <a:r>
              <a:rPr lang="en-US" dirty="0" err="1"/>
              <a:t>shortValue</a:t>
            </a:r>
            <a:r>
              <a:rPr lang="en-US" dirty="0"/>
              <a:t>(), </a:t>
            </a:r>
            <a:r>
              <a:rPr lang="en-US" dirty="0" err="1"/>
              <a:t>intValue</a:t>
            </a:r>
            <a:r>
              <a:rPr lang="en-US" dirty="0"/>
              <a:t>(), </a:t>
            </a:r>
            <a:r>
              <a:rPr lang="en-US" dirty="0" err="1"/>
              <a:t>longValue</a:t>
            </a:r>
            <a:r>
              <a:rPr lang="en-US" dirty="0"/>
              <a:t>(), </a:t>
            </a:r>
            <a:r>
              <a:rPr lang="en-US" dirty="0" err="1"/>
              <a:t>floatValue</a:t>
            </a:r>
            <a:r>
              <a:rPr lang="en-US" dirty="0"/>
              <a:t>(), </a:t>
            </a:r>
            <a:r>
              <a:rPr lang="en-US" dirty="0" err="1"/>
              <a:t>doubleValue</a:t>
            </a:r>
            <a:r>
              <a:rPr lang="en-US" dirty="0"/>
              <a:t>(), </a:t>
            </a:r>
            <a:r>
              <a:rPr lang="en-US" dirty="0" err="1"/>
              <a:t>charValue</a:t>
            </a:r>
            <a:r>
              <a:rPr lang="en-US" dirty="0"/>
              <a:t>()</a:t>
            </a:r>
          </a:p>
          <a:p>
            <a:pPr marL="342900" indent="-342900" algn="l">
              <a:buFont typeface="Wingdings" panose="05000000000000000000" pitchFamily="2" charset="2"/>
              <a:buChar char="Ø"/>
            </a:pPr>
            <a:r>
              <a:rPr lang="en-US" dirty="0" err="1"/>
              <a:t>llly</a:t>
            </a:r>
            <a:r>
              <a:rPr lang="en-US" dirty="0"/>
              <a:t> we can use static </a:t>
            </a:r>
            <a:r>
              <a:rPr lang="en-US" dirty="0" err="1"/>
              <a:t>parseXXX</a:t>
            </a:r>
            <a:r>
              <a:rPr lang="en-US" dirty="0"/>
              <a:t>(String) method to return wrapper type for a given String (but not applicable for Character type).</a:t>
            </a:r>
          </a:p>
          <a:p>
            <a:pPr marL="800100" lvl="1" indent="-342900" algn="l">
              <a:buFont typeface="Wingdings" panose="05000000000000000000" pitchFamily="2" charset="2"/>
              <a:buChar char="Ø"/>
            </a:pPr>
            <a:r>
              <a:rPr lang="en-US" dirty="0"/>
              <a:t>Ex </a:t>
            </a:r>
            <a:r>
              <a:rPr lang="en-US" dirty="0" err="1"/>
              <a:t>parseByte</a:t>
            </a:r>
            <a:r>
              <a:rPr lang="en-US" dirty="0"/>
              <a:t>(), </a:t>
            </a:r>
            <a:r>
              <a:rPr lang="en-US" dirty="0" err="1"/>
              <a:t>parseInt</a:t>
            </a:r>
            <a:r>
              <a:rPr lang="en-US" dirty="0"/>
              <a:t>(), </a:t>
            </a:r>
            <a:r>
              <a:rPr lang="en-US" dirty="0" err="1"/>
              <a:t>parseBoolean</a:t>
            </a:r>
            <a:r>
              <a:rPr lang="en-US" dirty="0"/>
              <a:t>(), </a:t>
            </a:r>
            <a:r>
              <a:rPr lang="en-US" dirty="0" err="1"/>
              <a:t>parseLong</a:t>
            </a:r>
            <a:r>
              <a:rPr lang="en-US" dirty="0"/>
              <a:t>() etc.</a:t>
            </a:r>
          </a:p>
          <a:p>
            <a:pPr marL="342900" indent="-342900" algn="l">
              <a:buFont typeface="Wingdings" panose="05000000000000000000" pitchFamily="2" charset="2"/>
              <a:buChar char="Ø"/>
            </a:pPr>
            <a:r>
              <a:rPr lang="en-US" dirty="0"/>
              <a:t>For integral(Byte till Long) wrapper class contains static </a:t>
            </a:r>
            <a:r>
              <a:rPr lang="en-US" dirty="0" err="1"/>
              <a:t>parseXXX</a:t>
            </a:r>
            <a:r>
              <a:rPr lang="en-US" dirty="0"/>
              <a:t>(String </a:t>
            </a:r>
            <a:r>
              <a:rPr lang="en-US" dirty="0" err="1"/>
              <a:t>str,int</a:t>
            </a:r>
            <a:r>
              <a:rPr lang="en-US" dirty="0"/>
              <a:t> radix) method which will do following-&gt;</a:t>
            </a:r>
          </a:p>
          <a:p>
            <a:pPr marL="800100" lvl="1" indent="-342900" algn="l">
              <a:buFont typeface="Wingdings" panose="05000000000000000000" pitchFamily="2" charset="2"/>
              <a:buChar char="Ø"/>
            </a:pPr>
            <a:r>
              <a:rPr lang="en-US" dirty="0" err="1"/>
              <a:t>parseInt</a:t>
            </a:r>
            <a:r>
              <a:rPr lang="en-US" dirty="0"/>
              <a:t>(“213”,3) =&gt; (2*3^2)+(1*3^1)+(3*3^0)</a:t>
            </a:r>
          </a:p>
          <a:p>
            <a:pPr marL="342900" indent="-342900" algn="l">
              <a:buFont typeface="Wingdings" panose="05000000000000000000" pitchFamily="2" charset="2"/>
              <a:buChar char="Ø"/>
            </a:pPr>
            <a:r>
              <a:rPr lang="en-US" dirty="0"/>
              <a:t>We can use </a:t>
            </a:r>
            <a:r>
              <a:rPr lang="en-US" dirty="0" err="1"/>
              <a:t>toString</a:t>
            </a:r>
            <a:r>
              <a:rPr lang="en-US" dirty="0"/>
              <a:t>() method to return String format of wrapper object.</a:t>
            </a:r>
          </a:p>
          <a:p>
            <a:pPr marL="342900" indent="-342900" algn="l">
              <a:buFont typeface="Wingdings" panose="05000000000000000000" pitchFamily="2" charset="2"/>
              <a:buChar char="Ø"/>
            </a:pPr>
            <a:r>
              <a:rPr lang="en-US" dirty="0"/>
              <a:t>We can use static </a:t>
            </a:r>
            <a:r>
              <a:rPr lang="en-US" dirty="0" err="1"/>
              <a:t>toString</a:t>
            </a:r>
            <a:r>
              <a:rPr lang="en-US" dirty="0"/>
              <a:t>(primitive) method returns String format of primitive value.</a:t>
            </a:r>
          </a:p>
          <a:p>
            <a:pPr marL="342900" indent="-342900" algn="l">
              <a:buFont typeface="Wingdings" panose="05000000000000000000" pitchFamily="2" charset="2"/>
              <a:buChar char="Ø"/>
            </a:pPr>
            <a:r>
              <a:rPr lang="en-US" dirty="0" err="1"/>
              <a:t>Integer,Long</a:t>
            </a:r>
            <a:r>
              <a:rPr lang="en-US" dirty="0"/>
              <a:t> classes have following methods</a:t>
            </a:r>
          </a:p>
          <a:p>
            <a:pPr marL="800100" lvl="1" indent="-342900" algn="l">
              <a:buFont typeface="Wingdings" panose="05000000000000000000" pitchFamily="2" charset="2"/>
              <a:buChar char="Ø"/>
            </a:pPr>
            <a:r>
              <a:rPr lang="en-US" dirty="0"/>
              <a:t>static String </a:t>
            </a:r>
            <a:r>
              <a:rPr lang="en-US" dirty="0" err="1"/>
              <a:t>toString</a:t>
            </a:r>
            <a:r>
              <a:rPr lang="en-US" dirty="0"/>
              <a:t>(</a:t>
            </a:r>
            <a:r>
              <a:rPr lang="en-US" dirty="0" err="1"/>
              <a:t>primitive,int</a:t>
            </a:r>
            <a:r>
              <a:rPr lang="en-US" dirty="0"/>
              <a:t> radix)  method returns String format for given primitive with radix</a:t>
            </a:r>
          </a:p>
          <a:p>
            <a:pPr marL="800100" lvl="1" indent="-342900" algn="l">
              <a:buFont typeface="Wingdings" panose="05000000000000000000" pitchFamily="2" charset="2"/>
              <a:buChar char="Ø"/>
            </a:pPr>
            <a:r>
              <a:rPr lang="en-US" dirty="0"/>
              <a:t>static String </a:t>
            </a:r>
            <a:r>
              <a:rPr lang="en-US" dirty="0" err="1"/>
              <a:t>toBinaryString</a:t>
            </a:r>
            <a:r>
              <a:rPr lang="en-US" dirty="0"/>
              <a:t>(primitive) , static Sting </a:t>
            </a:r>
            <a:r>
              <a:rPr lang="en-US" dirty="0" err="1"/>
              <a:t>toOctalString</a:t>
            </a:r>
            <a:r>
              <a:rPr lang="en-US" dirty="0"/>
              <a:t>(primitive), static String </a:t>
            </a:r>
            <a:r>
              <a:rPr lang="en-US" dirty="0" err="1"/>
              <a:t>toHexString</a:t>
            </a:r>
            <a:r>
              <a:rPr lang="en-US" dirty="0"/>
              <a:t>(primitive) </a:t>
            </a:r>
          </a:p>
          <a:p>
            <a:pPr marL="342900" indent="-342900" algn="l">
              <a:buFont typeface="Wingdings" panose="05000000000000000000" pitchFamily="2" charset="2"/>
              <a:buChar char="Ø"/>
            </a:pPr>
            <a:endParaRPr lang="en-US" dirty="0"/>
          </a:p>
          <a:p>
            <a:pPr algn="l"/>
            <a:endParaRPr lang="en-US" dirty="0"/>
          </a:p>
          <a:p>
            <a:pPr marL="285750" indent="-285750" algn="l">
              <a:buFont typeface="Wingdings" panose="05000000000000000000" pitchFamily="2" charset="2"/>
              <a:buChar char="Ø"/>
            </a:pPr>
            <a:endParaRPr lang="en-US" dirty="0"/>
          </a:p>
        </p:txBody>
      </p:sp>
      <p:sp>
        <p:nvSpPr>
          <p:cNvPr id="6" name="Title 1">
            <a:extLst>
              <a:ext uri="{FF2B5EF4-FFF2-40B4-BE49-F238E27FC236}">
                <a16:creationId xmlns:a16="http://schemas.microsoft.com/office/drawing/2014/main" id="{0DC7D067-8140-A67D-FB11-D090A585DD16}"/>
              </a:ext>
            </a:extLst>
          </p:cNvPr>
          <p:cNvSpPr txBox="1">
            <a:spLocks/>
          </p:cNvSpPr>
          <p:nvPr/>
        </p:nvSpPr>
        <p:spPr>
          <a:xfrm>
            <a:off x="1046606" y="193104"/>
            <a:ext cx="9328785" cy="668337"/>
          </a:xfrm>
          <a:prstGeom prst="rect">
            <a:avLst/>
          </a:prstGeom>
        </p:spPr>
        <p:txBody>
          <a:bodyPr vert="horz" lIns="91440" tIns="45720" rIns="91440" bIns="45720" rtlCol="0" anchor="b">
            <a:normAutofit fontScale="8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dirty="0"/>
              <a:t>Wrapper class methods</a:t>
            </a:r>
          </a:p>
        </p:txBody>
      </p:sp>
    </p:spTree>
    <p:extLst>
      <p:ext uri="{BB962C8B-B14F-4D97-AF65-F5344CB8AC3E}">
        <p14:creationId xmlns:p14="http://schemas.microsoft.com/office/powerpoint/2010/main" val="323023769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DC7D067-8140-A67D-FB11-D090A585DD16}"/>
              </a:ext>
            </a:extLst>
          </p:cNvPr>
          <p:cNvSpPr txBox="1">
            <a:spLocks/>
          </p:cNvSpPr>
          <p:nvPr/>
        </p:nvSpPr>
        <p:spPr>
          <a:xfrm>
            <a:off x="1046606" y="193104"/>
            <a:ext cx="9328785" cy="668337"/>
          </a:xfrm>
          <a:prstGeom prst="rect">
            <a:avLst/>
          </a:prstGeom>
        </p:spPr>
        <p:txBody>
          <a:bodyPr vert="horz" lIns="91440" tIns="45720" rIns="91440" bIns="45720" rtlCol="0" anchor="b">
            <a:normAutofit fontScale="8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dirty="0"/>
              <a:t>All conversions</a:t>
            </a:r>
          </a:p>
        </p:txBody>
      </p:sp>
      <p:sp>
        <p:nvSpPr>
          <p:cNvPr id="3" name="Oval 2">
            <a:extLst>
              <a:ext uri="{FF2B5EF4-FFF2-40B4-BE49-F238E27FC236}">
                <a16:creationId xmlns:a16="http://schemas.microsoft.com/office/drawing/2014/main" id="{FBEEB998-28EE-14FD-8A89-41CE26C8EEFC}"/>
              </a:ext>
            </a:extLst>
          </p:cNvPr>
          <p:cNvSpPr/>
          <p:nvPr/>
        </p:nvSpPr>
        <p:spPr>
          <a:xfrm>
            <a:off x="4740966" y="1003852"/>
            <a:ext cx="1689652" cy="894522"/>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String</a:t>
            </a:r>
          </a:p>
        </p:txBody>
      </p:sp>
      <p:sp>
        <p:nvSpPr>
          <p:cNvPr id="7" name="Oval 6">
            <a:extLst>
              <a:ext uri="{FF2B5EF4-FFF2-40B4-BE49-F238E27FC236}">
                <a16:creationId xmlns:a16="http://schemas.microsoft.com/office/drawing/2014/main" id="{1FE4FDBA-E9F1-0528-ED99-09434473D0D3}"/>
              </a:ext>
            </a:extLst>
          </p:cNvPr>
          <p:cNvSpPr/>
          <p:nvPr/>
        </p:nvSpPr>
        <p:spPr>
          <a:xfrm>
            <a:off x="10151165" y="5539408"/>
            <a:ext cx="1689652" cy="894522"/>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Primitive</a:t>
            </a:r>
          </a:p>
        </p:txBody>
      </p:sp>
      <p:sp>
        <p:nvSpPr>
          <p:cNvPr id="8" name="Oval 7">
            <a:extLst>
              <a:ext uri="{FF2B5EF4-FFF2-40B4-BE49-F238E27FC236}">
                <a16:creationId xmlns:a16="http://schemas.microsoft.com/office/drawing/2014/main" id="{3D355B6F-FE32-C677-1D65-259ED31EAA50}"/>
              </a:ext>
            </a:extLst>
          </p:cNvPr>
          <p:cNvSpPr/>
          <p:nvPr/>
        </p:nvSpPr>
        <p:spPr>
          <a:xfrm>
            <a:off x="394252" y="5443330"/>
            <a:ext cx="1689652" cy="894522"/>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Wrapper</a:t>
            </a:r>
          </a:p>
        </p:txBody>
      </p:sp>
      <p:cxnSp>
        <p:nvCxnSpPr>
          <p:cNvPr id="9" name="Straight Arrow Connector 8">
            <a:extLst>
              <a:ext uri="{FF2B5EF4-FFF2-40B4-BE49-F238E27FC236}">
                <a16:creationId xmlns:a16="http://schemas.microsoft.com/office/drawing/2014/main" id="{6CE146D5-0A62-FE4C-E66E-6AC6EDC1FBD5}"/>
              </a:ext>
            </a:extLst>
          </p:cNvPr>
          <p:cNvCxnSpPr>
            <a:cxnSpLocks/>
          </p:cNvCxnSpPr>
          <p:nvPr/>
        </p:nvCxnSpPr>
        <p:spPr>
          <a:xfrm flipV="1">
            <a:off x="1421296" y="1928191"/>
            <a:ext cx="3518452" cy="33097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15A8C0A3-558C-3BF0-CA75-DFC7F0F687FE}"/>
              </a:ext>
            </a:extLst>
          </p:cNvPr>
          <p:cNvCxnSpPr>
            <a:cxnSpLocks/>
          </p:cNvCxnSpPr>
          <p:nvPr/>
        </p:nvCxnSpPr>
        <p:spPr>
          <a:xfrm flipH="1">
            <a:off x="1679713" y="1997765"/>
            <a:ext cx="3528391" cy="33594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169F955B-34F2-4980-5747-884DBF5EF25A}"/>
              </a:ext>
            </a:extLst>
          </p:cNvPr>
          <p:cNvCxnSpPr>
            <a:cxnSpLocks/>
          </p:cNvCxnSpPr>
          <p:nvPr/>
        </p:nvCxnSpPr>
        <p:spPr>
          <a:xfrm>
            <a:off x="5963479" y="1928191"/>
            <a:ext cx="4591878" cy="35482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7C86217C-12B6-DF22-3F61-6FF3C7A162BB}"/>
              </a:ext>
            </a:extLst>
          </p:cNvPr>
          <p:cNvCxnSpPr>
            <a:cxnSpLocks/>
          </p:cNvCxnSpPr>
          <p:nvPr/>
        </p:nvCxnSpPr>
        <p:spPr>
          <a:xfrm flipH="1" flipV="1">
            <a:off x="5724938" y="2027582"/>
            <a:ext cx="4552123" cy="35383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0E125BD3-071F-A247-810B-29F937B083FD}"/>
              </a:ext>
            </a:extLst>
          </p:cNvPr>
          <p:cNvCxnSpPr>
            <a:cxnSpLocks/>
          </p:cNvCxnSpPr>
          <p:nvPr/>
        </p:nvCxnSpPr>
        <p:spPr>
          <a:xfrm flipH="1">
            <a:off x="2315817" y="5814391"/>
            <a:ext cx="776246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72302F75-2BB1-A0C3-0122-B0AB90C5A42E}"/>
              </a:ext>
            </a:extLst>
          </p:cNvPr>
          <p:cNvCxnSpPr>
            <a:cxnSpLocks/>
          </p:cNvCxnSpPr>
          <p:nvPr/>
        </p:nvCxnSpPr>
        <p:spPr>
          <a:xfrm>
            <a:off x="2236304" y="6072809"/>
            <a:ext cx="787179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D102C240-9B5A-5824-13F2-0B38CB169FB2}"/>
              </a:ext>
            </a:extLst>
          </p:cNvPr>
          <p:cNvSpPr txBox="1"/>
          <p:nvPr/>
        </p:nvSpPr>
        <p:spPr>
          <a:xfrm rot="19054209">
            <a:off x="2448407" y="3140766"/>
            <a:ext cx="1121782" cy="369332"/>
          </a:xfrm>
          <a:prstGeom prst="rect">
            <a:avLst/>
          </a:prstGeom>
          <a:noFill/>
        </p:spPr>
        <p:txBody>
          <a:bodyPr wrap="none" rtlCol="0">
            <a:spAutoFit/>
          </a:bodyPr>
          <a:lstStyle/>
          <a:p>
            <a:r>
              <a:rPr lang="en-US" dirty="0" err="1"/>
              <a:t>toString</a:t>
            </a:r>
            <a:r>
              <a:rPr lang="en-US" dirty="0"/>
              <a:t>() </a:t>
            </a:r>
          </a:p>
        </p:txBody>
      </p:sp>
      <p:sp>
        <p:nvSpPr>
          <p:cNvPr id="55" name="TextBox 54">
            <a:extLst>
              <a:ext uri="{FF2B5EF4-FFF2-40B4-BE49-F238E27FC236}">
                <a16:creationId xmlns:a16="http://schemas.microsoft.com/office/drawing/2014/main" id="{2D7A6153-15A3-7577-FA2F-A291C13F8830}"/>
              </a:ext>
            </a:extLst>
          </p:cNvPr>
          <p:cNvSpPr txBox="1"/>
          <p:nvPr/>
        </p:nvSpPr>
        <p:spPr>
          <a:xfrm rot="2456480">
            <a:off x="5682161" y="3354747"/>
            <a:ext cx="2968185" cy="1200329"/>
          </a:xfrm>
          <a:prstGeom prst="rect">
            <a:avLst/>
          </a:prstGeom>
          <a:noFill/>
        </p:spPr>
        <p:txBody>
          <a:bodyPr wrap="none" rtlCol="0">
            <a:spAutoFit/>
          </a:bodyPr>
          <a:lstStyle/>
          <a:p>
            <a:r>
              <a:rPr lang="en-US" dirty="0"/>
              <a:t>static </a:t>
            </a:r>
            <a:r>
              <a:rPr lang="en-US" dirty="0" err="1"/>
              <a:t>toString</a:t>
            </a:r>
            <a:r>
              <a:rPr lang="en-US" dirty="0"/>
              <a:t>(primitive)</a:t>
            </a:r>
          </a:p>
          <a:p>
            <a:r>
              <a:rPr lang="en-US" dirty="0"/>
              <a:t>static </a:t>
            </a:r>
            <a:r>
              <a:rPr lang="en-US" dirty="0" err="1"/>
              <a:t>toBinaryString</a:t>
            </a:r>
            <a:r>
              <a:rPr lang="en-US" dirty="0"/>
              <a:t>(long/int)</a:t>
            </a:r>
          </a:p>
          <a:p>
            <a:r>
              <a:rPr lang="en-US" dirty="0"/>
              <a:t>static </a:t>
            </a:r>
            <a:r>
              <a:rPr lang="en-US" dirty="0" err="1"/>
              <a:t>toHexString</a:t>
            </a:r>
            <a:r>
              <a:rPr lang="en-US" dirty="0"/>
              <a:t>(long/int)</a:t>
            </a:r>
          </a:p>
          <a:p>
            <a:r>
              <a:rPr lang="en-US" dirty="0"/>
              <a:t>static </a:t>
            </a:r>
            <a:r>
              <a:rPr lang="en-US" dirty="0" err="1"/>
              <a:t>toOctalString</a:t>
            </a:r>
            <a:r>
              <a:rPr lang="en-US" dirty="0"/>
              <a:t>(long/int)</a:t>
            </a:r>
          </a:p>
        </p:txBody>
      </p:sp>
      <p:sp>
        <p:nvSpPr>
          <p:cNvPr id="56" name="TextBox 55">
            <a:extLst>
              <a:ext uri="{FF2B5EF4-FFF2-40B4-BE49-F238E27FC236}">
                <a16:creationId xmlns:a16="http://schemas.microsoft.com/office/drawing/2014/main" id="{3653D48F-A1CB-024B-D3CC-A279ADA1DB94}"/>
              </a:ext>
            </a:extLst>
          </p:cNvPr>
          <p:cNvSpPr txBox="1"/>
          <p:nvPr/>
        </p:nvSpPr>
        <p:spPr>
          <a:xfrm>
            <a:off x="5115338" y="6089374"/>
            <a:ext cx="1143262" cy="369332"/>
          </a:xfrm>
          <a:prstGeom prst="rect">
            <a:avLst/>
          </a:prstGeom>
          <a:noFill/>
        </p:spPr>
        <p:txBody>
          <a:bodyPr wrap="none" rtlCol="0">
            <a:spAutoFit/>
          </a:bodyPr>
          <a:lstStyle/>
          <a:p>
            <a:r>
              <a:rPr lang="en-US" dirty="0" err="1"/>
              <a:t>xxxValue</a:t>
            </a:r>
            <a:r>
              <a:rPr lang="en-US" dirty="0"/>
              <a:t>()</a:t>
            </a:r>
          </a:p>
        </p:txBody>
      </p:sp>
      <p:sp>
        <p:nvSpPr>
          <p:cNvPr id="57" name="TextBox 56">
            <a:extLst>
              <a:ext uri="{FF2B5EF4-FFF2-40B4-BE49-F238E27FC236}">
                <a16:creationId xmlns:a16="http://schemas.microsoft.com/office/drawing/2014/main" id="{26AB9448-11D7-9B7A-EFC1-F16F39CC774F}"/>
              </a:ext>
            </a:extLst>
          </p:cNvPr>
          <p:cNvSpPr txBox="1"/>
          <p:nvPr/>
        </p:nvSpPr>
        <p:spPr>
          <a:xfrm>
            <a:off x="4797285" y="5423452"/>
            <a:ext cx="2439770" cy="369332"/>
          </a:xfrm>
          <a:prstGeom prst="rect">
            <a:avLst/>
          </a:prstGeom>
          <a:noFill/>
        </p:spPr>
        <p:txBody>
          <a:bodyPr wrap="none" rtlCol="0">
            <a:spAutoFit/>
          </a:bodyPr>
          <a:lstStyle/>
          <a:p>
            <a:r>
              <a:rPr lang="en-US" dirty="0"/>
              <a:t>static </a:t>
            </a:r>
            <a:r>
              <a:rPr lang="en-US" dirty="0" err="1"/>
              <a:t>valueOf</a:t>
            </a:r>
            <a:r>
              <a:rPr lang="en-US" dirty="0"/>
              <a:t>(primitive)</a:t>
            </a:r>
          </a:p>
        </p:txBody>
      </p:sp>
      <p:sp>
        <p:nvSpPr>
          <p:cNvPr id="58" name="TextBox 57">
            <a:extLst>
              <a:ext uri="{FF2B5EF4-FFF2-40B4-BE49-F238E27FC236}">
                <a16:creationId xmlns:a16="http://schemas.microsoft.com/office/drawing/2014/main" id="{7E00E27B-BDE5-B8E2-CB17-422661148EAF}"/>
              </a:ext>
            </a:extLst>
          </p:cNvPr>
          <p:cNvSpPr txBox="1"/>
          <p:nvPr/>
        </p:nvSpPr>
        <p:spPr>
          <a:xfrm rot="18974175">
            <a:off x="2789286" y="3389894"/>
            <a:ext cx="2667462" cy="646331"/>
          </a:xfrm>
          <a:prstGeom prst="rect">
            <a:avLst/>
          </a:prstGeom>
          <a:noFill/>
        </p:spPr>
        <p:txBody>
          <a:bodyPr wrap="none" rtlCol="0">
            <a:spAutoFit/>
          </a:bodyPr>
          <a:lstStyle/>
          <a:p>
            <a:r>
              <a:rPr lang="en-US" dirty="0"/>
              <a:t>static </a:t>
            </a:r>
            <a:r>
              <a:rPr lang="en-US" dirty="0" err="1"/>
              <a:t>valueOf</a:t>
            </a:r>
            <a:r>
              <a:rPr lang="en-US" dirty="0"/>
              <a:t>(String)</a:t>
            </a:r>
          </a:p>
          <a:p>
            <a:r>
              <a:rPr lang="en-US" dirty="0"/>
              <a:t>static </a:t>
            </a:r>
            <a:r>
              <a:rPr lang="en-US" dirty="0" err="1"/>
              <a:t>valueOf</a:t>
            </a:r>
            <a:r>
              <a:rPr lang="en-US" dirty="0"/>
              <a:t>(</a:t>
            </a:r>
            <a:r>
              <a:rPr lang="en-US" dirty="0" err="1"/>
              <a:t>String,radix</a:t>
            </a:r>
            <a:r>
              <a:rPr lang="en-US" dirty="0"/>
              <a:t>)</a:t>
            </a:r>
          </a:p>
        </p:txBody>
      </p:sp>
      <p:sp>
        <p:nvSpPr>
          <p:cNvPr id="59" name="TextBox 58">
            <a:extLst>
              <a:ext uri="{FF2B5EF4-FFF2-40B4-BE49-F238E27FC236}">
                <a16:creationId xmlns:a16="http://schemas.microsoft.com/office/drawing/2014/main" id="{AD254A53-907A-1FBE-2B23-D2E22369C0D1}"/>
              </a:ext>
            </a:extLst>
          </p:cNvPr>
          <p:cNvSpPr txBox="1"/>
          <p:nvPr/>
        </p:nvSpPr>
        <p:spPr>
          <a:xfrm rot="2356631">
            <a:off x="6606552" y="2694807"/>
            <a:ext cx="2836161" cy="923330"/>
          </a:xfrm>
          <a:prstGeom prst="rect">
            <a:avLst/>
          </a:prstGeom>
          <a:noFill/>
        </p:spPr>
        <p:txBody>
          <a:bodyPr wrap="none" rtlCol="0">
            <a:spAutoFit/>
          </a:bodyPr>
          <a:lstStyle/>
          <a:p>
            <a:r>
              <a:rPr lang="en-US" dirty="0"/>
              <a:t>static </a:t>
            </a:r>
            <a:r>
              <a:rPr lang="en-US" dirty="0" err="1"/>
              <a:t>parseXXX</a:t>
            </a:r>
            <a:r>
              <a:rPr lang="en-US" dirty="0"/>
              <a:t>()</a:t>
            </a:r>
          </a:p>
          <a:p>
            <a:r>
              <a:rPr lang="en-US" dirty="0"/>
              <a:t>static </a:t>
            </a:r>
            <a:r>
              <a:rPr lang="en-US" dirty="0" err="1"/>
              <a:t>parseXXX</a:t>
            </a:r>
            <a:r>
              <a:rPr lang="en-US" dirty="0"/>
              <a:t>(</a:t>
            </a:r>
            <a:r>
              <a:rPr lang="en-US" dirty="0" err="1"/>
              <a:t>String,radix</a:t>
            </a:r>
            <a:r>
              <a:rPr lang="en-US" dirty="0"/>
              <a:t>)</a:t>
            </a:r>
          </a:p>
          <a:p>
            <a:endParaRPr lang="en-US" dirty="0"/>
          </a:p>
        </p:txBody>
      </p:sp>
    </p:spTree>
    <p:extLst>
      <p:ext uri="{BB962C8B-B14F-4D97-AF65-F5344CB8AC3E}">
        <p14:creationId xmlns:p14="http://schemas.microsoft.com/office/powerpoint/2010/main" val="71975916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DE6F68B-2730-3F04-AF7F-E232F9B2D51C}"/>
              </a:ext>
            </a:extLst>
          </p:cNvPr>
          <p:cNvPicPr>
            <a:picLocks noChangeAspect="1"/>
          </p:cNvPicPr>
          <p:nvPr/>
        </p:nvPicPr>
        <p:blipFill>
          <a:blip r:embed="rId3"/>
          <a:stretch>
            <a:fillRect/>
          </a:stretch>
        </p:blipFill>
        <p:spPr>
          <a:xfrm>
            <a:off x="2623931" y="506895"/>
            <a:ext cx="7621347" cy="5874026"/>
          </a:xfrm>
          <a:prstGeom prst="rect">
            <a:avLst/>
          </a:prstGeom>
          <a:ln>
            <a:solidFill>
              <a:schemeClr val="tx1"/>
            </a:solidFill>
          </a:ln>
        </p:spPr>
      </p:pic>
    </p:spTree>
    <p:extLst>
      <p:ext uri="{BB962C8B-B14F-4D97-AF65-F5344CB8AC3E}">
        <p14:creationId xmlns:p14="http://schemas.microsoft.com/office/powerpoint/2010/main" val="253107354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2">
            <a:extLst>
              <a:ext uri="{FF2B5EF4-FFF2-40B4-BE49-F238E27FC236}">
                <a16:creationId xmlns:a16="http://schemas.microsoft.com/office/drawing/2014/main" id="{43222EA1-4DBA-810D-5F72-D097D2ADB900}"/>
              </a:ext>
            </a:extLst>
          </p:cNvPr>
          <p:cNvSpPr txBox="1">
            <a:spLocks/>
          </p:cNvSpPr>
          <p:nvPr/>
        </p:nvSpPr>
        <p:spPr>
          <a:xfrm>
            <a:off x="298704" y="777240"/>
            <a:ext cx="6797835" cy="5861304"/>
          </a:xfrm>
          <a:prstGeom prst="rect">
            <a:avLst/>
          </a:prstGeom>
        </p:spPr>
        <p:txBody>
          <a:bodyPr vert="horz" lIns="91440" tIns="45720" rIns="91440" bIns="45720" rtlCol="0">
            <a:normAutofit fontScale="925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Wingdings" panose="05000000000000000000" pitchFamily="2" charset="2"/>
              <a:buChar char="Ø"/>
            </a:pPr>
            <a:r>
              <a:rPr lang="en-US" dirty="0"/>
              <a:t>Integer x = 10 -&gt; Internally </a:t>
            </a:r>
            <a:r>
              <a:rPr lang="en-US" dirty="0" err="1"/>
              <a:t>Integer.valueOf</a:t>
            </a:r>
            <a:r>
              <a:rPr lang="en-US" dirty="0"/>
              <a:t>(10) is called. Hence name auto-boxing. </a:t>
            </a:r>
          </a:p>
          <a:p>
            <a:pPr marL="342900" indent="-342900" algn="l">
              <a:buFont typeface="Wingdings" panose="05000000000000000000" pitchFamily="2" charset="2"/>
              <a:buChar char="Ø"/>
            </a:pPr>
            <a:r>
              <a:rPr lang="en-US" dirty="0" err="1"/>
              <a:t>llly</a:t>
            </a:r>
            <a:r>
              <a:rPr lang="en-US" dirty="0"/>
              <a:t> if   Integer </a:t>
            </a:r>
            <a:r>
              <a:rPr lang="en-US" dirty="0" err="1"/>
              <a:t>xNew</a:t>
            </a:r>
            <a:r>
              <a:rPr lang="en-US" dirty="0"/>
              <a:t>  = 20; int x = </a:t>
            </a:r>
            <a:r>
              <a:rPr lang="en-US" dirty="0" err="1"/>
              <a:t>xNew</a:t>
            </a:r>
            <a:r>
              <a:rPr lang="en-US" dirty="0"/>
              <a:t>; -&gt; Internally </a:t>
            </a:r>
            <a:r>
              <a:rPr lang="en-US" dirty="0" err="1"/>
              <a:t>xNew.intValue</a:t>
            </a:r>
            <a:r>
              <a:rPr lang="en-US" dirty="0"/>
              <a:t>() is called. Hence name auto-unboxing. </a:t>
            </a:r>
          </a:p>
          <a:p>
            <a:pPr marL="342900" indent="-342900" algn="l">
              <a:buFont typeface="Wingdings" panose="05000000000000000000" pitchFamily="2" charset="2"/>
              <a:buChar char="Ø"/>
            </a:pPr>
            <a:r>
              <a:rPr lang="en-US" dirty="0"/>
              <a:t>In the right 3,4,5</a:t>
            </a:r>
            <a:r>
              <a:rPr lang="en-US" baseline="30000" dirty="0"/>
              <a:t>th</a:t>
            </a:r>
            <a:r>
              <a:rPr lang="en-US" dirty="0"/>
              <a:t> examples were similar but still last example gave false why? -&gt; Because internally a buffer of wrapper object (-128 to +127) will be created at the time of Wrapper </a:t>
            </a:r>
            <a:r>
              <a:rPr lang="en-US" b="1" dirty="0"/>
              <a:t>class loading.       </a:t>
            </a:r>
            <a:r>
              <a:rPr lang="en-US" dirty="0"/>
              <a:t> 	So whenever a Wrapper object is created without using new operator it will check if it’s already in the buffer. If yes then it will point to that but if no then new wrapper object is created(&amp; if the new created wrapper object is in the range -128 to +127 then buffer will be updated).</a:t>
            </a:r>
          </a:p>
          <a:p>
            <a:pPr marL="800100" lvl="1" indent="-342900" algn="l">
              <a:buFont typeface="Wingdings" panose="05000000000000000000" pitchFamily="2" charset="2"/>
              <a:buChar char="Ø"/>
            </a:pPr>
            <a:r>
              <a:rPr lang="en-US" dirty="0"/>
              <a:t>Boolean, Byte -&gt; Always buffer checking is done</a:t>
            </a:r>
          </a:p>
          <a:p>
            <a:pPr marL="800100" lvl="1" indent="-342900" algn="l">
              <a:buFont typeface="Wingdings" panose="05000000000000000000" pitchFamily="2" charset="2"/>
              <a:buChar char="Ø"/>
            </a:pPr>
            <a:r>
              <a:rPr lang="en-US" dirty="0"/>
              <a:t>Short, Integer, Long -&gt; Only values with range -128 to +127</a:t>
            </a:r>
          </a:p>
          <a:p>
            <a:pPr marL="800100" lvl="1" indent="-342900" algn="l">
              <a:buFont typeface="Wingdings" panose="05000000000000000000" pitchFamily="2" charset="2"/>
              <a:buChar char="Ø"/>
            </a:pPr>
            <a:r>
              <a:rPr lang="en-US" dirty="0"/>
              <a:t>Character -&gt; 0-127</a:t>
            </a:r>
          </a:p>
          <a:p>
            <a:pPr marL="800100" lvl="1" indent="-342900" algn="l">
              <a:buFont typeface="Wingdings" panose="05000000000000000000" pitchFamily="2" charset="2"/>
              <a:buChar char="Ø"/>
            </a:pPr>
            <a:r>
              <a:rPr lang="en-US" dirty="0" err="1"/>
              <a:t>Double,Float</a:t>
            </a:r>
            <a:r>
              <a:rPr lang="en-US" dirty="0"/>
              <a:t> -&gt; Not applicable.. Every time new Wrapper will be created.</a:t>
            </a:r>
          </a:p>
          <a:p>
            <a:pPr marL="342900" indent="-342900" algn="l">
              <a:buFont typeface="Wingdings" panose="05000000000000000000" pitchFamily="2" charset="2"/>
              <a:buChar char="Ø"/>
            </a:pPr>
            <a:endParaRPr lang="en-US" dirty="0"/>
          </a:p>
          <a:p>
            <a:pPr marL="342900" indent="-342900" algn="l">
              <a:buFont typeface="Wingdings" panose="05000000000000000000" pitchFamily="2" charset="2"/>
              <a:buChar char="Ø"/>
            </a:pPr>
            <a:endParaRPr lang="en-US" dirty="0"/>
          </a:p>
          <a:p>
            <a:pPr marL="342900" indent="-342900" algn="l">
              <a:buFont typeface="Wingdings" panose="05000000000000000000" pitchFamily="2" charset="2"/>
              <a:buChar char="Ø"/>
            </a:pPr>
            <a:endParaRPr lang="en-US" dirty="0"/>
          </a:p>
          <a:p>
            <a:pPr marL="342900" indent="-342900" algn="l">
              <a:buFont typeface="Wingdings" panose="05000000000000000000" pitchFamily="2" charset="2"/>
              <a:buChar char="Ø"/>
            </a:pPr>
            <a:endParaRPr lang="en-US" dirty="0"/>
          </a:p>
          <a:p>
            <a:pPr marL="342900" indent="-342900" algn="l">
              <a:buFont typeface="Wingdings" panose="05000000000000000000" pitchFamily="2" charset="2"/>
              <a:buChar char="Ø"/>
            </a:pPr>
            <a:endParaRPr lang="en-US" dirty="0"/>
          </a:p>
          <a:p>
            <a:pPr algn="l"/>
            <a:endParaRPr lang="en-US" dirty="0"/>
          </a:p>
          <a:p>
            <a:pPr marL="285750" indent="-285750" algn="l">
              <a:buFont typeface="Wingdings" panose="05000000000000000000" pitchFamily="2" charset="2"/>
              <a:buChar char="Ø"/>
            </a:pPr>
            <a:endParaRPr lang="en-US" dirty="0"/>
          </a:p>
        </p:txBody>
      </p:sp>
      <p:sp>
        <p:nvSpPr>
          <p:cNvPr id="6" name="Title 1">
            <a:extLst>
              <a:ext uri="{FF2B5EF4-FFF2-40B4-BE49-F238E27FC236}">
                <a16:creationId xmlns:a16="http://schemas.microsoft.com/office/drawing/2014/main" id="{0DC7D067-8140-A67D-FB11-D090A585DD16}"/>
              </a:ext>
            </a:extLst>
          </p:cNvPr>
          <p:cNvSpPr txBox="1">
            <a:spLocks/>
          </p:cNvSpPr>
          <p:nvPr/>
        </p:nvSpPr>
        <p:spPr>
          <a:xfrm>
            <a:off x="1046606" y="193104"/>
            <a:ext cx="9328785" cy="668337"/>
          </a:xfrm>
          <a:prstGeom prst="rect">
            <a:avLst/>
          </a:prstGeom>
        </p:spPr>
        <p:txBody>
          <a:bodyPr vert="horz" lIns="91440" tIns="45720" rIns="91440" bIns="45720" rtlCol="0" anchor="b">
            <a:normAutofit fontScale="8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dirty="0"/>
              <a:t>Auto-boxing &amp; Auto-unboxing</a:t>
            </a:r>
          </a:p>
        </p:txBody>
      </p:sp>
      <p:pic>
        <p:nvPicPr>
          <p:cNvPr id="3" name="Picture 2">
            <a:extLst>
              <a:ext uri="{FF2B5EF4-FFF2-40B4-BE49-F238E27FC236}">
                <a16:creationId xmlns:a16="http://schemas.microsoft.com/office/drawing/2014/main" id="{ED92509E-6322-45ED-73CF-2BACB973F971}"/>
              </a:ext>
            </a:extLst>
          </p:cNvPr>
          <p:cNvPicPr>
            <a:picLocks noChangeAspect="1"/>
          </p:cNvPicPr>
          <p:nvPr/>
        </p:nvPicPr>
        <p:blipFill>
          <a:blip r:embed="rId2"/>
          <a:stretch>
            <a:fillRect/>
          </a:stretch>
        </p:blipFill>
        <p:spPr>
          <a:xfrm>
            <a:off x="7185237" y="993916"/>
            <a:ext cx="4858428" cy="5148468"/>
          </a:xfrm>
          <a:prstGeom prst="rect">
            <a:avLst/>
          </a:prstGeom>
          <a:ln>
            <a:solidFill>
              <a:schemeClr val="tx1"/>
            </a:solidFill>
          </a:ln>
        </p:spPr>
      </p:pic>
    </p:spTree>
    <p:extLst>
      <p:ext uri="{BB962C8B-B14F-4D97-AF65-F5344CB8AC3E}">
        <p14:creationId xmlns:p14="http://schemas.microsoft.com/office/powerpoint/2010/main" val="1156230923"/>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DC7D067-8140-A67D-FB11-D090A585DD16}"/>
              </a:ext>
            </a:extLst>
          </p:cNvPr>
          <p:cNvSpPr txBox="1">
            <a:spLocks/>
          </p:cNvSpPr>
          <p:nvPr/>
        </p:nvSpPr>
        <p:spPr>
          <a:xfrm>
            <a:off x="1046606" y="193104"/>
            <a:ext cx="9328785" cy="668337"/>
          </a:xfrm>
          <a:prstGeom prst="rect">
            <a:avLst/>
          </a:prstGeom>
        </p:spPr>
        <p:txBody>
          <a:bodyPr vert="horz" lIns="91440" tIns="45720" rIns="91440" bIns="45720" rtlCol="0" anchor="b">
            <a:normAutofit fontScale="8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dirty="0"/>
              <a:t>Examples of overloading</a:t>
            </a:r>
          </a:p>
        </p:txBody>
      </p:sp>
      <p:pic>
        <p:nvPicPr>
          <p:cNvPr id="7" name="Picture 6">
            <a:extLst>
              <a:ext uri="{FF2B5EF4-FFF2-40B4-BE49-F238E27FC236}">
                <a16:creationId xmlns:a16="http://schemas.microsoft.com/office/drawing/2014/main" id="{D1D8ACB8-D9BE-371D-BD52-322C73064C6C}"/>
              </a:ext>
            </a:extLst>
          </p:cNvPr>
          <p:cNvPicPr>
            <a:picLocks noChangeAspect="1"/>
          </p:cNvPicPr>
          <p:nvPr/>
        </p:nvPicPr>
        <p:blipFill>
          <a:blip r:embed="rId2"/>
          <a:stretch>
            <a:fillRect/>
          </a:stretch>
        </p:blipFill>
        <p:spPr>
          <a:xfrm>
            <a:off x="78762" y="743876"/>
            <a:ext cx="3777622" cy="3162202"/>
          </a:xfrm>
          <a:prstGeom prst="rect">
            <a:avLst/>
          </a:prstGeom>
        </p:spPr>
      </p:pic>
      <p:sp>
        <p:nvSpPr>
          <p:cNvPr id="8" name="TextBox 7">
            <a:extLst>
              <a:ext uri="{FF2B5EF4-FFF2-40B4-BE49-F238E27FC236}">
                <a16:creationId xmlns:a16="http://schemas.microsoft.com/office/drawing/2014/main" id="{713FCA3A-0667-B2AD-5FEE-F8CBD4E57818}"/>
              </a:ext>
            </a:extLst>
          </p:cNvPr>
          <p:cNvSpPr txBox="1"/>
          <p:nvPr/>
        </p:nvSpPr>
        <p:spPr>
          <a:xfrm>
            <a:off x="-1" y="3985593"/>
            <a:ext cx="1242391" cy="2308324"/>
          </a:xfrm>
          <a:prstGeom prst="rect">
            <a:avLst/>
          </a:prstGeom>
          <a:noFill/>
        </p:spPr>
        <p:txBody>
          <a:bodyPr wrap="square" rtlCol="0">
            <a:spAutoFit/>
          </a:bodyPr>
          <a:lstStyle/>
          <a:p>
            <a:r>
              <a:rPr lang="en-US" dirty="0"/>
              <a:t>Hence priority order will be as follows-</a:t>
            </a:r>
          </a:p>
          <a:p>
            <a:r>
              <a:rPr lang="en-US" dirty="0"/>
              <a:t>1)Primitive</a:t>
            </a:r>
          </a:p>
          <a:p>
            <a:r>
              <a:rPr lang="en-US" dirty="0"/>
              <a:t>2)Wrapper</a:t>
            </a:r>
          </a:p>
          <a:p>
            <a:r>
              <a:rPr lang="en-US" dirty="0"/>
              <a:t>3)</a:t>
            </a:r>
            <a:r>
              <a:rPr lang="en-US" dirty="0" err="1"/>
              <a:t>Vararg</a:t>
            </a:r>
            <a:endParaRPr lang="en-US" dirty="0"/>
          </a:p>
        </p:txBody>
      </p:sp>
      <p:pic>
        <p:nvPicPr>
          <p:cNvPr id="10" name="Picture 9">
            <a:extLst>
              <a:ext uri="{FF2B5EF4-FFF2-40B4-BE49-F238E27FC236}">
                <a16:creationId xmlns:a16="http://schemas.microsoft.com/office/drawing/2014/main" id="{CDC17122-BB09-00DA-8721-45E4499B7C7F}"/>
              </a:ext>
            </a:extLst>
          </p:cNvPr>
          <p:cNvPicPr>
            <a:picLocks noChangeAspect="1"/>
          </p:cNvPicPr>
          <p:nvPr/>
        </p:nvPicPr>
        <p:blipFill>
          <a:blip r:embed="rId3"/>
          <a:stretch>
            <a:fillRect/>
          </a:stretch>
        </p:blipFill>
        <p:spPr>
          <a:xfrm>
            <a:off x="4204252" y="755230"/>
            <a:ext cx="3876261" cy="3130970"/>
          </a:xfrm>
          <a:prstGeom prst="rect">
            <a:avLst/>
          </a:prstGeom>
        </p:spPr>
      </p:pic>
      <p:pic>
        <p:nvPicPr>
          <p:cNvPr id="13" name="Picture 12">
            <a:extLst>
              <a:ext uri="{FF2B5EF4-FFF2-40B4-BE49-F238E27FC236}">
                <a16:creationId xmlns:a16="http://schemas.microsoft.com/office/drawing/2014/main" id="{E2CD5466-86C1-507D-68A4-C9F9ACD52768}"/>
              </a:ext>
            </a:extLst>
          </p:cNvPr>
          <p:cNvPicPr>
            <a:picLocks noChangeAspect="1"/>
          </p:cNvPicPr>
          <p:nvPr/>
        </p:nvPicPr>
        <p:blipFill>
          <a:blip r:embed="rId4"/>
          <a:stretch>
            <a:fillRect/>
          </a:stretch>
        </p:blipFill>
        <p:spPr>
          <a:xfrm>
            <a:off x="1187181" y="3945836"/>
            <a:ext cx="3762507" cy="2425148"/>
          </a:xfrm>
          <a:prstGeom prst="rect">
            <a:avLst/>
          </a:prstGeom>
        </p:spPr>
      </p:pic>
      <p:sp>
        <p:nvSpPr>
          <p:cNvPr id="14" name="TextBox 13">
            <a:extLst>
              <a:ext uri="{FF2B5EF4-FFF2-40B4-BE49-F238E27FC236}">
                <a16:creationId xmlns:a16="http://schemas.microsoft.com/office/drawing/2014/main" id="{35DF028D-9D46-E675-9F05-44F2BF2940D7}"/>
              </a:ext>
            </a:extLst>
          </p:cNvPr>
          <p:cNvSpPr txBox="1"/>
          <p:nvPr/>
        </p:nvSpPr>
        <p:spPr>
          <a:xfrm>
            <a:off x="5343940" y="4240699"/>
            <a:ext cx="2269433" cy="2585323"/>
          </a:xfrm>
          <a:prstGeom prst="rect">
            <a:avLst/>
          </a:prstGeom>
          <a:noFill/>
        </p:spPr>
        <p:txBody>
          <a:bodyPr wrap="square" rtlCol="0">
            <a:spAutoFit/>
          </a:bodyPr>
          <a:lstStyle/>
          <a:p>
            <a:r>
              <a:rPr lang="en-US" dirty="0"/>
              <a:t>1)Here int -&gt; Long can’t be converted</a:t>
            </a:r>
          </a:p>
          <a:p>
            <a:r>
              <a:rPr lang="en-US" dirty="0"/>
              <a:t>2)But int -&gt; Integer is internally done by compiler by autoboxing</a:t>
            </a:r>
          </a:p>
          <a:p>
            <a:r>
              <a:rPr lang="en-US" dirty="0"/>
              <a:t>3)</a:t>
            </a:r>
            <a:r>
              <a:rPr lang="en-US" dirty="0" err="1"/>
              <a:t>Widening,narrowing</a:t>
            </a:r>
            <a:r>
              <a:rPr lang="en-US" dirty="0"/>
              <a:t> not applicable for Wrapper.</a:t>
            </a:r>
          </a:p>
        </p:txBody>
      </p:sp>
      <p:pic>
        <p:nvPicPr>
          <p:cNvPr id="16" name="Picture 15">
            <a:extLst>
              <a:ext uri="{FF2B5EF4-FFF2-40B4-BE49-F238E27FC236}">
                <a16:creationId xmlns:a16="http://schemas.microsoft.com/office/drawing/2014/main" id="{6FDCFC51-65F9-C62A-FA39-F204084FC8FD}"/>
              </a:ext>
            </a:extLst>
          </p:cNvPr>
          <p:cNvPicPr>
            <a:picLocks noChangeAspect="1"/>
          </p:cNvPicPr>
          <p:nvPr/>
        </p:nvPicPr>
        <p:blipFill>
          <a:blip r:embed="rId5"/>
          <a:stretch>
            <a:fillRect/>
          </a:stretch>
        </p:blipFill>
        <p:spPr>
          <a:xfrm>
            <a:off x="8298421" y="805290"/>
            <a:ext cx="3628535" cy="2941762"/>
          </a:xfrm>
          <a:prstGeom prst="rect">
            <a:avLst/>
          </a:prstGeom>
        </p:spPr>
      </p:pic>
      <p:cxnSp>
        <p:nvCxnSpPr>
          <p:cNvPr id="18" name="Straight Arrow Connector 17">
            <a:extLst>
              <a:ext uri="{FF2B5EF4-FFF2-40B4-BE49-F238E27FC236}">
                <a16:creationId xmlns:a16="http://schemas.microsoft.com/office/drawing/2014/main" id="{145FC81D-ACB2-76DB-A2C6-5A96FB8BCD2E}"/>
              </a:ext>
            </a:extLst>
          </p:cNvPr>
          <p:cNvCxnSpPr>
            <a:cxnSpLocks/>
          </p:cNvCxnSpPr>
          <p:nvPr/>
        </p:nvCxnSpPr>
        <p:spPr>
          <a:xfrm>
            <a:off x="5059020" y="3866321"/>
            <a:ext cx="467137" cy="2683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671A9E0B-FBB0-D77F-5E16-65354CC69FBB}"/>
              </a:ext>
            </a:extLst>
          </p:cNvPr>
          <p:cNvCxnSpPr>
            <a:cxnSpLocks/>
          </p:cNvCxnSpPr>
          <p:nvPr/>
        </p:nvCxnSpPr>
        <p:spPr>
          <a:xfrm>
            <a:off x="4979505" y="4601817"/>
            <a:ext cx="387625" cy="1192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4D651F2A-FD6B-8BD7-440F-7B0A89C062D1}"/>
              </a:ext>
            </a:extLst>
          </p:cNvPr>
          <p:cNvSpPr txBox="1"/>
          <p:nvPr/>
        </p:nvSpPr>
        <p:spPr>
          <a:xfrm>
            <a:off x="6894446" y="3796751"/>
            <a:ext cx="5297554" cy="369332"/>
          </a:xfrm>
          <a:prstGeom prst="rect">
            <a:avLst/>
          </a:prstGeom>
          <a:noFill/>
        </p:spPr>
        <p:txBody>
          <a:bodyPr wrap="square" rtlCol="0">
            <a:spAutoFit/>
          </a:bodyPr>
          <a:lstStyle/>
          <a:p>
            <a:r>
              <a:rPr lang="en-US" dirty="0"/>
              <a:t>But Integer -&gt; long is internally done by auto-unboxing</a:t>
            </a:r>
          </a:p>
        </p:txBody>
      </p:sp>
      <p:pic>
        <p:nvPicPr>
          <p:cNvPr id="27" name="Picture 26">
            <a:extLst>
              <a:ext uri="{FF2B5EF4-FFF2-40B4-BE49-F238E27FC236}">
                <a16:creationId xmlns:a16="http://schemas.microsoft.com/office/drawing/2014/main" id="{550B1C94-7516-337D-CFE4-038F2123BE68}"/>
              </a:ext>
            </a:extLst>
          </p:cNvPr>
          <p:cNvPicPr>
            <a:picLocks noChangeAspect="1"/>
          </p:cNvPicPr>
          <p:nvPr/>
        </p:nvPicPr>
        <p:blipFill>
          <a:blip r:embed="rId6"/>
          <a:stretch>
            <a:fillRect/>
          </a:stretch>
        </p:blipFill>
        <p:spPr>
          <a:xfrm>
            <a:off x="7802217" y="4244010"/>
            <a:ext cx="3876262" cy="2524538"/>
          </a:xfrm>
          <a:prstGeom prst="rect">
            <a:avLst/>
          </a:prstGeom>
        </p:spPr>
      </p:pic>
      <p:cxnSp>
        <p:nvCxnSpPr>
          <p:cNvPr id="32" name="Straight Arrow Connector 31">
            <a:extLst>
              <a:ext uri="{FF2B5EF4-FFF2-40B4-BE49-F238E27FC236}">
                <a16:creationId xmlns:a16="http://schemas.microsoft.com/office/drawing/2014/main" id="{143441E7-B792-1E06-ED2D-1985F828F361}"/>
              </a:ext>
            </a:extLst>
          </p:cNvPr>
          <p:cNvCxnSpPr>
            <a:cxnSpLocks/>
          </p:cNvCxnSpPr>
          <p:nvPr/>
        </p:nvCxnSpPr>
        <p:spPr>
          <a:xfrm flipH="1">
            <a:off x="7384774" y="5148470"/>
            <a:ext cx="28823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17E1DA91-5460-F9C5-0253-2E9A6C40749C}"/>
              </a:ext>
            </a:extLst>
          </p:cNvPr>
          <p:cNvCxnSpPr>
            <a:cxnSpLocks/>
          </p:cNvCxnSpPr>
          <p:nvPr/>
        </p:nvCxnSpPr>
        <p:spPr>
          <a:xfrm>
            <a:off x="8998229" y="3780182"/>
            <a:ext cx="503580" cy="1457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114747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2">
            <a:extLst>
              <a:ext uri="{FF2B5EF4-FFF2-40B4-BE49-F238E27FC236}">
                <a16:creationId xmlns:a16="http://schemas.microsoft.com/office/drawing/2014/main" id="{43222EA1-4DBA-810D-5F72-D097D2ADB900}"/>
              </a:ext>
            </a:extLst>
          </p:cNvPr>
          <p:cNvSpPr txBox="1">
            <a:spLocks/>
          </p:cNvSpPr>
          <p:nvPr/>
        </p:nvSpPr>
        <p:spPr>
          <a:xfrm>
            <a:off x="298705" y="777240"/>
            <a:ext cx="4432321" cy="5633499"/>
          </a:xfrm>
          <a:prstGeom prst="rect">
            <a:avLst/>
          </a:prstGeom>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Wingdings" panose="05000000000000000000" pitchFamily="2" charset="2"/>
              <a:buChar char="Ø"/>
            </a:pPr>
            <a:r>
              <a:rPr lang="en-US" dirty="0"/>
              <a:t>To clone an object using clone method following things to should be noted</a:t>
            </a:r>
          </a:p>
          <a:p>
            <a:pPr marL="800100" lvl="1" indent="-342900" algn="l">
              <a:buFont typeface="Wingdings" panose="05000000000000000000" pitchFamily="2" charset="2"/>
              <a:buChar char="Ø"/>
            </a:pPr>
            <a:r>
              <a:rPr lang="en-US" dirty="0"/>
              <a:t>Method where clone method is called, </a:t>
            </a:r>
            <a:r>
              <a:rPr lang="en-US" dirty="0" err="1"/>
              <a:t>CloneNotSupported</a:t>
            </a:r>
            <a:r>
              <a:rPr lang="en-US" dirty="0"/>
              <a:t> exception must be handled.</a:t>
            </a:r>
          </a:p>
          <a:p>
            <a:pPr marL="800100" lvl="1" indent="-342900" algn="l">
              <a:buFont typeface="Wingdings" panose="05000000000000000000" pitchFamily="2" charset="2"/>
              <a:buChar char="Ø"/>
            </a:pPr>
            <a:r>
              <a:rPr lang="en-US" dirty="0"/>
              <a:t>Only within that particular class or it’s child class default clone method can be called.</a:t>
            </a:r>
          </a:p>
          <a:p>
            <a:pPr marL="800100" lvl="1" indent="-342900" algn="l">
              <a:buFont typeface="Wingdings" panose="05000000000000000000" pitchFamily="2" charset="2"/>
              <a:buChar char="Ø"/>
            </a:pPr>
            <a:r>
              <a:rPr lang="en-US" dirty="0"/>
              <a:t>Must implement Cloneable interface if not we get </a:t>
            </a:r>
            <a:r>
              <a:rPr lang="en-US" dirty="0" err="1"/>
              <a:t>CloneNotSupported</a:t>
            </a:r>
            <a:r>
              <a:rPr lang="en-US" dirty="0"/>
              <a:t> exception.</a:t>
            </a:r>
          </a:p>
          <a:p>
            <a:pPr marL="800100" lvl="1" indent="-342900" algn="l">
              <a:buFont typeface="Wingdings" panose="05000000000000000000" pitchFamily="2" charset="2"/>
              <a:buChar char="Ø"/>
            </a:pPr>
            <a:r>
              <a:rPr lang="en-US" dirty="0"/>
              <a:t>If all the variables within the class are primitive then default clone implementation(</a:t>
            </a:r>
            <a:r>
              <a:rPr lang="en-US" dirty="0" err="1"/>
              <a:t>i.e</a:t>
            </a:r>
            <a:r>
              <a:rPr lang="en-US" dirty="0"/>
              <a:t> shallow cloning) is recommended. But in case of Reference variables then it’s recommended to override clone method for deep cloning.</a:t>
            </a:r>
          </a:p>
          <a:p>
            <a:pPr marL="800100" lvl="1" indent="-342900" algn="l">
              <a:buFont typeface="Wingdings" panose="05000000000000000000" pitchFamily="2" charset="2"/>
              <a:buChar char="Ø"/>
            </a:pPr>
            <a:endParaRPr lang="en-US" dirty="0"/>
          </a:p>
          <a:p>
            <a:pPr marL="800100" lvl="1" indent="-342900" algn="l">
              <a:buFont typeface="Wingdings" panose="05000000000000000000" pitchFamily="2" charset="2"/>
              <a:buChar char="Ø"/>
            </a:pPr>
            <a:endParaRPr lang="en-US" dirty="0"/>
          </a:p>
          <a:p>
            <a:pPr marL="342900" indent="-342900" algn="l">
              <a:buFont typeface="Wingdings" panose="05000000000000000000" pitchFamily="2" charset="2"/>
              <a:buChar char="Ø"/>
            </a:pPr>
            <a:endParaRPr lang="en-US" dirty="0"/>
          </a:p>
          <a:p>
            <a:pPr marL="342900" indent="-342900" algn="l">
              <a:buFont typeface="Wingdings" panose="05000000000000000000" pitchFamily="2" charset="2"/>
              <a:buChar char="Ø"/>
            </a:pPr>
            <a:endParaRPr lang="en-US" dirty="0"/>
          </a:p>
          <a:p>
            <a:pPr marL="342900" indent="-342900" algn="l">
              <a:buFont typeface="Wingdings" panose="05000000000000000000" pitchFamily="2" charset="2"/>
              <a:buChar char="Ø"/>
            </a:pPr>
            <a:endParaRPr lang="en-US" dirty="0"/>
          </a:p>
          <a:p>
            <a:pPr marL="342900" indent="-342900" algn="l">
              <a:buFont typeface="Wingdings" panose="05000000000000000000" pitchFamily="2" charset="2"/>
              <a:buChar char="Ø"/>
            </a:pPr>
            <a:endParaRPr lang="en-US" dirty="0"/>
          </a:p>
          <a:p>
            <a:pPr marL="342900" indent="-342900" algn="l">
              <a:buFont typeface="Wingdings" panose="05000000000000000000" pitchFamily="2" charset="2"/>
              <a:buChar char="Ø"/>
            </a:pPr>
            <a:endParaRPr lang="en-US" dirty="0"/>
          </a:p>
          <a:p>
            <a:pPr algn="l"/>
            <a:endParaRPr lang="en-US" dirty="0"/>
          </a:p>
          <a:p>
            <a:pPr marL="285750" indent="-285750" algn="l">
              <a:buFont typeface="Wingdings" panose="05000000000000000000" pitchFamily="2" charset="2"/>
              <a:buChar char="Ø"/>
            </a:pPr>
            <a:endParaRPr lang="en-US" dirty="0"/>
          </a:p>
        </p:txBody>
      </p:sp>
      <p:sp>
        <p:nvSpPr>
          <p:cNvPr id="6" name="Title 1">
            <a:extLst>
              <a:ext uri="{FF2B5EF4-FFF2-40B4-BE49-F238E27FC236}">
                <a16:creationId xmlns:a16="http://schemas.microsoft.com/office/drawing/2014/main" id="{0DC7D067-8140-A67D-FB11-D090A585DD16}"/>
              </a:ext>
            </a:extLst>
          </p:cNvPr>
          <p:cNvSpPr txBox="1">
            <a:spLocks/>
          </p:cNvSpPr>
          <p:nvPr/>
        </p:nvSpPr>
        <p:spPr>
          <a:xfrm>
            <a:off x="1046606" y="193104"/>
            <a:ext cx="9328785" cy="668337"/>
          </a:xfrm>
          <a:prstGeom prst="rect">
            <a:avLst/>
          </a:prstGeom>
        </p:spPr>
        <p:txBody>
          <a:bodyPr vert="horz" lIns="91440" tIns="45720" rIns="91440" bIns="45720" rtlCol="0" anchor="b">
            <a:normAutofit fontScale="67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dirty="0"/>
              <a:t>protected native Object clone()throw CNSE</a:t>
            </a:r>
          </a:p>
        </p:txBody>
      </p:sp>
      <p:pic>
        <p:nvPicPr>
          <p:cNvPr id="3" name="Picture 2">
            <a:extLst>
              <a:ext uri="{FF2B5EF4-FFF2-40B4-BE49-F238E27FC236}">
                <a16:creationId xmlns:a16="http://schemas.microsoft.com/office/drawing/2014/main" id="{55BBDC67-3360-DE60-EF33-8CC9DAAF1605}"/>
              </a:ext>
            </a:extLst>
          </p:cNvPr>
          <p:cNvPicPr>
            <a:picLocks noChangeAspect="1"/>
          </p:cNvPicPr>
          <p:nvPr/>
        </p:nvPicPr>
        <p:blipFill>
          <a:blip r:embed="rId3"/>
          <a:stretch>
            <a:fillRect/>
          </a:stretch>
        </p:blipFill>
        <p:spPr>
          <a:xfrm>
            <a:off x="5267739" y="3848822"/>
            <a:ext cx="5715000" cy="2730883"/>
          </a:xfrm>
          <a:prstGeom prst="rect">
            <a:avLst/>
          </a:prstGeom>
        </p:spPr>
      </p:pic>
      <p:pic>
        <p:nvPicPr>
          <p:cNvPr id="11" name="Picture 10">
            <a:extLst>
              <a:ext uri="{FF2B5EF4-FFF2-40B4-BE49-F238E27FC236}">
                <a16:creationId xmlns:a16="http://schemas.microsoft.com/office/drawing/2014/main" id="{06EBC213-C36F-FC88-6339-8D6AC62C69E5}"/>
              </a:ext>
            </a:extLst>
          </p:cNvPr>
          <p:cNvPicPr>
            <a:picLocks noChangeAspect="1"/>
          </p:cNvPicPr>
          <p:nvPr/>
        </p:nvPicPr>
        <p:blipFill>
          <a:blip r:embed="rId4"/>
          <a:stretch>
            <a:fillRect/>
          </a:stretch>
        </p:blipFill>
        <p:spPr>
          <a:xfrm>
            <a:off x="5247859" y="752977"/>
            <a:ext cx="5724941" cy="3004015"/>
          </a:xfrm>
          <a:prstGeom prst="rect">
            <a:avLst/>
          </a:prstGeom>
        </p:spPr>
      </p:pic>
    </p:spTree>
    <p:extLst>
      <p:ext uri="{BB962C8B-B14F-4D97-AF65-F5344CB8AC3E}">
        <p14:creationId xmlns:p14="http://schemas.microsoft.com/office/powerpoint/2010/main" val="1988870812"/>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24EA730-6433-BCB5-9118-3F9282161FBB}"/>
              </a:ext>
            </a:extLst>
          </p:cNvPr>
          <p:cNvSpPr txBox="1">
            <a:spLocks/>
          </p:cNvSpPr>
          <p:nvPr/>
        </p:nvSpPr>
        <p:spPr>
          <a:xfrm>
            <a:off x="6403798" y="242800"/>
            <a:ext cx="5075898" cy="668337"/>
          </a:xfrm>
          <a:prstGeom prst="rect">
            <a:avLst/>
          </a:prstGeom>
        </p:spPr>
        <p:txBody>
          <a:bodyPr vert="horz" lIns="91440" tIns="45720" rIns="91440" bIns="45720" rtlCol="0" anchor="b">
            <a:normAutofit fontScale="8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dirty="0"/>
              <a:t>Shallow clone</a:t>
            </a:r>
          </a:p>
        </p:txBody>
      </p:sp>
      <p:pic>
        <p:nvPicPr>
          <p:cNvPr id="7" name="Picture 6">
            <a:extLst>
              <a:ext uri="{FF2B5EF4-FFF2-40B4-BE49-F238E27FC236}">
                <a16:creationId xmlns:a16="http://schemas.microsoft.com/office/drawing/2014/main" id="{7D39B7F3-1657-9AF4-6FB4-5FB57FF4D2AF}"/>
              </a:ext>
            </a:extLst>
          </p:cNvPr>
          <p:cNvPicPr>
            <a:picLocks noChangeAspect="1"/>
          </p:cNvPicPr>
          <p:nvPr/>
        </p:nvPicPr>
        <p:blipFill>
          <a:blip r:embed="rId2"/>
          <a:stretch>
            <a:fillRect/>
          </a:stretch>
        </p:blipFill>
        <p:spPr>
          <a:xfrm>
            <a:off x="6192078" y="1083365"/>
            <a:ext cx="5549477" cy="5332042"/>
          </a:xfrm>
          <a:prstGeom prst="rect">
            <a:avLst/>
          </a:prstGeom>
        </p:spPr>
      </p:pic>
      <p:pic>
        <p:nvPicPr>
          <p:cNvPr id="8" name="Picture 7">
            <a:extLst>
              <a:ext uri="{FF2B5EF4-FFF2-40B4-BE49-F238E27FC236}">
                <a16:creationId xmlns:a16="http://schemas.microsoft.com/office/drawing/2014/main" id="{0FC897B3-C184-0D69-BD4E-20008EF237B4}"/>
              </a:ext>
            </a:extLst>
          </p:cNvPr>
          <p:cNvPicPr>
            <a:picLocks noChangeAspect="1"/>
          </p:cNvPicPr>
          <p:nvPr/>
        </p:nvPicPr>
        <p:blipFill>
          <a:blip r:embed="rId3"/>
          <a:stretch>
            <a:fillRect/>
          </a:stretch>
        </p:blipFill>
        <p:spPr>
          <a:xfrm>
            <a:off x="198781" y="1140055"/>
            <a:ext cx="5267741" cy="5290561"/>
          </a:xfrm>
          <a:prstGeom prst="rect">
            <a:avLst/>
          </a:prstGeom>
        </p:spPr>
      </p:pic>
      <p:sp>
        <p:nvSpPr>
          <p:cNvPr id="2" name="Arrow: Right 1">
            <a:extLst>
              <a:ext uri="{FF2B5EF4-FFF2-40B4-BE49-F238E27FC236}">
                <a16:creationId xmlns:a16="http://schemas.microsoft.com/office/drawing/2014/main" id="{2F7CF3FA-E9F2-9C2F-E372-00FFB16BA7D2}"/>
              </a:ext>
            </a:extLst>
          </p:cNvPr>
          <p:cNvSpPr/>
          <p:nvPr/>
        </p:nvSpPr>
        <p:spPr>
          <a:xfrm>
            <a:off x="5546034" y="3389243"/>
            <a:ext cx="586409" cy="268357"/>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257FC578-BBF4-60F6-19A6-38044ADDCB3E}"/>
              </a:ext>
            </a:extLst>
          </p:cNvPr>
          <p:cNvSpPr txBox="1">
            <a:spLocks/>
          </p:cNvSpPr>
          <p:nvPr/>
        </p:nvSpPr>
        <p:spPr>
          <a:xfrm>
            <a:off x="125581" y="236173"/>
            <a:ext cx="5075898" cy="668337"/>
          </a:xfrm>
          <a:prstGeom prst="rect">
            <a:avLst/>
          </a:prstGeom>
        </p:spPr>
        <p:txBody>
          <a:bodyPr vert="horz" lIns="91440" tIns="45720" rIns="91440" bIns="45720" rtlCol="0" anchor="b">
            <a:normAutofit fontScale="67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dirty="0" err="1"/>
              <a:t>Pbm</a:t>
            </a:r>
            <a:r>
              <a:rPr lang="en-US" dirty="0"/>
              <a:t> in accessing clone</a:t>
            </a:r>
          </a:p>
        </p:txBody>
      </p:sp>
    </p:spTree>
    <p:extLst>
      <p:ext uri="{BB962C8B-B14F-4D97-AF65-F5344CB8AC3E}">
        <p14:creationId xmlns:p14="http://schemas.microsoft.com/office/powerpoint/2010/main" val="124416922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B8994302-E8F1-3EA8-04BF-8FF06C5D7966}"/>
              </a:ext>
            </a:extLst>
          </p:cNvPr>
          <p:cNvSpPr txBox="1">
            <a:spLocks/>
          </p:cNvSpPr>
          <p:nvPr/>
        </p:nvSpPr>
        <p:spPr>
          <a:xfrm>
            <a:off x="6665528" y="106965"/>
            <a:ext cx="5075898" cy="668337"/>
          </a:xfrm>
          <a:prstGeom prst="rect">
            <a:avLst/>
          </a:prstGeom>
        </p:spPr>
        <p:txBody>
          <a:bodyPr vert="horz" lIns="91440" tIns="45720" rIns="91440" bIns="45720" rtlCol="0" anchor="b">
            <a:normAutofit fontScale="8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dirty="0"/>
              <a:t>Deep clone</a:t>
            </a:r>
          </a:p>
        </p:txBody>
      </p:sp>
      <p:pic>
        <p:nvPicPr>
          <p:cNvPr id="3" name="Picture 2">
            <a:extLst>
              <a:ext uri="{FF2B5EF4-FFF2-40B4-BE49-F238E27FC236}">
                <a16:creationId xmlns:a16="http://schemas.microsoft.com/office/drawing/2014/main" id="{62BA5B30-31B0-D0E9-86E9-80315FE793C9}"/>
              </a:ext>
            </a:extLst>
          </p:cNvPr>
          <p:cNvPicPr>
            <a:picLocks noChangeAspect="1"/>
          </p:cNvPicPr>
          <p:nvPr/>
        </p:nvPicPr>
        <p:blipFill>
          <a:blip r:embed="rId2"/>
          <a:stretch>
            <a:fillRect/>
          </a:stretch>
        </p:blipFill>
        <p:spPr>
          <a:xfrm>
            <a:off x="218661" y="770523"/>
            <a:ext cx="5827931" cy="5928451"/>
          </a:xfrm>
          <a:prstGeom prst="rect">
            <a:avLst/>
          </a:prstGeom>
        </p:spPr>
      </p:pic>
      <p:sp>
        <p:nvSpPr>
          <p:cNvPr id="9" name="Title 1">
            <a:extLst>
              <a:ext uri="{FF2B5EF4-FFF2-40B4-BE49-F238E27FC236}">
                <a16:creationId xmlns:a16="http://schemas.microsoft.com/office/drawing/2014/main" id="{0C33A1EF-1E37-B236-5801-815D7EF4EAE0}"/>
              </a:ext>
            </a:extLst>
          </p:cNvPr>
          <p:cNvSpPr txBox="1">
            <a:spLocks/>
          </p:cNvSpPr>
          <p:nvPr/>
        </p:nvSpPr>
        <p:spPr>
          <a:xfrm>
            <a:off x="248162" y="90399"/>
            <a:ext cx="5765011" cy="668337"/>
          </a:xfrm>
          <a:prstGeom prst="rect">
            <a:avLst/>
          </a:prstGeom>
        </p:spPr>
        <p:txBody>
          <a:bodyPr vert="horz" lIns="91440" tIns="45720" rIns="91440" bIns="45720" rtlCol="0" anchor="b">
            <a:normAutofit fontScale="60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dirty="0"/>
              <a:t>Problem with shallow clone</a:t>
            </a:r>
          </a:p>
        </p:txBody>
      </p:sp>
      <p:pic>
        <p:nvPicPr>
          <p:cNvPr id="11" name="Picture 10">
            <a:extLst>
              <a:ext uri="{FF2B5EF4-FFF2-40B4-BE49-F238E27FC236}">
                <a16:creationId xmlns:a16="http://schemas.microsoft.com/office/drawing/2014/main" id="{4EDA245E-59D3-4649-3148-F7E0A53CCAD5}"/>
              </a:ext>
            </a:extLst>
          </p:cNvPr>
          <p:cNvPicPr>
            <a:picLocks noChangeAspect="1"/>
          </p:cNvPicPr>
          <p:nvPr/>
        </p:nvPicPr>
        <p:blipFill>
          <a:blip r:embed="rId3"/>
          <a:stretch>
            <a:fillRect/>
          </a:stretch>
        </p:blipFill>
        <p:spPr>
          <a:xfrm>
            <a:off x="6131054" y="765312"/>
            <a:ext cx="5925111" cy="5923723"/>
          </a:xfrm>
          <a:prstGeom prst="rect">
            <a:avLst/>
          </a:prstGeom>
        </p:spPr>
      </p:pic>
    </p:spTree>
    <p:extLst>
      <p:ext uri="{BB962C8B-B14F-4D97-AF65-F5344CB8AC3E}">
        <p14:creationId xmlns:p14="http://schemas.microsoft.com/office/powerpoint/2010/main" val="188394224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2">
            <a:extLst>
              <a:ext uri="{FF2B5EF4-FFF2-40B4-BE49-F238E27FC236}">
                <a16:creationId xmlns:a16="http://schemas.microsoft.com/office/drawing/2014/main" id="{43222EA1-4DBA-810D-5F72-D097D2ADB900}"/>
              </a:ext>
            </a:extLst>
          </p:cNvPr>
          <p:cNvSpPr txBox="1">
            <a:spLocks/>
          </p:cNvSpPr>
          <p:nvPr/>
        </p:nvSpPr>
        <p:spPr>
          <a:xfrm>
            <a:off x="298704" y="777240"/>
            <a:ext cx="11482319" cy="586130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Wingdings" panose="05000000000000000000" pitchFamily="2" charset="2"/>
              <a:buChar char="Ø"/>
            </a:pPr>
            <a:r>
              <a:rPr lang="en-US" dirty="0"/>
              <a:t>V</a:t>
            </a:r>
          </a:p>
          <a:p>
            <a:pPr marL="342900" indent="-342900" algn="l">
              <a:buFont typeface="Wingdings" panose="05000000000000000000" pitchFamily="2" charset="2"/>
              <a:buChar char="Ø"/>
            </a:pPr>
            <a:endParaRPr lang="en-US" dirty="0"/>
          </a:p>
          <a:p>
            <a:pPr marL="342900" indent="-342900" algn="l">
              <a:buFont typeface="Wingdings" panose="05000000000000000000" pitchFamily="2" charset="2"/>
              <a:buChar char="Ø"/>
            </a:pPr>
            <a:endParaRPr lang="en-US" dirty="0"/>
          </a:p>
          <a:p>
            <a:pPr marL="342900" indent="-342900" algn="l">
              <a:buFont typeface="Wingdings" panose="05000000000000000000" pitchFamily="2" charset="2"/>
              <a:buChar char="Ø"/>
            </a:pPr>
            <a:endParaRPr lang="en-US" dirty="0"/>
          </a:p>
          <a:p>
            <a:pPr marL="342900" indent="-342900" algn="l">
              <a:buFont typeface="Wingdings" panose="05000000000000000000" pitchFamily="2" charset="2"/>
              <a:buChar char="Ø"/>
            </a:pPr>
            <a:endParaRPr lang="en-US" dirty="0"/>
          </a:p>
          <a:p>
            <a:pPr marL="342900" indent="-342900" algn="l">
              <a:buFont typeface="Wingdings" panose="05000000000000000000" pitchFamily="2" charset="2"/>
              <a:buChar char="Ø"/>
            </a:pPr>
            <a:endParaRPr lang="en-US" dirty="0"/>
          </a:p>
          <a:p>
            <a:pPr algn="l"/>
            <a:endParaRPr lang="en-US" dirty="0"/>
          </a:p>
          <a:p>
            <a:pPr marL="285750" indent="-285750" algn="l">
              <a:buFont typeface="Wingdings" panose="05000000000000000000" pitchFamily="2" charset="2"/>
              <a:buChar char="Ø"/>
            </a:pPr>
            <a:endParaRPr lang="en-US" dirty="0"/>
          </a:p>
        </p:txBody>
      </p:sp>
      <p:sp>
        <p:nvSpPr>
          <p:cNvPr id="6" name="Title 1">
            <a:extLst>
              <a:ext uri="{FF2B5EF4-FFF2-40B4-BE49-F238E27FC236}">
                <a16:creationId xmlns:a16="http://schemas.microsoft.com/office/drawing/2014/main" id="{0DC7D067-8140-A67D-FB11-D090A585DD16}"/>
              </a:ext>
            </a:extLst>
          </p:cNvPr>
          <p:cNvSpPr txBox="1">
            <a:spLocks/>
          </p:cNvSpPr>
          <p:nvPr/>
        </p:nvSpPr>
        <p:spPr>
          <a:xfrm>
            <a:off x="1046606" y="193104"/>
            <a:ext cx="9328785" cy="668337"/>
          </a:xfrm>
          <a:prstGeom prst="rect">
            <a:avLst/>
          </a:prstGeom>
        </p:spPr>
        <p:txBody>
          <a:bodyPr vert="horz" lIns="91440" tIns="45720" rIns="91440" bIns="45720" rtlCol="0" anchor="b">
            <a:normAutofit fontScale="8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dirty="0"/>
              <a:t>in</a:t>
            </a:r>
          </a:p>
        </p:txBody>
      </p:sp>
    </p:spTree>
    <p:extLst>
      <p:ext uri="{BB962C8B-B14F-4D97-AF65-F5344CB8AC3E}">
        <p14:creationId xmlns:p14="http://schemas.microsoft.com/office/powerpoint/2010/main" val="24664240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CBBD1F-78AF-0BF8-03B8-6ACFF5A99189}"/>
              </a:ext>
            </a:extLst>
          </p:cNvPr>
          <p:cNvSpPr>
            <a:spLocks noGrp="1"/>
          </p:cNvSpPr>
          <p:nvPr>
            <p:ph type="ctrTitle"/>
          </p:nvPr>
        </p:nvSpPr>
        <p:spPr>
          <a:xfrm>
            <a:off x="1409700" y="217488"/>
            <a:ext cx="8001000" cy="668337"/>
          </a:xfrm>
        </p:spPr>
        <p:txBody>
          <a:bodyPr>
            <a:normAutofit fontScale="90000"/>
          </a:bodyPr>
          <a:lstStyle/>
          <a:p>
            <a:r>
              <a:rPr lang="en-US" dirty="0"/>
              <a:t>“</a:t>
            </a:r>
            <a:r>
              <a:rPr lang="en-US" dirty="0" err="1"/>
              <a:t>instanceof</a:t>
            </a:r>
            <a:r>
              <a:rPr lang="en-US" dirty="0"/>
              <a:t>” METHOD</a:t>
            </a:r>
          </a:p>
        </p:txBody>
      </p:sp>
      <p:sp>
        <p:nvSpPr>
          <p:cNvPr id="3" name="Subtitle 2">
            <a:extLst>
              <a:ext uri="{FF2B5EF4-FFF2-40B4-BE49-F238E27FC236}">
                <a16:creationId xmlns:a16="http://schemas.microsoft.com/office/drawing/2014/main" id="{3BAF2FCC-9CF6-B5DC-6189-7D123FC4023B}"/>
              </a:ext>
            </a:extLst>
          </p:cNvPr>
          <p:cNvSpPr>
            <a:spLocks noGrp="1"/>
          </p:cNvSpPr>
          <p:nvPr>
            <p:ph type="subTitle" idx="1"/>
          </p:nvPr>
        </p:nvSpPr>
        <p:spPr>
          <a:xfrm>
            <a:off x="447675" y="904875"/>
            <a:ext cx="11353800" cy="5553075"/>
          </a:xfrm>
        </p:spPr>
        <p:txBody>
          <a:bodyPr/>
          <a:lstStyle/>
          <a:p>
            <a:pPr marL="285750" indent="-285750" algn="l">
              <a:buFont typeface="Wingdings" panose="05000000000000000000" pitchFamily="2" charset="2"/>
              <a:buChar char="Ø"/>
            </a:pPr>
            <a:r>
              <a:rPr lang="en-US" dirty="0"/>
              <a:t> Used to check if a particular </a:t>
            </a:r>
            <a:r>
              <a:rPr lang="en-US" b="1" dirty="0"/>
              <a:t>reference</a:t>
            </a:r>
            <a:r>
              <a:rPr lang="en-US" dirty="0"/>
              <a:t> is an instance of the </a:t>
            </a:r>
            <a:r>
              <a:rPr lang="en-US" b="1" dirty="0"/>
              <a:t>class</a:t>
            </a:r>
            <a:r>
              <a:rPr lang="en-US" dirty="0"/>
              <a:t> specified.</a:t>
            </a:r>
          </a:p>
          <a:p>
            <a:pPr marL="285750" indent="-285750" algn="l">
              <a:buFont typeface="Wingdings" panose="05000000000000000000" pitchFamily="2" charset="2"/>
              <a:buChar char="Ø"/>
            </a:pPr>
            <a:r>
              <a:rPr lang="en-US" dirty="0"/>
              <a:t> Here one of the reference and class name should be either child/ parent of the other. Else it will throw CE saying incompatible types.</a:t>
            </a:r>
          </a:p>
          <a:p>
            <a:pPr marL="285750" indent="-285750" algn="l">
              <a:buFont typeface="Wingdings" panose="05000000000000000000" pitchFamily="2" charset="2"/>
              <a:buChar char="Ø"/>
            </a:pPr>
            <a:r>
              <a:rPr lang="en-US" dirty="0"/>
              <a:t> Ex </a:t>
            </a:r>
            <a:r>
              <a:rPr lang="en-US" dirty="0">
                <a:sym typeface="Wingdings" panose="05000000000000000000" pitchFamily="2" charset="2"/>
              </a:rPr>
              <a:t>:- (We know that Object-&gt;Person&gt;Student  [Parentchild order])</a:t>
            </a:r>
          </a:p>
          <a:p>
            <a:pPr algn="l"/>
            <a:r>
              <a:rPr lang="en-US" dirty="0">
                <a:sym typeface="Wingdings" panose="05000000000000000000" pitchFamily="2" charset="2"/>
              </a:rPr>
              <a:t>	Person p = new Person();</a:t>
            </a:r>
          </a:p>
          <a:p>
            <a:pPr algn="l"/>
            <a:r>
              <a:rPr lang="en-US" dirty="0">
                <a:sym typeface="Wingdings" panose="05000000000000000000" pitchFamily="2" charset="2"/>
              </a:rPr>
              <a:t>	</a:t>
            </a:r>
            <a:r>
              <a:rPr lang="en-US" dirty="0" err="1">
                <a:sym typeface="Wingdings" panose="05000000000000000000" pitchFamily="2" charset="2"/>
              </a:rPr>
              <a:t>System.out.println</a:t>
            </a:r>
            <a:r>
              <a:rPr lang="en-US" dirty="0">
                <a:sym typeface="Wingdings" panose="05000000000000000000" pitchFamily="2" charset="2"/>
              </a:rPr>
              <a:t>(p </a:t>
            </a:r>
            <a:r>
              <a:rPr lang="en-US" dirty="0" err="1">
                <a:sym typeface="Wingdings" panose="05000000000000000000" pitchFamily="2" charset="2"/>
              </a:rPr>
              <a:t>instanceof</a:t>
            </a:r>
            <a:r>
              <a:rPr lang="en-US" dirty="0">
                <a:sym typeface="Wingdings" panose="05000000000000000000" pitchFamily="2" charset="2"/>
              </a:rPr>
              <a:t> Object);//true</a:t>
            </a:r>
          </a:p>
          <a:p>
            <a:pPr algn="l"/>
            <a:r>
              <a:rPr lang="en-US" dirty="0">
                <a:sym typeface="Wingdings" panose="05000000000000000000" pitchFamily="2" charset="2"/>
              </a:rPr>
              <a:t>	</a:t>
            </a:r>
            <a:r>
              <a:rPr lang="en-US" dirty="0" err="1">
                <a:sym typeface="Wingdings" panose="05000000000000000000" pitchFamily="2" charset="2"/>
              </a:rPr>
              <a:t>System.out.println</a:t>
            </a:r>
            <a:r>
              <a:rPr lang="en-US" dirty="0">
                <a:sym typeface="Wingdings" panose="05000000000000000000" pitchFamily="2" charset="2"/>
              </a:rPr>
              <a:t>(p </a:t>
            </a:r>
            <a:r>
              <a:rPr lang="en-US" dirty="0" err="1">
                <a:sym typeface="Wingdings" panose="05000000000000000000" pitchFamily="2" charset="2"/>
              </a:rPr>
              <a:t>instanceof</a:t>
            </a:r>
            <a:r>
              <a:rPr lang="en-US" dirty="0">
                <a:sym typeface="Wingdings" panose="05000000000000000000" pitchFamily="2" charset="2"/>
              </a:rPr>
              <a:t> Person);//true</a:t>
            </a:r>
          </a:p>
          <a:p>
            <a:pPr algn="l"/>
            <a:r>
              <a:rPr lang="en-US" dirty="0">
                <a:sym typeface="Wingdings" panose="05000000000000000000" pitchFamily="2" charset="2"/>
              </a:rPr>
              <a:t>	</a:t>
            </a:r>
            <a:r>
              <a:rPr lang="en-US" dirty="0" err="1">
                <a:sym typeface="Wingdings" panose="05000000000000000000" pitchFamily="2" charset="2"/>
              </a:rPr>
              <a:t>System.out.println</a:t>
            </a:r>
            <a:r>
              <a:rPr lang="en-US" dirty="0">
                <a:sym typeface="Wingdings" panose="05000000000000000000" pitchFamily="2" charset="2"/>
              </a:rPr>
              <a:t>(p </a:t>
            </a:r>
            <a:r>
              <a:rPr lang="en-US" dirty="0" err="1">
                <a:sym typeface="Wingdings" panose="05000000000000000000" pitchFamily="2" charset="2"/>
              </a:rPr>
              <a:t>instanceof</a:t>
            </a:r>
            <a:r>
              <a:rPr lang="en-US" dirty="0">
                <a:sym typeface="Wingdings" panose="05000000000000000000" pitchFamily="2" charset="2"/>
              </a:rPr>
              <a:t> Student);//false</a:t>
            </a:r>
          </a:p>
          <a:p>
            <a:pPr algn="l"/>
            <a:r>
              <a:rPr lang="en-US" dirty="0">
                <a:sym typeface="Wingdings" panose="05000000000000000000" pitchFamily="2" charset="2"/>
              </a:rPr>
              <a:t>	</a:t>
            </a:r>
            <a:r>
              <a:rPr lang="en-US" dirty="0" err="1">
                <a:sym typeface="Wingdings" panose="05000000000000000000" pitchFamily="2" charset="2"/>
              </a:rPr>
              <a:t>System.out.println</a:t>
            </a:r>
            <a:r>
              <a:rPr lang="en-US" dirty="0">
                <a:sym typeface="Wingdings" panose="05000000000000000000" pitchFamily="2" charset="2"/>
              </a:rPr>
              <a:t>(p </a:t>
            </a:r>
            <a:r>
              <a:rPr lang="en-US" dirty="0" err="1">
                <a:sym typeface="Wingdings" panose="05000000000000000000" pitchFamily="2" charset="2"/>
              </a:rPr>
              <a:t>instanceof</a:t>
            </a:r>
            <a:r>
              <a:rPr lang="en-US" dirty="0">
                <a:sym typeface="Wingdings" panose="05000000000000000000" pitchFamily="2" charset="2"/>
              </a:rPr>
              <a:t> String);//</a:t>
            </a:r>
            <a:r>
              <a:rPr lang="en-US" dirty="0">
                <a:solidFill>
                  <a:srgbClr val="FF0000"/>
                </a:solidFill>
                <a:sym typeface="Wingdings" panose="05000000000000000000" pitchFamily="2" charset="2"/>
              </a:rPr>
              <a:t>CE incompatible types</a:t>
            </a:r>
          </a:p>
          <a:p>
            <a:pPr algn="l"/>
            <a:r>
              <a:rPr lang="en-US" dirty="0">
                <a:sym typeface="Wingdings" panose="05000000000000000000" pitchFamily="2" charset="2"/>
              </a:rPr>
              <a:t>Note:- For interface reference you won’t get CE incompatible types.</a:t>
            </a:r>
            <a:endParaRPr lang="en-US" dirty="0"/>
          </a:p>
          <a:p>
            <a:pPr algn="l"/>
            <a:endParaRPr lang="en-US" dirty="0"/>
          </a:p>
          <a:p>
            <a:pPr marL="285750" indent="-285750" algn="l">
              <a:buFont typeface="Wingdings" panose="05000000000000000000" pitchFamily="2" charset="2"/>
              <a:buChar char="Ø"/>
            </a:pPr>
            <a:endParaRPr lang="en-US" dirty="0"/>
          </a:p>
          <a:p>
            <a:endParaRPr lang="en-US" dirty="0"/>
          </a:p>
        </p:txBody>
      </p:sp>
    </p:spTree>
    <p:extLst>
      <p:ext uri="{BB962C8B-B14F-4D97-AF65-F5344CB8AC3E}">
        <p14:creationId xmlns:p14="http://schemas.microsoft.com/office/powerpoint/2010/main" val="3982587631"/>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2">
            <a:extLst>
              <a:ext uri="{FF2B5EF4-FFF2-40B4-BE49-F238E27FC236}">
                <a16:creationId xmlns:a16="http://schemas.microsoft.com/office/drawing/2014/main" id="{43222EA1-4DBA-810D-5F72-D097D2ADB900}"/>
              </a:ext>
            </a:extLst>
          </p:cNvPr>
          <p:cNvSpPr txBox="1">
            <a:spLocks/>
          </p:cNvSpPr>
          <p:nvPr/>
        </p:nvSpPr>
        <p:spPr>
          <a:xfrm>
            <a:off x="298704" y="777240"/>
            <a:ext cx="11482319" cy="586130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Wingdings" panose="05000000000000000000" pitchFamily="2" charset="2"/>
              <a:buChar char="Ø"/>
            </a:pPr>
            <a:r>
              <a:rPr lang="en-US" dirty="0"/>
              <a:t>V</a:t>
            </a:r>
          </a:p>
          <a:p>
            <a:pPr marL="342900" indent="-342900" algn="l">
              <a:buFont typeface="Wingdings" panose="05000000000000000000" pitchFamily="2" charset="2"/>
              <a:buChar char="Ø"/>
            </a:pPr>
            <a:endParaRPr lang="en-US" dirty="0"/>
          </a:p>
          <a:p>
            <a:pPr marL="342900" indent="-342900" algn="l">
              <a:buFont typeface="Wingdings" panose="05000000000000000000" pitchFamily="2" charset="2"/>
              <a:buChar char="Ø"/>
            </a:pPr>
            <a:endParaRPr lang="en-US" dirty="0"/>
          </a:p>
          <a:p>
            <a:pPr marL="342900" indent="-342900" algn="l">
              <a:buFont typeface="Wingdings" panose="05000000000000000000" pitchFamily="2" charset="2"/>
              <a:buChar char="Ø"/>
            </a:pPr>
            <a:endParaRPr lang="en-US" dirty="0"/>
          </a:p>
          <a:p>
            <a:pPr marL="342900" indent="-342900" algn="l">
              <a:buFont typeface="Wingdings" panose="05000000000000000000" pitchFamily="2" charset="2"/>
              <a:buChar char="Ø"/>
            </a:pPr>
            <a:endParaRPr lang="en-US" dirty="0"/>
          </a:p>
          <a:p>
            <a:pPr marL="342900" indent="-342900" algn="l">
              <a:buFont typeface="Wingdings" panose="05000000000000000000" pitchFamily="2" charset="2"/>
              <a:buChar char="Ø"/>
            </a:pPr>
            <a:endParaRPr lang="en-US" dirty="0"/>
          </a:p>
          <a:p>
            <a:pPr algn="l"/>
            <a:endParaRPr lang="en-US" dirty="0"/>
          </a:p>
          <a:p>
            <a:pPr marL="285750" indent="-285750" algn="l">
              <a:buFont typeface="Wingdings" panose="05000000000000000000" pitchFamily="2" charset="2"/>
              <a:buChar char="Ø"/>
            </a:pPr>
            <a:endParaRPr lang="en-US" dirty="0"/>
          </a:p>
        </p:txBody>
      </p:sp>
      <p:sp>
        <p:nvSpPr>
          <p:cNvPr id="6" name="Title 1">
            <a:extLst>
              <a:ext uri="{FF2B5EF4-FFF2-40B4-BE49-F238E27FC236}">
                <a16:creationId xmlns:a16="http://schemas.microsoft.com/office/drawing/2014/main" id="{0DC7D067-8140-A67D-FB11-D090A585DD16}"/>
              </a:ext>
            </a:extLst>
          </p:cNvPr>
          <p:cNvSpPr txBox="1">
            <a:spLocks/>
          </p:cNvSpPr>
          <p:nvPr/>
        </p:nvSpPr>
        <p:spPr>
          <a:xfrm>
            <a:off x="1046606" y="193104"/>
            <a:ext cx="9328785" cy="668337"/>
          </a:xfrm>
          <a:prstGeom prst="rect">
            <a:avLst/>
          </a:prstGeom>
        </p:spPr>
        <p:txBody>
          <a:bodyPr vert="horz" lIns="91440" tIns="45720" rIns="91440" bIns="45720" rtlCol="0" anchor="b">
            <a:normAutofit fontScale="8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dirty="0"/>
              <a:t>in</a:t>
            </a:r>
          </a:p>
        </p:txBody>
      </p:sp>
    </p:spTree>
    <p:extLst>
      <p:ext uri="{BB962C8B-B14F-4D97-AF65-F5344CB8AC3E}">
        <p14:creationId xmlns:p14="http://schemas.microsoft.com/office/powerpoint/2010/main" val="45826170"/>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2">
            <a:extLst>
              <a:ext uri="{FF2B5EF4-FFF2-40B4-BE49-F238E27FC236}">
                <a16:creationId xmlns:a16="http://schemas.microsoft.com/office/drawing/2014/main" id="{43222EA1-4DBA-810D-5F72-D097D2ADB900}"/>
              </a:ext>
            </a:extLst>
          </p:cNvPr>
          <p:cNvSpPr txBox="1">
            <a:spLocks/>
          </p:cNvSpPr>
          <p:nvPr/>
        </p:nvSpPr>
        <p:spPr>
          <a:xfrm>
            <a:off x="298705" y="586409"/>
            <a:ext cx="5674712" cy="1739348"/>
          </a:xfrm>
          <a:prstGeom prst="rect">
            <a:avLst/>
          </a:prstGeom>
        </p:spPr>
        <p:txBody>
          <a:bodyPr vert="horz" lIns="91440" tIns="45720" rIns="91440" bIns="45720" rtlCol="0">
            <a:normAutofit fontScale="70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Wingdings" panose="05000000000000000000" pitchFamily="2" charset="2"/>
              <a:buChar char="Ø"/>
            </a:pPr>
            <a:r>
              <a:rPr lang="en-US" dirty="0"/>
              <a:t>(</a:t>
            </a:r>
            <a:r>
              <a:rPr lang="en-US" dirty="0" err="1"/>
              <a:t>a,b</a:t>
            </a:r>
            <a:r>
              <a:rPr lang="en-US" dirty="0"/>
              <a:t>) -&gt; SOP(</a:t>
            </a:r>
            <a:r>
              <a:rPr lang="en-US" dirty="0" err="1"/>
              <a:t>a+b</a:t>
            </a:r>
            <a:r>
              <a:rPr lang="en-US" dirty="0"/>
              <a:t>);</a:t>
            </a:r>
          </a:p>
          <a:p>
            <a:pPr marL="342900" indent="-342900" algn="l">
              <a:buFont typeface="Wingdings" panose="05000000000000000000" pitchFamily="2" charset="2"/>
              <a:buChar char="Ø"/>
            </a:pPr>
            <a:r>
              <a:rPr lang="en-US" dirty="0"/>
              <a:t>(</a:t>
            </a:r>
            <a:r>
              <a:rPr lang="en-US" dirty="0" err="1"/>
              <a:t>a,b</a:t>
            </a:r>
            <a:r>
              <a:rPr lang="en-US" dirty="0"/>
              <a:t>) -&gt;{ SOP(a);SOP(b);}</a:t>
            </a:r>
          </a:p>
          <a:p>
            <a:pPr marL="342900" indent="-342900" algn="l">
              <a:buFont typeface="Wingdings" panose="05000000000000000000" pitchFamily="2" charset="2"/>
              <a:buChar char="Ø"/>
            </a:pPr>
            <a:r>
              <a:rPr lang="en-US" dirty="0"/>
              <a:t>(a) -&gt; SOP(a)  OR  a-&gt;SOP(a);</a:t>
            </a:r>
          </a:p>
          <a:p>
            <a:pPr marL="342900" indent="-342900" algn="l">
              <a:buFont typeface="Wingdings" panose="05000000000000000000" pitchFamily="2" charset="2"/>
              <a:buChar char="Ø"/>
            </a:pPr>
            <a:r>
              <a:rPr lang="en-US" dirty="0"/>
              <a:t>() -&gt; SOP(“HI”);</a:t>
            </a:r>
          </a:p>
          <a:p>
            <a:pPr marL="342900" indent="-342900" algn="l">
              <a:buFont typeface="Wingdings" panose="05000000000000000000" pitchFamily="2" charset="2"/>
              <a:buChar char="Ø"/>
            </a:pPr>
            <a:r>
              <a:rPr lang="en-US" dirty="0"/>
              <a:t>But it’s only applicable for functional interface only i.e. interface with only 1 method.</a:t>
            </a:r>
          </a:p>
          <a:p>
            <a:pPr marL="342900" indent="-342900" algn="l">
              <a:buFont typeface="Wingdings" panose="05000000000000000000" pitchFamily="2" charset="2"/>
              <a:buChar char="Ø"/>
            </a:pPr>
            <a:endParaRPr lang="en-US" dirty="0"/>
          </a:p>
          <a:p>
            <a:pPr marL="342900" indent="-342900" algn="l">
              <a:buFont typeface="Wingdings" panose="05000000000000000000" pitchFamily="2" charset="2"/>
              <a:buChar char="Ø"/>
            </a:pPr>
            <a:endParaRPr lang="en-US" dirty="0"/>
          </a:p>
          <a:p>
            <a:pPr marL="342900" indent="-342900" algn="l">
              <a:buFont typeface="Wingdings" panose="05000000000000000000" pitchFamily="2" charset="2"/>
              <a:buChar char="Ø"/>
            </a:pPr>
            <a:endParaRPr lang="en-US" dirty="0"/>
          </a:p>
          <a:p>
            <a:pPr marL="342900" indent="-342900" algn="l">
              <a:buFont typeface="Wingdings" panose="05000000000000000000" pitchFamily="2" charset="2"/>
              <a:buChar char="Ø"/>
            </a:pPr>
            <a:endParaRPr lang="en-US" dirty="0"/>
          </a:p>
          <a:p>
            <a:pPr marL="342900" indent="-342900" algn="l">
              <a:buFont typeface="Wingdings" panose="05000000000000000000" pitchFamily="2" charset="2"/>
              <a:buChar char="Ø"/>
            </a:pPr>
            <a:endParaRPr lang="en-US" dirty="0"/>
          </a:p>
          <a:p>
            <a:pPr algn="l"/>
            <a:endParaRPr lang="en-US" dirty="0"/>
          </a:p>
          <a:p>
            <a:pPr marL="285750" indent="-285750" algn="l">
              <a:buFont typeface="Wingdings" panose="05000000000000000000" pitchFamily="2" charset="2"/>
              <a:buChar char="Ø"/>
            </a:pPr>
            <a:endParaRPr lang="en-US" dirty="0"/>
          </a:p>
        </p:txBody>
      </p:sp>
      <p:sp>
        <p:nvSpPr>
          <p:cNvPr id="6" name="Title 1">
            <a:extLst>
              <a:ext uri="{FF2B5EF4-FFF2-40B4-BE49-F238E27FC236}">
                <a16:creationId xmlns:a16="http://schemas.microsoft.com/office/drawing/2014/main" id="{0DC7D067-8140-A67D-FB11-D090A585DD16}"/>
              </a:ext>
            </a:extLst>
          </p:cNvPr>
          <p:cNvSpPr txBox="1">
            <a:spLocks/>
          </p:cNvSpPr>
          <p:nvPr/>
        </p:nvSpPr>
        <p:spPr>
          <a:xfrm>
            <a:off x="983975" y="0"/>
            <a:ext cx="9411295" cy="681539"/>
          </a:xfrm>
          <a:prstGeom prst="rect">
            <a:avLst/>
          </a:prstGeom>
        </p:spPr>
        <p:txBody>
          <a:bodyPr vert="horz" lIns="91440" tIns="45720" rIns="91440" bIns="45720" rtlCol="0" anchor="b">
            <a:normAutofit fontScale="8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dirty="0"/>
              <a:t>Lamba expression</a:t>
            </a:r>
          </a:p>
        </p:txBody>
      </p:sp>
      <p:pic>
        <p:nvPicPr>
          <p:cNvPr id="3" name="Picture 2">
            <a:extLst>
              <a:ext uri="{FF2B5EF4-FFF2-40B4-BE49-F238E27FC236}">
                <a16:creationId xmlns:a16="http://schemas.microsoft.com/office/drawing/2014/main" id="{6360BED8-4F38-D22A-1801-1CEEC8B5355F}"/>
              </a:ext>
            </a:extLst>
          </p:cNvPr>
          <p:cNvPicPr>
            <a:picLocks noChangeAspect="1"/>
          </p:cNvPicPr>
          <p:nvPr/>
        </p:nvPicPr>
        <p:blipFill>
          <a:blip r:embed="rId2"/>
          <a:stretch>
            <a:fillRect/>
          </a:stretch>
        </p:blipFill>
        <p:spPr>
          <a:xfrm>
            <a:off x="6182139" y="630323"/>
            <a:ext cx="5834270" cy="2778798"/>
          </a:xfrm>
          <a:prstGeom prst="rect">
            <a:avLst/>
          </a:prstGeom>
          <a:ln>
            <a:solidFill>
              <a:schemeClr val="accent1"/>
            </a:solidFill>
          </a:ln>
        </p:spPr>
      </p:pic>
      <p:sp>
        <p:nvSpPr>
          <p:cNvPr id="8" name="Subtitle 2">
            <a:extLst>
              <a:ext uri="{FF2B5EF4-FFF2-40B4-BE49-F238E27FC236}">
                <a16:creationId xmlns:a16="http://schemas.microsoft.com/office/drawing/2014/main" id="{93DFE725-46D4-A560-67F7-D0639C15B43B}"/>
              </a:ext>
            </a:extLst>
          </p:cNvPr>
          <p:cNvSpPr txBox="1">
            <a:spLocks/>
          </p:cNvSpPr>
          <p:nvPr/>
        </p:nvSpPr>
        <p:spPr>
          <a:xfrm>
            <a:off x="6076653" y="4187687"/>
            <a:ext cx="5674712" cy="1739348"/>
          </a:xfrm>
          <a:prstGeom prst="rect">
            <a:avLst/>
          </a:prstGeom>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Wingdings" panose="05000000000000000000" pitchFamily="2" charset="2"/>
              <a:buChar char="Ø"/>
            </a:pPr>
            <a:r>
              <a:rPr lang="en-US" dirty="0"/>
              <a:t>Lambda expression is an anonymous function which </a:t>
            </a:r>
            <a:r>
              <a:rPr lang="en-US" dirty="0" err="1"/>
              <a:t>nameless,without</a:t>
            </a:r>
            <a:r>
              <a:rPr lang="en-US" dirty="0"/>
              <a:t> return </a:t>
            </a:r>
            <a:r>
              <a:rPr lang="en-US" dirty="0" err="1"/>
              <a:t>type,without</a:t>
            </a:r>
            <a:r>
              <a:rPr lang="en-US" dirty="0"/>
              <a:t> modifiers.</a:t>
            </a:r>
          </a:p>
          <a:p>
            <a:pPr marL="342900" indent="-342900" algn="l">
              <a:buFont typeface="Wingdings" panose="05000000000000000000" pitchFamily="2" charset="2"/>
              <a:buChar char="Ø"/>
            </a:pPr>
            <a:r>
              <a:rPr lang="en-US" dirty="0"/>
              <a:t>Separate .class files won’t be created in case of lambda expressions.</a:t>
            </a:r>
          </a:p>
          <a:p>
            <a:pPr marL="342900" indent="-342900" algn="l">
              <a:buFont typeface="Wingdings" panose="05000000000000000000" pitchFamily="2" charset="2"/>
              <a:buChar char="Ø"/>
            </a:pPr>
            <a:endParaRPr lang="en-US" dirty="0"/>
          </a:p>
          <a:p>
            <a:pPr marL="342900" indent="-342900" algn="l">
              <a:buFont typeface="Wingdings" panose="05000000000000000000" pitchFamily="2" charset="2"/>
              <a:buChar char="Ø"/>
            </a:pPr>
            <a:endParaRPr lang="en-US" dirty="0"/>
          </a:p>
          <a:p>
            <a:pPr marL="342900" indent="-342900" algn="l">
              <a:buFont typeface="Wingdings" panose="05000000000000000000" pitchFamily="2" charset="2"/>
              <a:buChar char="Ø"/>
            </a:pPr>
            <a:endParaRPr lang="en-US" dirty="0"/>
          </a:p>
          <a:p>
            <a:pPr marL="342900" indent="-342900" algn="l">
              <a:buFont typeface="Wingdings" panose="05000000000000000000" pitchFamily="2" charset="2"/>
              <a:buChar char="Ø"/>
            </a:pPr>
            <a:endParaRPr lang="en-US" dirty="0"/>
          </a:p>
          <a:p>
            <a:pPr marL="342900" indent="-342900" algn="l">
              <a:buFont typeface="Wingdings" panose="05000000000000000000" pitchFamily="2" charset="2"/>
              <a:buChar char="Ø"/>
            </a:pPr>
            <a:endParaRPr lang="en-US" dirty="0"/>
          </a:p>
          <a:p>
            <a:pPr algn="l"/>
            <a:endParaRPr lang="en-US" dirty="0"/>
          </a:p>
          <a:p>
            <a:pPr marL="285750" indent="-285750" algn="l">
              <a:buFont typeface="Wingdings" panose="05000000000000000000" pitchFamily="2" charset="2"/>
              <a:buChar char="Ø"/>
            </a:pPr>
            <a:endParaRPr lang="en-US" dirty="0"/>
          </a:p>
        </p:txBody>
      </p:sp>
      <p:pic>
        <p:nvPicPr>
          <p:cNvPr id="10" name="Picture 9">
            <a:extLst>
              <a:ext uri="{FF2B5EF4-FFF2-40B4-BE49-F238E27FC236}">
                <a16:creationId xmlns:a16="http://schemas.microsoft.com/office/drawing/2014/main" id="{81811924-E0AA-2BD8-27B3-B59AE8A7F195}"/>
              </a:ext>
            </a:extLst>
          </p:cNvPr>
          <p:cNvPicPr>
            <a:picLocks noChangeAspect="1"/>
          </p:cNvPicPr>
          <p:nvPr/>
        </p:nvPicPr>
        <p:blipFill>
          <a:blip r:embed="rId3"/>
          <a:stretch>
            <a:fillRect/>
          </a:stretch>
        </p:blipFill>
        <p:spPr>
          <a:xfrm>
            <a:off x="357808" y="2282064"/>
            <a:ext cx="5724940" cy="4282056"/>
          </a:xfrm>
          <a:prstGeom prst="rect">
            <a:avLst/>
          </a:prstGeom>
        </p:spPr>
      </p:pic>
    </p:spTree>
    <p:extLst>
      <p:ext uri="{BB962C8B-B14F-4D97-AF65-F5344CB8AC3E}">
        <p14:creationId xmlns:p14="http://schemas.microsoft.com/office/powerpoint/2010/main" val="3883405005"/>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E03E1B2-0E95-0954-30CF-E2737B39C4AC}"/>
              </a:ext>
            </a:extLst>
          </p:cNvPr>
          <p:cNvPicPr>
            <a:picLocks noChangeAspect="1"/>
          </p:cNvPicPr>
          <p:nvPr/>
        </p:nvPicPr>
        <p:blipFill>
          <a:blip r:embed="rId2"/>
          <a:stretch>
            <a:fillRect/>
          </a:stretch>
        </p:blipFill>
        <p:spPr>
          <a:xfrm>
            <a:off x="702065" y="566368"/>
            <a:ext cx="6075135" cy="5675405"/>
          </a:xfrm>
          <a:prstGeom prst="rect">
            <a:avLst/>
          </a:prstGeom>
        </p:spPr>
      </p:pic>
    </p:spTree>
    <p:extLst>
      <p:ext uri="{BB962C8B-B14F-4D97-AF65-F5344CB8AC3E}">
        <p14:creationId xmlns:p14="http://schemas.microsoft.com/office/powerpoint/2010/main" val="93386554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2">
            <a:extLst>
              <a:ext uri="{FF2B5EF4-FFF2-40B4-BE49-F238E27FC236}">
                <a16:creationId xmlns:a16="http://schemas.microsoft.com/office/drawing/2014/main" id="{43222EA1-4DBA-810D-5F72-D097D2ADB900}"/>
              </a:ext>
            </a:extLst>
          </p:cNvPr>
          <p:cNvSpPr txBox="1">
            <a:spLocks/>
          </p:cNvSpPr>
          <p:nvPr/>
        </p:nvSpPr>
        <p:spPr>
          <a:xfrm>
            <a:off x="298704" y="777240"/>
            <a:ext cx="11482319" cy="586130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Wingdings" panose="05000000000000000000" pitchFamily="2" charset="2"/>
              <a:buChar char="Ø"/>
            </a:pPr>
            <a:r>
              <a:rPr lang="en-US" dirty="0"/>
              <a:t>V</a:t>
            </a:r>
          </a:p>
          <a:p>
            <a:pPr marL="342900" indent="-342900" algn="l">
              <a:buFont typeface="Wingdings" panose="05000000000000000000" pitchFamily="2" charset="2"/>
              <a:buChar char="Ø"/>
            </a:pPr>
            <a:endParaRPr lang="en-US" dirty="0"/>
          </a:p>
          <a:p>
            <a:pPr marL="342900" indent="-342900" algn="l">
              <a:buFont typeface="Wingdings" panose="05000000000000000000" pitchFamily="2" charset="2"/>
              <a:buChar char="Ø"/>
            </a:pPr>
            <a:endParaRPr lang="en-US" dirty="0"/>
          </a:p>
          <a:p>
            <a:pPr marL="342900" indent="-342900" algn="l">
              <a:buFont typeface="Wingdings" panose="05000000000000000000" pitchFamily="2" charset="2"/>
              <a:buChar char="Ø"/>
            </a:pPr>
            <a:endParaRPr lang="en-US" dirty="0"/>
          </a:p>
          <a:p>
            <a:pPr marL="342900" indent="-342900" algn="l">
              <a:buFont typeface="Wingdings" panose="05000000000000000000" pitchFamily="2" charset="2"/>
              <a:buChar char="Ø"/>
            </a:pPr>
            <a:endParaRPr lang="en-US" dirty="0"/>
          </a:p>
          <a:p>
            <a:pPr marL="342900" indent="-342900" algn="l">
              <a:buFont typeface="Wingdings" panose="05000000000000000000" pitchFamily="2" charset="2"/>
              <a:buChar char="Ø"/>
            </a:pPr>
            <a:endParaRPr lang="en-US" dirty="0"/>
          </a:p>
          <a:p>
            <a:pPr algn="l"/>
            <a:endParaRPr lang="en-US" dirty="0"/>
          </a:p>
          <a:p>
            <a:pPr marL="285750" indent="-285750" algn="l">
              <a:buFont typeface="Wingdings" panose="05000000000000000000" pitchFamily="2" charset="2"/>
              <a:buChar char="Ø"/>
            </a:pPr>
            <a:endParaRPr lang="en-US" dirty="0"/>
          </a:p>
        </p:txBody>
      </p:sp>
      <p:sp>
        <p:nvSpPr>
          <p:cNvPr id="6" name="Title 1">
            <a:extLst>
              <a:ext uri="{FF2B5EF4-FFF2-40B4-BE49-F238E27FC236}">
                <a16:creationId xmlns:a16="http://schemas.microsoft.com/office/drawing/2014/main" id="{0DC7D067-8140-A67D-FB11-D090A585DD16}"/>
              </a:ext>
            </a:extLst>
          </p:cNvPr>
          <p:cNvSpPr txBox="1">
            <a:spLocks/>
          </p:cNvSpPr>
          <p:nvPr/>
        </p:nvSpPr>
        <p:spPr>
          <a:xfrm>
            <a:off x="1046606" y="193104"/>
            <a:ext cx="9328785" cy="668337"/>
          </a:xfrm>
          <a:prstGeom prst="rect">
            <a:avLst/>
          </a:prstGeom>
        </p:spPr>
        <p:txBody>
          <a:bodyPr vert="horz" lIns="91440" tIns="45720" rIns="91440" bIns="45720" rtlCol="0" anchor="b">
            <a:normAutofit fontScale="8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dirty="0"/>
              <a:t>in</a:t>
            </a:r>
          </a:p>
        </p:txBody>
      </p:sp>
    </p:spTree>
    <p:extLst>
      <p:ext uri="{BB962C8B-B14F-4D97-AF65-F5344CB8AC3E}">
        <p14:creationId xmlns:p14="http://schemas.microsoft.com/office/powerpoint/2010/main" val="3180226787"/>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2">
            <a:extLst>
              <a:ext uri="{FF2B5EF4-FFF2-40B4-BE49-F238E27FC236}">
                <a16:creationId xmlns:a16="http://schemas.microsoft.com/office/drawing/2014/main" id="{43222EA1-4DBA-810D-5F72-D097D2ADB900}"/>
              </a:ext>
            </a:extLst>
          </p:cNvPr>
          <p:cNvSpPr txBox="1">
            <a:spLocks/>
          </p:cNvSpPr>
          <p:nvPr/>
        </p:nvSpPr>
        <p:spPr>
          <a:xfrm>
            <a:off x="298704" y="777240"/>
            <a:ext cx="11482319" cy="586130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Wingdings" panose="05000000000000000000" pitchFamily="2" charset="2"/>
              <a:buChar char="Ø"/>
            </a:pPr>
            <a:r>
              <a:rPr lang="en-US" dirty="0"/>
              <a:t>V</a:t>
            </a:r>
          </a:p>
          <a:p>
            <a:pPr marL="342900" indent="-342900" algn="l">
              <a:buFont typeface="Wingdings" panose="05000000000000000000" pitchFamily="2" charset="2"/>
              <a:buChar char="Ø"/>
            </a:pPr>
            <a:endParaRPr lang="en-US" dirty="0"/>
          </a:p>
          <a:p>
            <a:pPr marL="342900" indent="-342900" algn="l">
              <a:buFont typeface="Wingdings" panose="05000000000000000000" pitchFamily="2" charset="2"/>
              <a:buChar char="Ø"/>
            </a:pPr>
            <a:endParaRPr lang="en-US" dirty="0"/>
          </a:p>
          <a:p>
            <a:pPr marL="342900" indent="-342900" algn="l">
              <a:buFont typeface="Wingdings" panose="05000000000000000000" pitchFamily="2" charset="2"/>
              <a:buChar char="Ø"/>
            </a:pPr>
            <a:endParaRPr lang="en-US" dirty="0"/>
          </a:p>
          <a:p>
            <a:pPr marL="342900" indent="-342900" algn="l">
              <a:buFont typeface="Wingdings" panose="05000000000000000000" pitchFamily="2" charset="2"/>
              <a:buChar char="Ø"/>
            </a:pPr>
            <a:endParaRPr lang="en-US" dirty="0"/>
          </a:p>
          <a:p>
            <a:pPr marL="342900" indent="-342900" algn="l">
              <a:buFont typeface="Wingdings" panose="05000000000000000000" pitchFamily="2" charset="2"/>
              <a:buChar char="Ø"/>
            </a:pPr>
            <a:endParaRPr lang="en-US" dirty="0"/>
          </a:p>
          <a:p>
            <a:pPr algn="l"/>
            <a:endParaRPr lang="en-US" dirty="0"/>
          </a:p>
          <a:p>
            <a:pPr marL="285750" indent="-285750" algn="l">
              <a:buFont typeface="Wingdings" panose="05000000000000000000" pitchFamily="2" charset="2"/>
              <a:buChar char="Ø"/>
            </a:pPr>
            <a:endParaRPr lang="en-US" dirty="0"/>
          </a:p>
        </p:txBody>
      </p:sp>
      <p:sp>
        <p:nvSpPr>
          <p:cNvPr id="6" name="Title 1">
            <a:extLst>
              <a:ext uri="{FF2B5EF4-FFF2-40B4-BE49-F238E27FC236}">
                <a16:creationId xmlns:a16="http://schemas.microsoft.com/office/drawing/2014/main" id="{0DC7D067-8140-A67D-FB11-D090A585DD16}"/>
              </a:ext>
            </a:extLst>
          </p:cNvPr>
          <p:cNvSpPr txBox="1">
            <a:spLocks/>
          </p:cNvSpPr>
          <p:nvPr/>
        </p:nvSpPr>
        <p:spPr>
          <a:xfrm>
            <a:off x="1046606" y="193104"/>
            <a:ext cx="9328785" cy="668337"/>
          </a:xfrm>
          <a:prstGeom prst="rect">
            <a:avLst/>
          </a:prstGeom>
        </p:spPr>
        <p:txBody>
          <a:bodyPr vert="horz" lIns="91440" tIns="45720" rIns="91440" bIns="45720" rtlCol="0" anchor="b">
            <a:normAutofit fontScale="8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dirty="0"/>
              <a:t>in</a:t>
            </a:r>
          </a:p>
        </p:txBody>
      </p:sp>
    </p:spTree>
    <p:extLst>
      <p:ext uri="{BB962C8B-B14F-4D97-AF65-F5344CB8AC3E}">
        <p14:creationId xmlns:p14="http://schemas.microsoft.com/office/powerpoint/2010/main" val="2694626767"/>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2">
            <a:extLst>
              <a:ext uri="{FF2B5EF4-FFF2-40B4-BE49-F238E27FC236}">
                <a16:creationId xmlns:a16="http://schemas.microsoft.com/office/drawing/2014/main" id="{43222EA1-4DBA-810D-5F72-D097D2ADB900}"/>
              </a:ext>
            </a:extLst>
          </p:cNvPr>
          <p:cNvSpPr txBox="1">
            <a:spLocks/>
          </p:cNvSpPr>
          <p:nvPr/>
        </p:nvSpPr>
        <p:spPr>
          <a:xfrm>
            <a:off x="298704" y="777240"/>
            <a:ext cx="11482319" cy="586130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Wingdings" panose="05000000000000000000" pitchFamily="2" charset="2"/>
              <a:buChar char="Ø"/>
            </a:pPr>
            <a:r>
              <a:rPr lang="en-US" dirty="0"/>
              <a:t>V</a:t>
            </a:r>
          </a:p>
          <a:p>
            <a:pPr marL="342900" indent="-342900" algn="l">
              <a:buFont typeface="Wingdings" panose="05000000000000000000" pitchFamily="2" charset="2"/>
              <a:buChar char="Ø"/>
            </a:pPr>
            <a:endParaRPr lang="en-US" dirty="0"/>
          </a:p>
          <a:p>
            <a:pPr marL="342900" indent="-342900" algn="l">
              <a:buFont typeface="Wingdings" panose="05000000000000000000" pitchFamily="2" charset="2"/>
              <a:buChar char="Ø"/>
            </a:pPr>
            <a:endParaRPr lang="en-US" dirty="0"/>
          </a:p>
          <a:p>
            <a:pPr marL="342900" indent="-342900" algn="l">
              <a:buFont typeface="Wingdings" panose="05000000000000000000" pitchFamily="2" charset="2"/>
              <a:buChar char="Ø"/>
            </a:pPr>
            <a:endParaRPr lang="en-US" dirty="0"/>
          </a:p>
          <a:p>
            <a:pPr marL="342900" indent="-342900" algn="l">
              <a:buFont typeface="Wingdings" panose="05000000000000000000" pitchFamily="2" charset="2"/>
              <a:buChar char="Ø"/>
            </a:pPr>
            <a:endParaRPr lang="en-US" dirty="0"/>
          </a:p>
          <a:p>
            <a:pPr marL="342900" indent="-342900" algn="l">
              <a:buFont typeface="Wingdings" panose="05000000000000000000" pitchFamily="2" charset="2"/>
              <a:buChar char="Ø"/>
            </a:pPr>
            <a:endParaRPr lang="en-US" dirty="0"/>
          </a:p>
          <a:p>
            <a:pPr algn="l"/>
            <a:endParaRPr lang="en-US" dirty="0"/>
          </a:p>
          <a:p>
            <a:pPr marL="285750" indent="-285750" algn="l">
              <a:buFont typeface="Wingdings" panose="05000000000000000000" pitchFamily="2" charset="2"/>
              <a:buChar char="Ø"/>
            </a:pPr>
            <a:endParaRPr lang="en-US" dirty="0"/>
          </a:p>
        </p:txBody>
      </p:sp>
      <p:sp>
        <p:nvSpPr>
          <p:cNvPr id="6" name="Title 1">
            <a:extLst>
              <a:ext uri="{FF2B5EF4-FFF2-40B4-BE49-F238E27FC236}">
                <a16:creationId xmlns:a16="http://schemas.microsoft.com/office/drawing/2014/main" id="{0DC7D067-8140-A67D-FB11-D090A585DD16}"/>
              </a:ext>
            </a:extLst>
          </p:cNvPr>
          <p:cNvSpPr txBox="1">
            <a:spLocks/>
          </p:cNvSpPr>
          <p:nvPr/>
        </p:nvSpPr>
        <p:spPr>
          <a:xfrm>
            <a:off x="1046606" y="193104"/>
            <a:ext cx="9328785" cy="668337"/>
          </a:xfrm>
          <a:prstGeom prst="rect">
            <a:avLst/>
          </a:prstGeom>
        </p:spPr>
        <p:txBody>
          <a:bodyPr vert="horz" lIns="91440" tIns="45720" rIns="91440" bIns="45720" rtlCol="0" anchor="b">
            <a:normAutofit fontScale="8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dirty="0"/>
              <a:t>in</a:t>
            </a:r>
          </a:p>
        </p:txBody>
      </p:sp>
    </p:spTree>
    <p:extLst>
      <p:ext uri="{BB962C8B-B14F-4D97-AF65-F5344CB8AC3E}">
        <p14:creationId xmlns:p14="http://schemas.microsoft.com/office/powerpoint/2010/main" val="3544833485"/>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2">
            <a:extLst>
              <a:ext uri="{FF2B5EF4-FFF2-40B4-BE49-F238E27FC236}">
                <a16:creationId xmlns:a16="http://schemas.microsoft.com/office/drawing/2014/main" id="{43222EA1-4DBA-810D-5F72-D097D2ADB900}"/>
              </a:ext>
            </a:extLst>
          </p:cNvPr>
          <p:cNvSpPr txBox="1">
            <a:spLocks/>
          </p:cNvSpPr>
          <p:nvPr/>
        </p:nvSpPr>
        <p:spPr>
          <a:xfrm>
            <a:off x="298704" y="777240"/>
            <a:ext cx="11482319" cy="586130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Wingdings" panose="05000000000000000000" pitchFamily="2" charset="2"/>
              <a:buChar char="Ø"/>
            </a:pPr>
            <a:r>
              <a:rPr lang="en-US" dirty="0"/>
              <a:t>V</a:t>
            </a:r>
          </a:p>
          <a:p>
            <a:pPr marL="342900" indent="-342900" algn="l">
              <a:buFont typeface="Wingdings" panose="05000000000000000000" pitchFamily="2" charset="2"/>
              <a:buChar char="Ø"/>
            </a:pPr>
            <a:endParaRPr lang="en-US" dirty="0"/>
          </a:p>
          <a:p>
            <a:pPr marL="342900" indent="-342900" algn="l">
              <a:buFont typeface="Wingdings" panose="05000000000000000000" pitchFamily="2" charset="2"/>
              <a:buChar char="Ø"/>
            </a:pPr>
            <a:endParaRPr lang="en-US" dirty="0"/>
          </a:p>
          <a:p>
            <a:pPr marL="342900" indent="-342900" algn="l">
              <a:buFont typeface="Wingdings" panose="05000000000000000000" pitchFamily="2" charset="2"/>
              <a:buChar char="Ø"/>
            </a:pPr>
            <a:endParaRPr lang="en-US" dirty="0"/>
          </a:p>
          <a:p>
            <a:pPr marL="342900" indent="-342900" algn="l">
              <a:buFont typeface="Wingdings" panose="05000000000000000000" pitchFamily="2" charset="2"/>
              <a:buChar char="Ø"/>
            </a:pPr>
            <a:endParaRPr lang="en-US" dirty="0"/>
          </a:p>
          <a:p>
            <a:pPr marL="342900" indent="-342900" algn="l">
              <a:buFont typeface="Wingdings" panose="05000000000000000000" pitchFamily="2" charset="2"/>
              <a:buChar char="Ø"/>
            </a:pPr>
            <a:endParaRPr lang="en-US" dirty="0"/>
          </a:p>
          <a:p>
            <a:pPr algn="l"/>
            <a:endParaRPr lang="en-US" dirty="0"/>
          </a:p>
          <a:p>
            <a:pPr marL="285750" indent="-285750" algn="l">
              <a:buFont typeface="Wingdings" panose="05000000000000000000" pitchFamily="2" charset="2"/>
              <a:buChar char="Ø"/>
            </a:pPr>
            <a:endParaRPr lang="en-US" dirty="0"/>
          </a:p>
        </p:txBody>
      </p:sp>
      <p:sp>
        <p:nvSpPr>
          <p:cNvPr id="6" name="Title 1">
            <a:extLst>
              <a:ext uri="{FF2B5EF4-FFF2-40B4-BE49-F238E27FC236}">
                <a16:creationId xmlns:a16="http://schemas.microsoft.com/office/drawing/2014/main" id="{0DC7D067-8140-A67D-FB11-D090A585DD16}"/>
              </a:ext>
            </a:extLst>
          </p:cNvPr>
          <p:cNvSpPr txBox="1">
            <a:spLocks/>
          </p:cNvSpPr>
          <p:nvPr/>
        </p:nvSpPr>
        <p:spPr>
          <a:xfrm>
            <a:off x="1046606" y="193104"/>
            <a:ext cx="9328785" cy="668337"/>
          </a:xfrm>
          <a:prstGeom prst="rect">
            <a:avLst/>
          </a:prstGeom>
        </p:spPr>
        <p:txBody>
          <a:bodyPr vert="horz" lIns="91440" tIns="45720" rIns="91440" bIns="45720" rtlCol="0" anchor="b">
            <a:normAutofit fontScale="8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dirty="0"/>
              <a:t>in</a:t>
            </a:r>
          </a:p>
        </p:txBody>
      </p:sp>
    </p:spTree>
    <p:extLst>
      <p:ext uri="{BB962C8B-B14F-4D97-AF65-F5344CB8AC3E}">
        <p14:creationId xmlns:p14="http://schemas.microsoft.com/office/powerpoint/2010/main" val="32635486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CBBD1F-78AF-0BF8-03B8-6ACFF5A99189}"/>
              </a:ext>
            </a:extLst>
          </p:cNvPr>
          <p:cNvSpPr>
            <a:spLocks noGrp="1"/>
          </p:cNvSpPr>
          <p:nvPr>
            <p:ph type="ctrTitle"/>
          </p:nvPr>
        </p:nvSpPr>
        <p:spPr>
          <a:xfrm>
            <a:off x="1143000" y="141288"/>
            <a:ext cx="8001000" cy="668337"/>
          </a:xfrm>
        </p:spPr>
        <p:txBody>
          <a:bodyPr>
            <a:normAutofit fontScale="90000"/>
          </a:bodyPr>
          <a:lstStyle/>
          <a:p>
            <a:r>
              <a:rPr lang="en-US" dirty="0"/>
              <a:t>BITWISE OPERATOR</a:t>
            </a:r>
          </a:p>
        </p:txBody>
      </p:sp>
      <p:sp>
        <p:nvSpPr>
          <p:cNvPr id="3" name="Subtitle 2">
            <a:extLst>
              <a:ext uri="{FF2B5EF4-FFF2-40B4-BE49-F238E27FC236}">
                <a16:creationId xmlns:a16="http://schemas.microsoft.com/office/drawing/2014/main" id="{3BAF2FCC-9CF6-B5DC-6189-7D123FC4023B}"/>
              </a:ext>
            </a:extLst>
          </p:cNvPr>
          <p:cNvSpPr>
            <a:spLocks noGrp="1"/>
          </p:cNvSpPr>
          <p:nvPr>
            <p:ph type="subTitle" idx="1"/>
          </p:nvPr>
        </p:nvSpPr>
        <p:spPr>
          <a:xfrm>
            <a:off x="295275" y="971552"/>
            <a:ext cx="11677649" cy="2362198"/>
          </a:xfrm>
        </p:spPr>
        <p:txBody>
          <a:bodyPr>
            <a:normAutofit lnSpcReduction="10000"/>
          </a:bodyPr>
          <a:lstStyle/>
          <a:p>
            <a:pPr marL="285750" indent="-285750" algn="l">
              <a:buFont typeface="Wingdings" panose="05000000000000000000" pitchFamily="2" charset="2"/>
              <a:buChar char="Ø"/>
            </a:pPr>
            <a:r>
              <a:rPr lang="en-US" dirty="0"/>
              <a:t> For &amp;,|,^  can be used for all data types(except float &amp; double).</a:t>
            </a:r>
          </a:p>
          <a:p>
            <a:pPr marL="285750" indent="-285750" algn="l">
              <a:buFont typeface="Wingdings" panose="05000000000000000000" pitchFamily="2" charset="2"/>
              <a:buChar char="Ø"/>
            </a:pPr>
            <a:r>
              <a:rPr lang="en-US" dirty="0"/>
              <a:t>! Can be used only for Boolean types.</a:t>
            </a:r>
          </a:p>
          <a:p>
            <a:pPr marL="285750" indent="-285750" algn="l">
              <a:buFont typeface="Wingdings" panose="05000000000000000000" pitchFamily="2" charset="2"/>
              <a:buChar char="Ø"/>
            </a:pPr>
            <a:r>
              <a:rPr lang="en-US" dirty="0"/>
              <a:t>~ is used for all data types except </a:t>
            </a:r>
            <a:r>
              <a:rPr lang="en-US" dirty="0" err="1"/>
              <a:t>Boolean,float,doubt</a:t>
            </a:r>
            <a:r>
              <a:rPr lang="en-US" dirty="0"/>
              <a:t>.</a:t>
            </a:r>
          </a:p>
          <a:p>
            <a:pPr marL="285750" indent="-285750" algn="l">
              <a:buFont typeface="Wingdings" panose="05000000000000000000" pitchFamily="2" charset="2"/>
              <a:buChar char="Ø"/>
            </a:pPr>
            <a:r>
              <a:rPr lang="en-US" dirty="0"/>
              <a:t>&amp;&amp;,|| (Short circuit operator) can be used only for Boolean types.</a:t>
            </a:r>
          </a:p>
          <a:p>
            <a:pPr marL="285750" indent="-285750" algn="l">
              <a:buFont typeface="Wingdings" panose="05000000000000000000" pitchFamily="2" charset="2"/>
              <a:buChar char="Ø"/>
            </a:pPr>
            <a:r>
              <a:rPr lang="en-US" dirty="0"/>
              <a:t>And main thing about &amp;&amp;,|| is that if first based on first argument if the result can be formed then second argument will not be checked.</a:t>
            </a:r>
          </a:p>
          <a:p>
            <a:pPr marL="285750" indent="-285750" algn="l">
              <a:buFont typeface="Wingdings" panose="05000000000000000000" pitchFamily="2" charset="2"/>
              <a:buChar char="Ø"/>
            </a:pPr>
            <a:endParaRPr lang="en-US" dirty="0"/>
          </a:p>
          <a:p>
            <a:pPr marL="285750" indent="-285750" algn="l">
              <a:buFont typeface="Wingdings" panose="05000000000000000000" pitchFamily="2" charset="2"/>
              <a:buChar char="Ø"/>
            </a:pPr>
            <a:endParaRPr lang="en-US" dirty="0"/>
          </a:p>
          <a:p>
            <a:endParaRPr lang="en-US" dirty="0"/>
          </a:p>
        </p:txBody>
      </p:sp>
      <p:sp>
        <p:nvSpPr>
          <p:cNvPr id="4" name="Title 1">
            <a:extLst>
              <a:ext uri="{FF2B5EF4-FFF2-40B4-BE49-F238E27FC236}">
                <a16:creationId xmlns:a16="http://schemas.microsoft.com/office/drawing/2014/main" id="{773DDA0A-DE4F-E9C9-FA5B-F960395429DF}"/>
              </a:ext>
            </a:extLst>
          </p:cNvPr>
          <p:cNvSpPr txBox="1">
            <a:spLocks/>
          </p:cNvSpPr>
          <p:nvPr/>
        </p:nvSpPr>
        <p:spPr>
          <a:xfrm>
            <a:off x="1190625" y="3608388"/>
            <a:ext cx="8001000" cy="668337"/>
          </a:xfrm>
          <a:prstGeom prst="rect">
            <a:avLst/>
          </a:prstGeom>
        </p:spPr>
        <p:txBody>
          <a:bodyPr vert="horz" lIns="91440" tIns="45720" rIns="91440" bIns="45720" rtlCol="0" anchor="b">
            <a:normAutofit fontScale="8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dirty="0"/>
              <a:t>ASSIGNMENT OPERATOR</a:t>
            </a:r>
          </a:p>
        </p:txBody>
      </p:sp>
      <p:sp>
        <p:nvSpPr>
          <p:cNvPr id="5" name="Subtitle 2">
            <a:extLst>
              <a:ext uri="{FF2B5EF4-FFF2-40B4-BE49-F238E27FC236}">
                <a16:creationId xmlns:a16="http://schemas.microsoft.com/office/drawing/2014/main" id="{E5EB6AEB-6A98-B01E-35CA-C0F39FF38FB0}"/>
              </a:ext>
            </a:extLst>
          </p:cNvPr>
          <p:cNvSpPr txBox="1">
            <a:spLocks/>
          </p:cNvSpPr>
          <p:nvPr/>
        </p:nvSpPr>
        <p:spPr>
          <a:xfrm>
            <a:off x="247650" y="4352165"/>
            <a:ext cx="11677649" cy="236219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285750" indent="-285750" algn="l">
              <a:buFont typeface="Wingdings" panose="05000000000000000000" pitchFamily="2" charset="2"/>
              <a:buChar char="Ø"/>
            </a:pPr>
            <a:r>
              <a:rPr lang="en-US" dirty="0"/>
              <a:t> +=, -=, *=, /=, %=, &amp;=, |=, ^=, &gt;&gt;=, &gt;&gt;&gt;=,&lt;&lt;=.</a:t>
            </a:r>
          </a:p>
          <a:p>
            <a:pPr marL="285750" indent="-285750" algn="l">
              <a:buFont typeface="Wingdings" panose="05000000000000000000" pitchFamily="2" charset="2"/>
              <a:buChar char="Ø"/>
            </a:pPr>
            <a:r>
              <a:rPr lang="en-US" dirty="0"/>
              <a:t>&gt;&gt;=      </a:t>
            </a:r>
            <a:r>
              <a:rPr lang="en-US" dirty="0">
                <a:sym typeface="Wingdings" panose="05000000000000000000" pitchFamily="2" charset="2"/>
              </a:rPr>
              <a:t>      It shifts the bits to right and MSB will be retained.</a:t>
            </a:r>
          </a:p>
          <a:p>
            <a:pPr marL="285750" indent="-285750" algn="l">
              <a:buFont typeface="Wingdings" panose="05000000000000000000" pitchFamily="2" charset="2"/>
              <a:buChar char="Ø"/>
            </a:pPr>
            <a:r>
              <a:rPr lang="en-US" dirty="0">
                <a:sym typeface="Wingdings" panose="05000000000000000000" pitchFamily="2" charset="2"/>
              </a:rPr>
              <a:t>&gt;&gt;&gt;=    	It shifts the bits to the right and MSB will be 0.</a:t>
            </a:r>
            <a:endParaRPr lang="en-US" dirty="0"/>
          </a:p>
          <a:p>
            <a:pPr marL="285750" indent="-285750" algn="l">
              <a:buFont typeface="Wingdings" panose="05000000000000000000" pitchFamily="2" charset="2"/>
              <a:buChar char="Ø"/>
            </a:pPr>
            <a:r>
              <a:rPr lang="en-US" dirty="0"/>
              <a:t>&lt;&lt;= 	    </a:t>
            </a:r>
            <a:r>
              <a:rPr lang="en-US" dirty="0">
                <a:sym typeface="Wingdings" panose="05000000000000000000" pitchFamily="2" charset="2"/>
              </a:rPr>
              <a:t>	It shifts the bits to left and LSB will be 0.</a:t>
            </a:r>
          </a:p>
          <a:p>
            <a:pPr algn="l"/>
            <a:r>
              <a:rPr lang="en-US" dirty="0">
                <a:sym typeface="Wingdings" panose="05000000000000000000" pitchFamily="2" charset="2"/>
              </a:rPr>
              <a:t>Ex:  x&gt;&gt;n, x&lt;&lt;n or x&gt;&gt;&gt;n  where x is number to be shifter, n is how much</a:t>
            </a:r>
            <a:endParaRPr lang="en-US" dirty="0"/>
          </a:p>
          <a:p>
            <a:pPr marL="285750" indent="-285750" algn="l">
              <a:buFont typeface="Wingdings" panose="05000000000000000000" pitchFamily="2" charset="2"/>
              <a:buChar char="Ø"/>
            </a:pPr>
            <a:endParaRPr lang="en-US" dirty="0"/>
          </a:p>
          <a:p>
            <a:endParaRPr lang="en-US" dirty="0"/>
          </a:p>
        </p:txBody>
      </p:sp>
    </p:spTree>
    <p:extLst>
      <p:ext uri="{BB962C8B-B14F-4D97-AF65-F5344CB8AC3E}">
        <p14:creationId xmlns:p14="http://schemas.microsoft.com/office/powerpoint/2010/main" val="12063224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CBBD1F-78AF-0BF8-03B8-6ACFF5A99189}"/>
              </a:ext>
            </a:extLst>
          </p:cNvPr>
          <p:cNvSpPr>
            <a:spLocks noGrp="1"/>
          </p:cNvSpPr>
          <p:nvPr>
            <p:ph type="ctrTitle"/>
          </p:nvPr>
        </p:nvSpPr>
        <p:spPr>
          <a:xfrm>
            <a:off x="1247775" y="141288"/>
            <a:ext cx="8001000" cy="668337"/>
          </a:xfrm>
        </p:spPr>
        <p:txBody>
          <a:bodyPr>
            <a:normAutofit fontScale="90000"/>
          </a:bodyPr>
          <a:lstStyle/>
          <a:p>
            <a:r>
              <a:rPr lang="en-US" dirty="0"/>
              <a:t>TYPE CASTING</a:t>
            </a:r>
          </a:p>
        </p:txBody>
      </p:sp>
      <p:sp>
        <p:nvSpPr>
          <p:cNvPr id="3" name="Subtitle 2">
            <a:extLst>
              <a:ext uri="{FF2B5EF4-FFF2-40B4-BE49-F238E27FC236}">
                <a16:creationId xmlns:a16="http://schemas.microsoft.com/office/drawing/2014/main" id="{3BAF2FCC-9CF6-B5DC-6189-7D123FC4023B}"/>
              </a:ext>
            </a:extLst>
          </p:cNvPr>
          <p:cNvSpPr>
            <a:spLocks noGrp="1"/>
          </p:cNvSpPr>
          <p:nvPr>
            <p:ph type="subTitle" idx="1"/>
          </p:nvPr>
        </p:nvSpPr>
        <p:spPr>
          <a:xfrm>
            <a:off x="390526" y="733426"/>
            <a:ext cx="11515724" cy="2714624"/>
          </a:xfrm>
        </p:spPr>
        <p:txBody>
          <a:bodyPr/>
          <a:lstStyle/>
          <a:p>
            <a:pPr marL="285750" indent="-285750" algn="l">
              <a:buFont typeface="Wingdings" panose="05000000000000000000" pitchFamily="2" charset="2"/>
              <a:buChar char="Ø"/>
            </a:pPr>
            <a:r>
              <a:rPr lang="en-US" dirty="0"/>
              <a:t> There are two types </a:t>
            </a:r>
            <a:r>
              <a:rPr lang="en-US" b="1" dirty="0"/>
              <a:t>1) Implicit, 2) Explicit.</a:t>
            </a:r>
          </a:p>
          <a:p>
            <a:pPr marL="285750" indent="-285750" algn="l">
              <a:buFont typeface="Wingdings" panose="05000000000000000000" pitchFamily="2" charset="2"/>
              <a:buChar char="Ø"/>
            </a:pPr>
            <a:r>
              <a:rPr lang="en-US" b="1" dirty="0"/>
              <a:t>1)Implicit : </a:t>
            </a:r>
            <a:r>
              <a:rPr lang="en-US" dirty="0"/>
              <a:t>Called widening or upcasting. This is implicitly done by java compiler.</a:t>
            </a:r>
          </a:p>
          <a:p>
            <a:pPr algn="l"/>
            <a:r>
              <a:rPr lang="en-US" dirty="0"/>
              <a:t>Ex : byte b =12; int x = b;=&gt;implicit typecasting</a:t>
            </a:r>
          </a:p>
          <a:p>
            <a:pPr marL="342900" indent="-342900" algn="l">
              <a:buFont typeface="Wingdings" panose="05000000000000000000" pitchFamily="2" charset="2"/>
              <a:buChar char="Ø"/>
            </a:pPr>
            <a:r>
              <a:rPr lang="en-US" b="1" dirty="0"/>
              <a:t>2)Explicit : </a:t>
            </a:r>
            <a:r>
              <a:rPr lang="en-US" dirty="0"/>
              <a:t>Called narrowing or down casting. This is explicitly done by the programmer.</a:t>
            </a:r>
          </a:p>
          <a:p>
            <a:pPr algn="l"/>
            <a:r>
              <a:rPr lang="en-US" dirty="0"/>
              <a:t>Ex : int i = 115; byte b = (int)</a:t>
            </a:r>
            <a:r>
              <a:rPr lang="en-US" dirty="0" err="1"/>
              <a:t>i</a:t>
            </a:r>
            <a:r>
              <a:rPr lang="en-US" dirty="0"/>
              <a:t>;=&gt;explicit typecasting</a:t>
            </a:r>
          </a:p>
          <a:p>
            <a:pPr marL="342900" indent="-342900" algn="l">
              <a:buFont typeface="Wingdings" panose="05000000000000000000" pitchFamily="2" charset="2"/>
              <a:buChar char="Ø"/>
            </a:pPr>
            <a:endParaRPr lang="en-US" dirty="0"/>
          </a:p>
          <a:p>
            <a:pPr marL="285750" indent="-285750" algn="l">
              <a:buFont typeface="Wingdings" panose="05000000000000000000" pitchFamily="2" charset="2"/>
              <a:buChar char="Ø"/>
            </a:pPr>
            <a:endParaRPr lang="en-US" b="1" dirty="0"/>
          </a:p>
          <a:p>
            <a:endParaRPr lang="en-US" dirty="0"/>
          </a:p>
        </p:txBody>
      </p:sp>
      <p:sp>
        <p:nvSpPr>
          <p:cNvPr id="4" name="Title 1">
            <a:extLst>
              <a:ext uri="{FF2B5EF4-FFF2-40B4-BE49-F238E27FC236}">
                <a16:creationId xmlns:a16="http://schemas.microsoft.com/office/drawing/2014/main" id="{49C1142B-A25F-F839-D1F9-95C554FCCF2A}"/>
              </a:ext>
            </a:extLst>
          </p:cNvPr>
          <p:cNvSpPr txBox="1">
            <a:spLocks/>
          </p:cNvSpPr>
          <p:nvPr/>
        </p:nvSpPr>
        <p:spPr>
          <a:xfrm>
            <a:off x="1190625" y="3608388"/>
            <a:ext cx="8001000" cy="668337"/>
          </a:xfrm>
          <a:prstGeom prst="rect">
            <a:avLst/>
          </a:prstGeom>
        </p:spPr>
        <p:txBody>
          <a:bodyPr vert="horz" lIns="91440" tIns="45720" rIns="91440" bIns="45720" rtlCol="0" anchor="b">
            <a:normAutofit fontScale="8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dirty="0"/>
              <a:t>TERNARY OPERATOR</a:t>
            </a:r>
          </a:p>
        </p:txBody>
      </p:sp>
      <p:sp>
        <p:nvSpPr>
          <p:cNvPr id="5" name="Subtitle 2">
            <a:extLst>
              <a:ext uri="{FF2B5EF4-FFF2-40B4-BE49-F238E27FC236}">
                <a16:creationId xmlns:a16="http://schemas.microsoft.com/office/drawing/2014/main" id="{9DA2BDFD-3E85-09EB-0058-663CED2472B4}"/>
              </a:ext>
            </a:extLst>
          </p:cNvPr>
          <p:cNvSpPr txBox="1">
            <a:spLocks/>
          </p:cNvSpPr>
          <p:nvPr/>
        </p:nvSpPr>
        <p:spPr>
          <a:xfrm>
            <a:off x="247650" y="4333877"/>
            <a:ext cx="11677649" cy="236219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285750" indent="-285750" algn="l">
              <a:buFont typeface="Wingdings" panose="05000000000000000000" pitchFamily="2" charset="2"/>
              <a:buChar char="Ø"/>
            </a:pPr>
            <a:r>
              <a:rPr lang="en-US" dirty="0"/>
              <a:t>(</a:t>
            </a:r>
            <a:r>
              <a:rPr lang="en-US" dirty="0" err="1"/>
              <a:t>boolean</a:t>
            </a:r>
            <a:r>
              <a:rPr lang="en-US" dirty="0"/>
              <a:t>)?condition1:condition2;</a:t>
            </a:r>
          </a:p>
          <a:p>
            <a:pPr marL="285750" indent="-285750" algn="l">
              <a:buFont typeface="Wingdings" panose="05000000000000000000" pitchFamily="2" charset="2"/>
              <a:buChar char="Ø"/>
            </a:pPr>
            <a:r>
              <a:rPr lang="en-US" dirty="0"/>
              <a:t>If Boolean = true condition1 will be executed else if Boolean = false condition2 will be executed.</a:t>
            </a:r>
          </a:p>
        </p:txBody>
      </p:sp>
    </p:spTree>
    <p:extLst>
      <p:ext uri="{BB962C8B-B14F-4D97-AF65-F5344CB8AC3E}">
        <p14:creationId xmlns:p14="http://schemas.microsoft.com/office/powerpoint/2010/main" val="6547332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CBBD1F-78AF-0BF8-03B8-6ACFF5A99189}"/>
              </a:ext>
            </a:extLst>
          </p:cNvPr>
          <p:cNvSpPr>
            <a:spLocks noGrp="1"/>
          </p:cNvSpPr>
          <p:nvPr>
            <p:ph type="ctrTitle"/>
          </p:nvPr>
        </p:nvSpPr>
        <p:spPr>
          <a:xfrm>
            <a:off x="1000125" y="160338"/>
            <a:ext cx="8001000" cy="668337"/>
          </a:xfrm>
        </p:spPr>
        <p:txBody>
          <a:bodyPr>
            <a:normAutofit fontScale="90000"/>
          </a:bodyPr>
          <a:lstStyle/>
          <a:p>
            <a:r>
              <a:rPr lang="en-US" dirty="0"/>
              <a:t>new Vs </a:t>
            </a:r>
            <a:r>
              <a:rPr lang="en-US" dirty="0" err="1"/>
              <a:t>newInstance</a:t>
            </a:r>
            <a:endParaRPr lang="en-US" dirty="0"/>
          </a:p>
        </p:txBody>
      </p:sp>
      <p:sp>
        <p:nvSpPr>
          <p:cNvPr id="3" name="Subtitle 2">
            <a:extLst>
              <a:ext uri="{FF2B5EF4-FFF2-40B4-BE49-F238E27FC236}">
                <a16:creationId xmlns:a16="http://schemas.microsoft.com/office/drawing/2014/main" id="{3BAF2FCC-9CF6-B5DC-6189-7D123FC4023B}"/>
              </a:ext>
            </a:extLst>
          </p:cNvPr>
          <p:cNvSpPr>
            <a:spLocks noGrp="1"/>
          </p:cNvSpPr>
          <p:nvPr>
            <p:ph type="subTitle" idx="1"/>
          </p:nvPr>
        </p:nvSpPr>
        <p:spPr>
          <a:xfrm>
            <a:off x="428625" y="752475"/>
            <a:ext cx="11410949" cy="5695949"/>
          </a:xfrm>
        </p:spPr>
        <p:txBody>
          <a:bodyPr>
            <a:normAutofit/>
          </a:bodyPr>
          <a:lstStyle/>
          <a:p>
            <a:pPr marL="285750" indent="-285750" algn="l">
              <a:buFont typeface="Wingdings" panose="05000000000000000000" pitchFamily="2" charset="2"/>
              <a:buChar char="Ø"/>
            </a:pPr>
            <a:r>
              <a:rPr lang="en-US" dirty="0"/>
              <a:t>If you only know the name of the class at run time then </a:t>
            </a:r>
            <a:r>
              <a:rPr lang="en-US" dirty="0" err="1"/>
              <a:t>newInstance</a:t>
            </a:r>
            <a:r>
              <a:rPr lang="en-US" dirty="0"/>
              <a:t> is used. </a:t>
            </a:r>
            <a:r>
              <a:rPr lang="en-US" dirty="0" err="1"/>
              <a:t>newInstance</a:t>
            </a:r>
            <a:r>
              <a:rPr lang="en-US" dirty="0"/>
              <a:t> method returns Object type hence type casting is done.</a:t>
            </a:r>
          </a:p>
          <a:p>
            <a:pPr algn="l"/>
            <a:r>
              <a:rPr lang="en-US" dirty="0"/>
              <a:t>Ex:</a:t>
            </a:r>
          </a:p>
        </p:txBody>
      </p:sp>
      <p:pic>
        <p:nvPicPr>
          <p:cNvPr id="5" name="Picture 4">
            <a:extLst>
              <a:ext uri="{FF2B5EF4-FFF2-40B4-BE49-F238E27FC236}">
                <a16:creationId xmlns:a16="http://schemas.microsoft.com/office/drawing/2014/main" id="{C595E732-3F4E-4877-68F9-DDAFD474A2C6}"/>
              </a:ext>
            </a:extLst>
          </p:cNvPr>
          <p:cNvPicPr>
            <a:picLocks noChangeAspect="1"/>
          </p:cNvPicPr>
          <p:nvPr/>
        </p:nvPicPr>
        <p:blipFill>
          <a:blip r:embed="rId2"/>
          <a:stretch>
            <a:fillRect/>
          </a:stretch>
        </p:blipFill>
        <p:spPr>
          <a:xfrm>
            <a:off x="999739" y="1661749"/>
            <a:ext cx="5525271" cy="4472351"/>
          </a:xfrm>
          <a:prstGeom prst="rect">
            <a:avLst/>
          </a:prstGeom>
        </p:spPr>
      </p:pic>
      <p:pic>
        <p:nvPicPr>
          <p:cNvPr id="7" name="Picture 6">
            <a:extLst>
              <a:ext uri="{FF2B5EF4-FFF2-40B4-BE49-F238E27FC236}">
                <a16:creationId xmlns:a16="http://schemas.microsoft.com/office/drawing/2014/main" id="{90DDB5AA-17E0-AD07-46F8-4B39725F6EA0}"/>
              </a:ext>
            </a:extLst>
          </p:cNvPr>
          <p:cNvPicPr>
            <a:picLocks noChangeAspect="1"/>
          </p:cNvPicPr>
          <p:nvPr/>
        </p:nvPicPr>
        <p:blipFill>
          <a:blip r:embed="rId3"/>
          <a:stretch>
            <a:fillRect/>
          </a:stretch>
        </p:blipFill>
        <p:spPr>
          <a:xfrm>
            <a:off x="8253227" y="3514707"/>
            <a:ext cx="2657846" cy="247685"/>
          </a:xfrm>
          <a:prstGeom prst="rect">
            <a:avLst/>
          </a:prstGeom>
        </p:spPr>
      </p:pic>
      <p:sp>
        <p:nvSpPr>
          <p:cNvPr id="8" name="Arrow: Right 7">
            <a:extLst>
              <a:ext uri="{FF2B5EF4-FFF2-40B4-BE49-F238E27FC236}">
                <a16:creationId xmlns:a16="http://schemas.microsoft.com/office/drawing/2014/main" id="{9DE44FFA-0AC3-51F9-EE31-AE8BAD4C50B9}"/>
              </a:ext>
            </a:extLst>
          </p:cNvPr>
          <p:cNvSpPr/>
          <p:nvPr/>
        </p:nvSpPr>
        <p:spPr>
          <a:xfrm>
            <a:off x="6772275" y="3600450"/>
            <a:ext cx="1257300" cy="1905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EFBFA609-1709-2946-E010-39ABF0B8DDA7}"/>
              </a:ext>
            </a:extLst>
          </p:cNvPr>
          <p:cNvSpPr txBox="1"/>
          <p:nvPr/>
        </p:nvSpPr>
        <p:spPr>
          <a:xfrm>
            <a:off x="6800850" y="3152775"/>
            <a:ext cx="974947" cy="369332"/>
          </a:xfrm>
          <a:prstGeom prst="rect">
            <a:avLst/>
          </a:prstGeom>
          <a:noFill/>
        </p:spPr>
        <p:txBody>
          <a:bodyPr wrap="none" rtlCol="0">
            <a:spAutoFit/>
          </a:bodyPr>
          <a:lstStyle/>
          <a:p>
            <a:r>
              <a:rPr lang="en-US" dirty="0"/>
              <a:t>OUTPUT</a:t>
            </a:r>
          </a:p>
        </p:txBody>
      </p:sp>
      <p:sp>
        <p:nvSpPr>
          <p:cNvPr id="10" name="TextBox 9">
            <a:extLst>
              <a:ext uri="{FF2B5EF4-FFF2-40B4-BE49-F238E27FC236}">
                <a16:creationId xmlns:a16="http://schemas.microsoft.com/office/drawing/2014/main" id="{3B388CE1-5DAE-E18E-89C7-D4E565E8BCF2}"/>
              </a:ext>
            </a:extLst>
          </p:cNvPr>
          <p:cNvSpPr txBox="1"/>
          <p:nvPr/>
        </p:nvSpPr>
        <p:spPr>
          <a:xfrm>
            <a:off x="6562725" y="4181475"/>
            <a:ext cx="5514975" cy="923330"/>
          </a:xfrm>
          <a:prstGeom prst="rect">
            <a:avLst/>
          </a:prstGeom>
          <a:noFill/>
        </p:spPr>
        <p:txBody>
          <a:bodyPr wrap="square" rtlCol="0">
            <a:spAutoFit/>
          </a:bodyPr>
          <a:lstStyle/>
          <a:p>
            <a:r>
              <a:rPr lang="en-US" dirty="0"/>
              <a:t>Only Problem is that Object class method can only be called.</a:t>
            </a:r>
          </a:p>
          <a:p>
            <a:r>
              <a:rPr lang="en-US" dirty="0"/>
              <a:t>&amp; Class having parameterized constructor can’t be used</a:t>
            </a:r>
          </a:p>
        </p:txBody>
      </p:sp>
    </p:spTree>
    <p:extLst>
      <p:ext uri="{BB962C8B-B14F-4D97-AF65-F5344CB8AC3E}">
        <p14:creationId xmlns:p14="http://schemas.microsoft.com/office/powerpoint/2010/main" val="875459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CBBD1F-78AF-0BF8-03B8-6ACFF5A99189}"/>
              </a:ext>
            </a:extLst>
          </p:cNvPr>
          <p:cNvSpPr>
            <a:spLocks noGrp="1"/>
          </p:cNvSpPr>
          <p:nvPr>
            <p:ph type="ctrTitle"/>
          </p:nvPr>
        </p:nvSpPr>
        <p:spPr>
          <a:xfrm>
            <a:off x="1123950" y="265113"/>
            <a:ext cx="8001000" cy="668337"/>
          </a:xfrm>
        </p:spPr>
        <p:txBody>
          <a:bodyPr>
            <a:normAutofit fontScale="90000"/>
          </a:bodyPr>
          <a:lstStyle/>
          <a:p>
            <a:r>
              <a:rPr lang="en-US" dirty="0" err="1"/>
              <a:t>Instanceof</a:t>
            </a:r>
            <a:r>
              <a:rPr lang="en-US" dirty="0"/>
              <a:t> vs </a:t>
            </a:r>
            <a:r>
              <a:rPr lang="en-US" dirty="0" err="1"/>
              <a:t>isInstance</a:t>
            </a:r>
            <a:endParaRPr lang="en-US" dirty="0"/>
          </a:p>
        </p:txBody>
      </p:sp>
      <p:sp>
        <p:nvSpPr>
          <p:cNvPr id="3" name="Subtitle 2">
            <a:extLst>
              <a:ext uri="{FF2B5EF4-FFF2-40B4-BE49-F238E27FC236}">
                <a16:creationId xmlns:a16="http://schemas.microsoft.com/office/drawing/2014/main" id="{3BAF2FCC-9CF6-B5DC-6189-7D123FC4023B}"/>
              </a:ext>
            </a:extLst>
          </p:cNvPr>
          <p:cNvSpPr>
            <a:spLocks noGrp="1"/>
          </p:cNvSpPr>
          <p:nvPr>
            <p:ph type="subTitle" idx="1"/>
          </p:nvPr>
        </p:nvSpPr>
        <p:spPr>
          <a:xfrm>
            <a:off x="666750" y="895350"/>
            <a:ext cx="2676525" cy="5372100"/>
          </a:xfrm>
        </p:spPr>
        <p:txBody>
          <a:bodyPr/>
          <a:lstStyle/>
          <a:p>
            <a:pPr marL="342900" indent="-342900" algn="l">
              <a:buFont typeface="Wingdings" panose="05000000000000000000" pitchFamily="2" charset="2"/>
              <a:buChar char="Ø"/>
            </a:pPr>
            <a:r>
              <a:rPr lang="en-US" dirty="0" err="1"/>
              <a:t>isInstance</a:t>
            </a:r>
            <a:r>
              <a:rPr lang="en-US" dirty="0"/>
              <a:t> method is similar to instance of method but With just string as argument check can be done.</a:t>
            </a:r>
          </a:p>
          <a:p>
            <a:pPr marL="342900" indent="-342900" algn="l">
              <a:buFont typeface="Wingdings" panose="05000000000000000000" pitchFamily="2" charset="2"/>
              <a:buChar char="Ø"/>
            </a:pPr>
            <a:r>
              <a:rPr lang="en-US" dirty="0"/>
              <a:t>Try to read </a:t>
            </a:r>
            <a:r>
              <a:rPr lang="en-US" dirty="0" err="1"/>
              <a:t>isInstance</a:t>
            </a:r>
            <a:r>
              <a:rPr lang="en-US" dirty="0"/>
              <a:t> method from last to first to think similar to instance of method.</a:t>
            </a:r>
          </a:p>
          <a:p>
            <a:pPr marL="342900" indent="-342900" algn="l">
              <a:buFont typeface="Wingdings" panose="05000000000000000000" pitchFamily="2" charset="2"/>
              <a:buChar char="Ø"/>
            </a:pPr>
            <a:endParaRPr lang="en-US" dirty="0"/>
          </a:p>
        </p:txBody>
      </p:sp>
      <p:pic>
        <p:nvPicPr>
          <p:cNvPr id="5" name="Picture 4">
            <a:extLst>
              <a:ext uri="{FF2B5EF4-FFF2-40B4-BE49-F238E27FC236}">
                <a16:creationId xmlns:a16="http://schemas.microsoft.com/office/drawing/2014/main" id="{8B8A74AB-195B-D376-2EDC-1AEFA4DBDAF5}"/>
              </a:ext>
            </a:extLst>
          </p:cNvPr>
          <p:cNvPicPr>
            <a:picLocks noChangeAspect="1"/>
          </p:cNvPicPr>
          <p:nvPr/>
        </p:nvPicPr>
        <p:blipFill>
          <a:blip r:embed="rId2"/>
          <a:stretch>
            <a:fillRect/>
          </a:stretch>
        </p:blipFill>
        <p:spPr>
          <a:xfrm>
            <a:off x="3552825" y="980685"/>
            <a:ext cx="8211003" cy="5296289"/>
          </a:xfrm>
          <a:prstGeom prst="rect">
            <a:avLst/>
          </a:prstGeom>
        </p:spPr>
      </p:pic>
    </p:spTree>
    <p:extLst>
      <p:ext uri="{BB962C8B-B14F-4D97-AF65-F5344CB8AC3E}">
        <p14:creationId xmlns:p14="http://schemas.microsoft.com/office/powerpoint/2010/main" val="27600617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CBBD1F-78AF-0BF8-03B8-6ACFF5A99189}"/>
              </a:ext>
            </a:extLst>
          </p:cNvPr>
          <p:cNvSpPr>
            <a:spLocks noGrp="1"/>
          </p:cNvSpPr>
          <p:nvPr>
            <p:ph type="ctrTitle"/>
          </p:nvPr>
        </p:nvSpPr>
        <p:spPr>
          <a:xfrm>
            <a:off x="1438275" y="85725"/>
            <a:ext cx="8001000" cy="668337"/>
          </a:xfrm>
        </p:spPr>
        <p:txBody>
          <a:bodyPr>
            <a:normAutofit fontScale="90000"/>
          </a:bodyPr>
          <a:lstStyle/>
          <a:p>
            <a:r>
              <a:rPr lang="en-US" dirty="0"/>
              <a:t>FLOW CONTROL</a:t>
            </a:r>
          </a:p>
        </p:txBody>
      </p:sp>
      <p:sp>
        <p:nvSpPr>
          <p:cNvPr id="3" name="Subtitle 2">
            <a:extLst>
              <a:ext uri="{FF2B5EF4-FFF2-40B4-BE49-F238E27FC236}">
                <a16:creationId xmlns:a16="http://schemas.microsoft.com/office/drawing/2014/main" id="{3BAF2FCC-9CF6-B5DC-6189-7D123FC4023B}"/>
              </a:ext>
            </a:extLst>
          </p:cNvPr>
          <p:cNvSpPr>
            <a:spLocks noGrp="1"/>
          </p:cNvSpPr>
          <p:nvPr>
            <p:ph type="subTitle" idx="1"/>
          </p:nvPr>
        </p:nvSpPr>
        <p:spPr>
          <a:xfrm>
            <a:off x="485776" y="695325"/>
            <a:ext cx="11239500" cy="5638799"/>
          </a:xfrm>
        </p:spPr>
        <p:txBody>
          <a:bodyPr>
            <a:normAutofit fontScale="85000" lnSpcReduction="20000"/>
          </a:bodyPr>
          <a:lstStyle/>
          <a:p>
            <a:pPr marL="285750" indent="-285750" algn="l">
              <a:buFont typeface="Wingdings" panose="05000000000000000000" pitchFamily="2" charset="2"/>
              <a:buChar char="Ø"/>
            </a:pPr>
            <a:r>
              <a:rPr lang="en-US" dirty="0"/>
              <a:t>Ex 1:-  </a:t>
            </a:r>
            <a:r>
              <a:rPr lang="en-US" dirty="0" err="1"/>
              <a:t>boolean</a:t>
            </a:r>
            <a:r>
              <a:rPr lang="en-US" dirty="0"/>
              <a:t> b = false;</a:t>
            </a:r>
          </a:p>
          <a:p>
            <a:pPr algn="l"/>
            <a:r>
              <a:rPr lang="en-US" dirty="0"/>
              <a:t>	if(b=true){SOP(“HI”);}  -&gt; o/p HI</a:t>
            </a:r>
          </a:p>
          <a:p>
            <a:pPr marL="342900" indent="-342900" algn="l">
              <a:buFont typeface="Wingdings" panose="05000000000000000000" pitchFamily="2" charset="2"/>
              <a:buChar char="Ø"/>
            </a:pPr>
            <a:r>
              <a:rPr lang="en-US" dirty="0"/>
              <a:t>Ex 2:-  </a:t>
            </a:r>
            <a:r>
              <a:rPr lang="en-US" dirty="0" err="1"/>
              <a:t>boolean</a:t>
            </a:r>
            <a:r>
              <a:rPr lang="en-US" dirty="0"/>
              <a:t> b = true;</a:t>
            </a:r>
          </a:p>
          <a:p>
            <a:pPr algn="l"/>
            <a:r>
              <a:rPr lang="en-US" dirty="0"/>
              <a:t>	    </a:t>
            </a:r>
            <a:r>
              <a:rPr lang="en-US" dirty="0">
                <a:solidFill>
                  <a:srgbClr val="FF0000"/>
                </a:solidFill>
              </a:rPr>
              <a:t>switch(b){…} -&gt; long, </a:t>
            </a:r>
            <a:r>
              <a:rPr lang="en-US" dirty="0" err="1">
                <a:solidFill>
                  <a:srgbClr val="FF0000"/>
                </a:solidFill>
              </a:rPr>
              <a:t>boolean</a:t>
            </a:r>
            <a:r>
              <a:rPr lang="en-US" dirty="0">
                <a:solidFill>
                  <a:srgbClr val="FF0000"/>
                </a:solidFill>
              </a:rPr>
              <a:t>, float, double can’t be used in switch.</a:t>
            </a:r>
          </a:p>
          <a:p>
            <a:pPr marL="342900" indent="-342900" algn="l">
              <a:buFont typeface="Wingdings" panose="05000000000000000000" pitchFamily="2" charset="2"/>
              <a:buChar char="Ø"/>
            </a:pPr>
            <a:r>
              <a:rPr lang="en-US" dirty="0"/>
              <a:t>In case (of switch) only final variables can be used because if non final variables were allowed then duplicate case label might happen.</a:t>
            </a:r>
          </a:p>
          <a:p>
            <a:pPr algn="l"/>
            <a:r>
              <a:rPr lang="en-US" dirty="0"/>
              <a:t>     Ex :  final int x =20;</a:t>
            </a:r>
          </a:p>
          <a:p>
            <a:pPr algn="l"/>
            <a:r>
              <a:rPr lang="en-US" dirty="0"/>
              <a:t>	switch(x){</a:t>
            </a:r>
          </a:p>
          <a:p>
            <a:pPr algn="l"/>
            <a:r>
              <a:rPr lang="en-US" dirty="0"/>
              <a:t>	 case x: SOP(“HI”);</a:t>
            </a:r>
          </a:p>
          <a:p>
            <a:pPr algn="l"/>
            <a:r>
              <a:rPr lang="en-US" dirty="0"/>
              <a:t>	} -&gt; o/p HI</a:t>
            </a:r>
          </a:p>
          <a:p>
            <a:pPr marL="342900" indent="-342900" algn="l">
              <a:buFont typeface="Wingdings" panose="05000000000000000000" pitchFamily="2" charset="2"/>
              <a:buChar char="Ø"/>
            </a:pPr>
            <a:r>
              <a:rPr lang="en-US" dirty="0"/>
              <a:t>Duplicate case label will give compile time error</a:t>
            </a:r>
          </a:p>
          <a:p>
            <a:pPr algn="l"/>
            <a:r>
              <a:rPr lang="en-US" dirty="0"/>
              <a:t>     Ex : switch(9){</a:t>
            </a:r>
          </a:p>
          <a:p>
            <a:pPr algn="l"/>
            <a:r>
              <a:rPr lang="en-US" dirty="0"/>
              <a:t>	</a:t>
            </a:r>
            <a:r>
              <a:rPr lang="en-US" dirty="0">
                <a:solidFill>
                  <a:srgbClr val="FF0000"/>
                </a:solidFill>
              </a:rPr>
              <a:t>case ‘a’ : </a:t>
            </a:r>
            <a:r>
              <a:rPr lang="en-US" dirty="0"/>
              <a:t>sop(“HI”);break;</a:t>
            </a:r>
          </a:p>
          <a:p>
            <a:pPr algn="l"/>
            <a:r>
              <a:rPr lang="en-US" dirty="0"/>
              <a:t>	case 9 : sop(“HELLO”);break;</a:t>
            </a:r>
          </a:p>
          <a:p>
            <a:pPr algn="l"/>
            <a:r>
              <a:rPr lang="en-US" dirty="0"/>
              <a:t>	</a:t>
            </a:r>
            <a:r>
              <a:rPr lang="en-US" dirty="0">
                <a:solidFill>
                  <a:srgbClr val="FF0000"/>
                </a:solidFill>
              </a:rPr>
              <a:t>case 97 : </a:t>
            </a:r>
            <a:r>
              <a:rPr lang="en-US" dirty="0"/>
              <a:t>sop(“WELCOME”);break;</a:t>
            </a:r>
          </a:p>
          <a:p>
            <a:pPr algn="l"/>
            <a:r>
              <a:rPr lang="en-US" dirty="0"/>
              <a:t>	}</a:t>
            </a:r>
            <a:endParaRPr lang="en-US" dirty="0">
              <a:solidFill>
                <a:srgbClr val="FF0000"/>
              </a:solidFill>
            </a:endParaRPr>
          </a:p>
          <a:p>
            <a:pPr algn="l"/>
            <a:r>
              <a:rPr lang="en-US" dirty="0">
                <a:solidFill>
                  <a:srgbClr val="FF0000"/>
                </a:solidFill>
              </a:rPr>
              <a:t>	CE : duplicate case label</a:t>
            </a:r>
          </a:p>
          <a:p>
            <a:pPr algn="l"/>
            <a:endParaRPr lang="en-US" dirty="0"/>
          </a:p>
        </p:txBody>
      </p:sp>
    </p:spTree>
    <p:extLst>
      <p:ext uri="{BB962C8B-B14F-4D97-AF65-F5344CB8AC3E}">
        <p14:creationId xmlns:p14="http://schemas.microsoft.com/office/powerpoint/2010/main" val="17372731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3BAF2FCC-9CF6-B5DC-6189-7D123FC4023B}"/>
              </a:ext>
            </a:extLst>
          </p:cNvPr>
          <p:cNvSpPr>
            <a:spLocks noGrp="1"/>
          </p:cNvSpPr>
          <p:nvPr>
            <p:ph type="subTitle" idx="1"/>
          </p:nvPr>
        </p:nvSpPr>
        <p:spPr>
          <a:xfrm>
            <a:off x="361950" y="381000"/>
            <a:ext cx="11506200" cy="6143625"/>
          </a:xfrm>
        </p:spPr>
        <p:txBody>
          <a:bodyPr/>
          <a:lstStyle/>
          <a:p>
            <a:pPr marL="285750" indent="-285750" algn="l">
              <a:buFont typeface="Wingdings" panose="05000000000000000000" pitchFamily="2" charset="2"/>
              <a:buChar char="Ø"/>
            </a:pPr>
            <a:r>
              <a:rPr lang="en-US" dirty="0"/>
              <a:t> If used a&gt;b or a==b for the image on right then it will be</a:t>
            </a:r>
          </a:p>
          <a:p>
            <a:pPr algn="l"/>
            <a:r>
              <a:rPr lang="en-US" dirty="0"/>
              <a:t>an infinite loop printing 10.</a:t>
            </a:r>
          </a:p>
          <a:p>
            <a:pPr marL="342900" indent="-342900" algn="l">
              <a:buFont typeface="Wingdings" panose="05000000000000000000" pitchFamily="2" charset="2"/>
              <a:buChar char="Ø"/>
            </a:pPr>
            <a:r>
              <a:rPr lang="en-US" dirty="0"/>
              <a:t>Apart from for loop to retrieve all elements of arrays </a:t>
            </a:r>
          </a:p>
          <a:p>
            <a:pPr algn="l"/>
            <a:r>
              <a:rPr lang="en-US" dirty="0"/>
              <a:t>or collections for each loop can be used.</a:t>
            </a:r>
          </a:p>
          <a:p>
            <a:pPr algn="l"/>
            <a:r>
              <a:rPr lang="en-US" dirty="0"/>
              <a:t>Ex :-&gt;</a:t>
            </a:r>
          </a:p>
        </p:txBody>
      </p:sp>
      <p:pic>
        <p:nvPicPr>
          <p:cNvPr id="7" name="Picture 6">
            <a:extLst>
              <a:ext uri="{FF2B5EF4-FFF2-40B4-BE49-F238E27FC236}">
                <a16:creationId xmlns:a16="http://schemas.microsoft.com/office/drawing/2014/main" id="{600E12F7-64BF-3A36-0A76-E53B47747A9E}"/>
              </a:ext>
            </a:extLst>
          </p:cNvPr>
          <p:cNvPicPr>
            <a:picLocks noChangeAspect="1"/>
          </p:cNvPicPr>
          <p:nvPr/>
        </p:nvPicPr>
        <p:blipFill>
          <a:blip r:embed="rId2"/>
          <a:stretch>
            <a:fillRect/>
          </a:stretch>
        </p:blipFill>
        <p:spPr>
          <a:xfrm>
            <a:off x="7772065" y="461713"/>
            <a:ext cx="3905585" cy="2043362"/>
          </a:xfrm>
          <a:prstGeom prst="rect">
            <a:avLst/>
          </a:prstGeom>
        </p:spPr>
      </p:pic>
      <p:pic>
        <p:nvPicPr>
          <p:cNvPr id="9" name="Picture 8">
            <a:extLst>
              <a:ext uri="{FF2B5EF4-FFF2-40B4-BE49-F238E27FC236}">
                <a16:creationId xmlns:a16="http://schemas.microsoft.com/office/drawing/2014/main" id="{3A922739-A469-797F-A9FA-65B9470FDF7C}"/>
              </a:ext>
            </a:extLst>
          </p:cNvPr>
          <p:cNvPicPr>
            <a:picLocks noChangeAspect="1"/>
          </p:cNvPicPr>
          <p:nvPr/>
        </p:nvPicPr>
        <p:blipFill>
          <a:blip r:embed="rId3"/>
          <a:stretch>
            <a:fillRect/>
          </a:stretch>
        </p:blipFill>
        <p:spPr>
          <a:xfrm>
            <a:off x="485400" y="2709613"/>
            <a:ext cx="5372850" cy="3572374"/>
          </a:xfrm>
          <a:prstGeom prst="rect">
            <a:avLst/>
          </a:prstGeom>
        </p:spPr>
      </p:pic>
    </p:spTree>
    <p:extLst>
      <p:ext uri="{BB962C8B-B14F-4D97-AF65-F5344CB8AC3E}">
        <p14:creationId xmlns:p14="http://schemas.microsoft.com/office/powerpoint/2010/main" val="33568246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CBBD1F-78AF-0BF8-03B8-6ACFF5A99189}"/>
              </a:ext>
            </a:extLst>
          </p:cNvPr>
          <p:cNvSpPr>
            <a:spLocks noGrp="1"/>
          </p:cNvSpPr>
          <p:nvPr>
            <p:ph type="ctrTitle"/>
          </p:nvPr>
        </p:nvSpPr>
        <p:spPr>
          <a:xfrm>
            <a:off x="981075" y="150813"/>
            <a:ext cx="5962650" cy="668337"/>
          </a:xfrm>
        </p:spPr>
        <p:txBody>
          <a:bodyPr>
            <a:normAutofit fontScale="90000"/>
          </a:bodyPr>
          <a:lstStyle/>
          <a:p>
            <a:r>
              <a:rPr lang="en-US" dirty="0"/>
              <a:t>Keywords</a:t>
            </a:r>
          </a:p>
        </p:txBody>
      </p:sp>
      <p:sp>
        <p:nvSpPr>
          <p:cNvPr id="3" name="Subtitle 2">
            <a:extLst>
              <a:ext uri="{FF2B5EF4-FFF2-40B4-BE49-F238E27FC236}">
                <a16:creationId xmlns:a16="http://schemas.microsoft.com/office/drawing/2014/main" id="{3BAF2FCC-9CF6-B5DC-6189-7D123FC4023B}"/>
              </a:ext>
            </a:extLst>
          </p:cNvPr>
          <p:cNvSpPr>
            <a:spLocks noGrp="1"/>
          </p:cNvSpPr>
          <p:nvPr>
            <p:ph type="subTitle" idx="1"/>
          </p:nvPr>
        </p:nvSpPr>
        <p:spPr>
          <a:xfrm>
            <a:off x="8239126" y="1352551"/>
            <a:ext cx="3562349" cy="2571749"/>
          </a:xfrm>
        </p:spPr>
        <p:txBody>
          <a:bodyPr/>
          <a:lstStyle/>
          <a:p>
            <a:r>
              <a:rPr lang="en-US" dirty="0"/>
              <a:t> </a:t>
            </a:r>
          </a:p>
          <a:p>
            <a:endParaRPr lang="en-US" dirty="0"/>
          </a:p>
        </p:txBody>
      </p:sp>
      <p:graphicFrame>
        <p:nvGraphicFramePr>
          <p:cNvPr id="5" name="Table 4">
            <a:extLst>
              <a:ext uri="{FF2B5EF4-FFF2-40B4-BE49-F238E27FC236}">
                <a16:creationId xmlns:a16="http://schemas.microsoft.com/office/drawing/2014/main" id="{F73C23A4-50D5-17B6-F1E4-14BF823B7D1F}"/>
              </a:ext>
            </a:extLst>
          </p:cNvPr>
          <p:cNvGraphicFramePr>
            <a:graphicFrameLocks noGrp="1"/>
          </p:cNvGraphicFramePr>
          <p:nvPr>
            <p:extLst>
              <p:ext uri="{D42A27DB-BD31-4B8C-83A1-F6EECF244321}">
                <p14:modId xmlns:p14="http://schemas.microsoft.com/office/powerpoint/2010/main" val="2792907637"/>
              </p:ext>
            </p:extLst>
          </p:nvPr>
        </p:nvGraphicFramePr>
        <p:xfrm>
          <a:off x="619126" y="1419225"/>
          <a:ext cx="7296150" cy="3724272"/>
        </p:xfrm>
        <a:graphic>
          <a:graphicData uri="http://schemas.openxmlformats.org/drawingml/2006/table">
            <a:tbl>
              <a:tblPr>
                <a:tableStyleId>{5C22544A-7EE6-4342-B048-85BDC9FD1C3A}</a:tableStyleId>
              </a:tblPr>
              <a:tblGrid>
                <a:gridCol w="1184178">
                  <a:extLst>
                    <a:ext uri="{9D8B030D-6E8A-4147-A177-3AD203B41FA5}">
                      <a16:colId xmlns:a16="http://schemas.microsoft.com/office/drawing/2014/main" val="2009262455"/>
                    </a:ext>
                  </a:extLst>
                </a:gridCol>
                <a:gridCol w="863912">
                  <a:extLst>
                    <a:ext uri="{9D8B030D-6E8A-4147-A177-3AD203B41FA5}">
                      <a16:colId xmlns:a16="http://schemas.microsoft.com/office/drawing/2014/main" val="1588185828"/>
                    </a:ext>
                  </a:extLst>
                </a:gridCol>
                <a:gridCol w="1270300">
                  <a:extLst>
                    <a:ext uri="{9D8B030D-6E8A-4147-A177-3AD203B41FA5}">
                      <a16:colId xmlns:a16="http://schemas.microsoft.com/office/drawing/2014/main" val="3622825493"/>
                    </a:ext>
                  </a:extLst>
                </a:gridCol>
                <a:gridCol w="1098056">
                  <a:extLst>
                    <a:ext uri="{9D8B030D-6E8A-4147-A177-3AD203B41FA5}">
                      <a16:colId xmlns:a16="http://schemas.microsoft.com/office/drawing/2014/main" val="1829502772"/>
                    </a:ext>
                  </a:extLst>
                </a:gridCol>
                <a:gridCol w="1154573">
                  <a:extLst>
                    <a:ext uri="{9D8B030D-6E8A-4147-A177-3AD203B41FA5}">
                      <a16:colId xmlns:a16="http://schemas.microsoft.com/office/drawing/2014/main" val="544749932"/>
                    </a:ext>
                  </a:extLst>
                </a:gridCol>
                <a:gridCol w="1022698">
                  <a:extLst>
                    <a:ext uri="{9D8B030D-6E8A-4147-A177-3AD203B41FA5}">
                      <a16:colId xmlns:a16="http://schemas.microsoft.com/office/drawing/2014/main" val="3441238515"/>
                    </a:ext>
                  </a:extLst>
                </a:gridCol>
                <a:gridCol w="702433">
                  <a:extLst>
                    <a:ext uri="{9D8B030D-6E8A-4147-A177-3AD203B41FA5}">
                      <a16:colId xmlns:a16="http://schemas.microsoft.com/office/drawing/2014/main" val="3543752838"/>
                    </a:ext>
                  </a:extLst>
                </a:gridCol>
              </a:tblGrid>
              <a:tr h="310356">
                <a:tc>
                  <a:txBody>
                    <a:bodyPr/>
                    <a:lstStyle/>
                    <a:p>
                      <a:pPr algn="l" fontAlgn="b"/>
                      <a:r>
                        <a:rPr lang="en-US" sz="1700" u="none" strike="noStrike" dirty="0">
                          <a:effectLst/>
                        </a:rPr>
                        <a:t>DATA TYPES</a:t>
                      </a:r>
                      <a:endParaRPr lang="en-US" sz="1700" b="0" i="0" u="none" strike="noStrike" dirty="0">
                        <a:solidFill>
                          <a:srgbClr val="FF0000"/>
                        </a:solidFill>
                        <a:effectLst/>
                        <a:latin typeface="Calibri" panose="020F0502020204030204" pitchFamily="34" charset="0"/>
                      </a:endParaRPr>
                    </a:p>
                  </a:txBody>
                  <a:tcPr marL="8134" marR="8134" marT="8134" marB="0" anchor="b">
                    <a:solidFill>
                      <a:schemeClr val="accent3">
                        <a:lumMod val="40000"/>
                        <a:lumOff val="60000"/>
                      </a:schemeClr>
                    </a:solidFill>
                  </a:tcPr>
                </a:tc>
                <a:tc>
                  <a:txBody>
                    <a:bodyPr/>
                    <a:lstStyle/>
                    <a:p>
                      <a:pPr algn="l" fontAlgn="b"/>
                      <a:r>
                        <a:rPr lang="en-US" sz="1700" u="none" strike="noStrike">
                          <a:effectLst/>
                        </a:rPr>
                        <a:t>FLOW</a:t>
                      </a:r>
                      <a:endParaRPr lang="en-US" sz="1700" b="0" i="0" u="none" strike="noStrike">
                        <a:solidFill>
                          <a:srgbClr val="FF0000"/>
                        </a:solidFill>
                        <a:effectLst/>
                        <a:latin typeface="Calibri" panose="020F0502020204030204" pitchFamily="34" charset="0"/>
                      </a:endParaRPr>
                    </a:p>
                  </a:txBody>
                  <a:tcPr marL="8134" marR="8134" marT="8134" marB="0" anchor="b">
                    <a:solidFill>
                      <a:schemeClr val="accent3">
                        <a:lumMod val="40000"/>
                        <a:lumOff val="60000"/>
                      </a:schemeClr>
                    </a:solidFill>
                  </a:tcPr>
                </a:tc>
                <a:tc>
                  <a:txBody>
                    <a:bodyPr/>
                    <a:lstStyle/>
                    <a:p>
                      <a:pPr algn="l" fontAlgn="b"/>
                      <a:r>
                        <a:rPr lang="en-US" sz="1700" u="none" strike="noStrike">
                          <a:effectLst/>
                        </a:rPr>
                        <a:t>MODIFIERS</a:t>
                      </a:r>
                      <a:endParaRPr lang="en-US" sz="1700" b="0" i="0" u="none" strike="noStrike">
                        <a:solidFill>
                          <a:srgbClr val="FF0000"/>
                        </a:solidFill>
                        <a:effectLst/>
                        <a:latin typeface="Calibri" panose="020F0502020204030204" pitchFamily="34" charset="0"/>
                      </a:endParaRPr>
                    </a:p>
                  </a:txBody>
                  <a:tcPr marL="8134" marR="8134" marT="8134" marB="0" anchor="b">
                    <a:solidFill>
                      <a:schemeClr val="accent3">
                        <a:lumMod val="40000"/>
                        <a:lumOff val="60000"/>
                      </a:schemeClr>
                    </a:solidFill>
                  </a:tcPr>
                </a:tc>
                <a:tc>
                  <a:txBody>
                    <a:bodyPr/>
                    <a:lstStyle/>
                    <a:p>
                      <a:pPr algn="l" fontAlgn="b"/>
                      <a:r>
                        <a:rPr lang="en-US" sz="1700" u="none" strike="noStrike">
                          <a:effectLst/>
                        </a:rPr>
                        <a:t>EXCEPTION</a:t>
                      </a:r>
                      <a:endParaRPr lang="en-US" sz="1700" b="0" i="0" u="none" strike="noStrike">
                        <a:solidFill>
                          <a:srgbClr val="FF0000"/>
                        </a:solidFill>
                        <a:effectLst/>
                        <a:latin typeface="Calibri" panose="020F0502020204030204" pitchFamily="34" charset="0"/>
                      </a:endParaRPr>
                    </a:p>
                  </a:txBody>
                  <a:tcPr marL="8134" marR="8134" marT="8134" marB="0" anchor="b">
                    <a:solidFill>
                      <a:schemeClr val="accent3">
                        <a:lumMod val="40000"/>
                        <a:lumOff val="60000"/>
                      </a:schemeClr>
                    </a:solidFill>
                  </a:tcPr>
                </a:tc>
                <a:tc>
                  <a:txBody>
                    <a:bodyPr/>
                    <a:lstStyle/>
                    <a:p>
                      <a:pPr algn="l" fontAlgn="b"/>
                      <a:r>
                        <a:rPr lang="en-US" sz="1700" u="none" strike="noStrike">
                          <a:effectLst/>
                        </a:rPr>
                        <a:t>CLASS</a:t>
                      </a:r>
                      <a:endParaRPr lang="en-US" sz="1700" b="0" i="0" u="none" strike="noStrike">
                        <a:solidFill>
                          <a:srgbClr val="FF0000"/>
                        </a:solidFill>
                        <a:effectLst/>
                        <a:latin typeface="Calibri" panose="020F0502020204030204" pitchFamily="34" charset="0"/>
                      </a:endParaRPr>
                    </a:p>
                  </a:txBody>
                  <a:tcPr marL="8134" marR="8134" marT="8134" marB="0" anchor="b">
                    <a:solidFill>
                      <a:schemeClr val="accent3">
                        <a:lumMod val="40000"/>
                        <a:lumOff val="60000"/>
                      </a:schemeClr>
                    </a:solidFill>
                  </a:tcPr>
                </a:tc>
                <a:tc>
                  <a:txBody>
                    <a:bodyPr/>
                    <a:lstStyle/>
                    <a:p>
                      <a:pPr algn="l" fontAlgn="b"/>
                      <a:r>
                        <a:rPr lang="en-US" sz="1700" u="none" strike="noStrike" dirty="0">
                          <a:effectLst/>
                        </a:rPr>
                        <a:t>OBJECT</a:t>
                      </a:r>
                      <a:endParaRPr lang="en-US" sz="1700" b="0" i="0" u="none" strike="noStrike" dirty="0">
                        <a:solidFill>
                          <a:srgbClr val="FF0000"/>
                        </a:solidFill>
                        <a:effectLst/>
                        <a:latin typeface="Calibri" panose="020F0502020204030204" pitchFamily="34" charset="0"/>
                      </a:endParaRPr>
                    </a:p>
                  </a:txBody>
                  <a:tcPr marL="8134" marR="8134" marT="8134" marB="0" anchor="b">
                    <a:solidFill>
                      <a:schemeClr val="accent3">
                        <a:lumMod val="40000"/>
                        <a:lumOff val="60000"/>
                      </a:schemeClr>
                    </a:solidFill>
                  </a:tcPr>
                </a:tc>
                <a:tc>
                  <a:txBody>
                    <a:bodyPr/>
                    <a:lstStyle/>
                    <a:p>
                      <a:pPr algn="l" fontAlgn="b"/>
                      <a:r>
                        <a:rPr lang="en-US" sz="1700" u="none" strike="noStrike" dirty="0">
                          <a:effectLst/>
                        </a:rPr>
                        <a:t>OTHER</a:t>
                      </a:r>
                      <a:endParaRPr lang="en-US" sz="1700" b="0" i="0" u="none" strike="noStrike" dirty="0">
                        <a:solidFill>
                          <a:srgbClr val="FF0000"/>
                        </a:solidFill>
                        <a:effectLst/>
                        <a:latin typeface="Calibri" panose="020F0502020204030204" pitchFamily="34" charset="0"/>
                      </a:endParaRPr>
                    </a:p>
                  </a:txBody>
                  <a:tcPr marL="8134" marR="8134" marT="8134" marB="0" anchor="b">
                    <a:solidFill>
                      <a:schemeClr val="accent3">
                        <a:lumMod val="40000"/>
                        <a:lumOff val="60000"/>
                      </a:schemeClr>
                    </a:solidFill>
                  </a:tcPr>
                </a:tc>
                <a:extLst>
                  <a:ext uri="{0D108BD9-81ED-4DB2-BD59-A6C34878D82A}">
                    <a16:rowId xmlns:a16="http://schemas.microsoft.com/office/drawing/2014/main" val="2610162459"/>
                  </a:ext>
                </a:extLst>
              </a:tr>
              <a:tr h="310356">
                <a:tc>
                  <a:txBody>
                    <a:bodyPr/>
                    <a:lstStyle/>
                    <a:p>
                      <a:pPr algn="l" fontAlgn="b"/>
                      <a:r>
                        <a:rPr lang="en-US" sz="1700" u="none" strike="noStrike" dirty="0">
                          <a:effectLst/>
                        </a:rPr>
                        <a:t>Byte</a:t>
                      </a:r>
                      <a:endParaRPr lang="en-US" sz="1700" b="0" i="0" u="none" strike="noStrike" dirty="0">
                        <a:solidFill>
                          <a:srgbClr val="000000"/>
                        </a:solidFill>
                        <a:effectLst/>
                        <a:latin typeface="Calibri" panose="020F0502020204030204" pitchFamily="34" charset="0"/>
                      </a:endParaRPr>
                    </a:p>
                  </a:txBody>
                  <a:tcPr marL="8134" marR="8134" marT="8134" marB="0" anchor="b"/>
                </a:tc>
                <a:tc>
                  <a:txBody>
                    <a:bodyPr/>
                    <a:lstStyle/>
                    <a:p>
                      <a:pPr algn="l" fontAlgn="b"/>
                      <a:r>
                        <a:rPr lang="en-US" sz="1700" u="none" strike="noStrike" dirty="0">
                          <a:effectLst/>
                        </a:rPr>
                        <a:t>if</a:t>
                      </a:r>
                      <a:endParaRPr lang="en-US" sz="1700" b="0" i="0" u="none" strike="noStrike" dirty="0">
                        <a:solidFill>
                          <a:srgbClr val="000000"/>
                        </a:solidFill>
                        <a:effectLst/>
                        <a:latin typeface="Calibri" panose="020F0502020204030204" pitchFamily="34" charset="0"/>
                      </a:endParaRPr>
                    </a:p>
                  </a:txBody>
                  <a:tcPr marL="8134" marR="8134" marT="8134" marB="0" anchor="b"/>
                </a:tc>
                <a:tc>
                  <a:txBody>
                    <a:bodyPr/>
                    <a:lstStyle/>
                    <a:p>
                      <a:pPr algn="l" fontAlgn="b"/>
                      <a:r>
                        <a:rPr lang="en-US" sz="1700" u="none" strike="noStrike" dirty="0">
                          <a:effectLst/>
                        </a:rPr>
                        <a:t>public</a:t>
                      </a:r>
                      <a:endParaRPr lang="en-US" sz="1700" b="0" i="0" u="none" strike="noStrike" dirty="0">
                        <a:solidFill>
                          <a:srgbClr val="000000"/>
                        </a:solidFill>
                        <a:effectLst/>
                        <a:latin typeface="Calibri" panose="020F0502020204030204" pitchFamily="34" charset="0"/>
                      </a:endParaRPr>
                    </a:p>
                  </a:txBody>
                  <a:tcPr marL="8134" marR="8134" marT="8134" marB="0" anchor="b"/>
                </a:tc>
                <a:tc>
                  <a:txBody>
                    <a:bodyPr/>
                    <a:lstStyle/>
                    <a:p>
                      <a:pPr algn="l" fontAlgn="b"/>
                      <a:r>
                        <a:rPr lang="en-US" sz="1700" u="none" strike="noStrike" dirty="0">
                          <a:effectLst/>
                        </a:rPr>
                        <a:t>try</a:t>
                      </a:r>
                      <a:endParaRPr lang="en-US" sz="1700" b="0" i="0" u="none" strike="noStrike" dirty="0">
                        <a:solidFill>
                          <a:srgbClr val="000000"/>
                        </a:solidFill>
                        <a:effectLst/>
                        <a:latin typeface="Calibri" panose="020F0502020204030204" pitchFamily="34" charset="0"/>
                      </a:endParaRPr>
                    </a:p>
                  </a:txBody>
                  <a:tcPr marL="8134" marR="8134" marT="8134" marB="0" anchor="b"/>
                </a:tc>
                <a:tc>
                  <a:txBody>
                    <a:bodyPr/>
                    <a:lstStyle/>
                    <a:p>
                      <a:pPr algn="l" fontAlgn="b"/>
                      <a:r>
                        <a:rPr lang="en-US" sz="1700" u="none" strike="noStrike" dirty="0">
                          <a:effectLst/>
                        </a:rPr>
                        <a:t>class</a:t>
                      </a:r>
                      <a:endParaRPr lang="en-US" sz="1700" b="0" i="0" u="none" strike="noStrike" dirty="0">
                        <a:solidFill>
                          <a:srgbClr val="000000"/>
                        </a:solidFill>
                        <a:effectLst/>
                        <a:latin typeface="Calibri" panose="020F0502020204030204" pitchFamily="34" charset="0"/>
                      </a:endParaRPr>
                    </a:p>
                  </a:txBody>
                  <a:tcPr marL="8134" marR="8134" marT="8134" marB="0" anchor="b"/>
                </a:tc>
                <a:tc>
                  <a:txBody>
                    <a:bodyPr/>
                    <a:lstStyle/>
                    <a:p>
                      <a:pPr algn="l" fontAlgn="b"/>
                      <a:r>
                        <a:rPr lang="en-US" sz="1700" u="none" strike="noStrike" dirty="0">
                          <a:effectLst/>
                        </a:rPr>
                        <a:t>new</a:t>
                      </a:r>
                      <a:endParaRPr lang="en-US" sz="1700" b="0" i="0" u="none" strike="noStrike" dirty="0">
                        <a:solidFill>
                          <a:srgbClr val="000000"/>
                        </a:solidFill>
                        <a:effectLst/>
                        <a:latin typeface="Calibri" panose="020F0502020204030204" pitchFamily="34" charset="0"/>
                      </a:endParaRPr>
                    </a:p>
                  </a:txBody>
                  <a:tcPr marL="8134" marR="8134" marT="8134" marB="0" anchor="b"/>
                </a:tc>
                <a:tc>
                  <a:txBody>
                    <a:bodyPr/>
                    <a:lstStyle/>
                    <a:p>
                      <a:pPr algn="l" fontAlgn="b"/>
                      <a:r>
                        <a:rPr lang="en-US" sz="1700" u="none" strike="noStrike" dirty="0">
                          <a:effectLst/>
                        </a:rPr>
                        <a:t>void</a:t>
                      </a:r>
                      <a:endParaRPr lang="en-US" sz="1700" b="0" i="0" u="none" strike="noStrike" dirty="0">
                        <a:solidFill>
                          <a:srgbClr val="000000"/>
                        </a:solidFill>
                        <a:effectLst/>
                        <a:latin typeface="Calibri" panose="020F0502020204030204" pitchFamily="34" charset="0"/>
                      </a:endParaRPr>
                    </a:p>
                  </a:txBody>
                  <a:tcPr marL="8134" marR="8134" marT="8134" marB="0" anchor="b"/>
                </a:tc>
                <a:extLst>
                  <a:ext uri="{0D108BD9-81ED-4DB2-BD59-A6C34878D82A}">
                    <a16:rowId xmlns:a16="http://schemas.microsoft.com/office/drawing/2014/main" val="1808744001"/>
                  </a:ext>
                </a:extLst>
              </a:tr>
              <a:tr h="310356">
                <a:tc>
                  <a:txBody>
                    <a:bodyPr/>
                    <a:lstStyle/>
                    <a:p>
                      <a:pPr algn="l" fontAlgn="b"/>
                      <a:r>
                        <a:rPr lang="en-US" sz="1700" u="none" strike="noStrike" dirty="0">
                          <a:effectLst/>
                        </a:rPr>
                        <a:t>Short</a:t>
                      </a:r>
                      <a:endParaRPr lang="en-US" sz="1700" b="0" i="0" u="none" strike="noStrike" dirty="0">
                        <a:solidFill>
                          <a:srgbClr val="000000"/>
                        </a:solidFill>
                        <a:effectLst/>
                        <a:latin typeface="Calibri" panose="020F0502020204030204" pitchFamily="34" charset="0"/>
                      </a:endParaRPr>
                    </a:p>
                  </a:txBody>
                  <a:tcPr marL="8134" marR="8134" marT="8134" marB="0" anchor="b"/>
                </a:tc>
                <a:tc>
                  <a:txBody>
                    <a:bodyPr/>
                    <a:lstStyle/>
                    <a:p>
                      <a:pPr algn="l" fontAlgn="b"/>
                      <a:r>
                        <a:rPr lang="en-US" sz="1700" u="none" strike="noStrike">
                          <a:effectLst/>
                        </a:rPr>
                        <a:t>else</a:t>
                      </a:r>
                      <a:endParaRPr lang="en-US" sz="1700" b="0" i="0" u="none" strike="noStrike">
                        <a:solidFill>
                          <a:srgbClr val="000000"/>
                        </a:solidFill>
                        <a:effectLst/>
                        <a:latin typeface="Calibri" panose="020F0502020204030204" pitchFamily="34" charset="0"/>
                      </a:endParaRPr>
                    </a:p>
                  </a:txBody>
                  <a:tcPr marL="8134" marR="8134" marT="8134" marB="0" anchor="b"/>
                </a:tc>
                <a:tc>
                  <a:txBody>
                    <a:bodyPr/>
                    <a:lstStyle/>
                    <a:p>
                      <a:pPr algn="l" fontAlgn="b"/>
                      <a:r>
                        <a:rPr lang="en-US" sz="1700" u="none" strike="noStrike">
                          <a:effectLst/>
                        </a:rPr>
                        <a:t>private</a:t>
                      </a:r>
                      <a:endParaRPr lang="en-US" sz="1700" b="0" i="0" u="none" strike="noStrike">
                        <a:solidFill>
                          <a:srgbClr val="000000"/>
                        </a:solidFill>
                        <a:effectLst/>
                        <a:latin typeface="Calibri" panose="020F0502020204030204" pitchFamily="34" charset="0"/>
                      </a:endParaRPr>
                    </a:p>
                  </a:txBody>
                  <a:tcPr marL="8134" marR="8134" marT="8134" marB="0" anchor="b"/>
                </a:tc>
                <a:tc>
                  <a:txBody>
                    <a:bodyPr/>
                    <a:lstStyle/>
                    <a:p>
                      <a:pPr algn="l" fontAlgn="b"/>
                      <a:r>
                        <a:rPr lang="en-US" sz="1700" u="none" strike="noStrike">
                          <a:effectLst/>
                        </a:rPr>
                        <a:t>catch</a:t>
                      </a:r>
                      <a:endParaRPr lang="en-US" sz="1700" b="0" i="0" u="none" strike="noStrike">
                        <a:solidFill>
                          <a:srgbClr val="000000"/>
                        </a:solidFill>
                        <a:effectLst/>
                        <a:latin typeface="Calibri" panose="020F0502020204030204" pitchFamily="34" charset="0"/>
                      </a:endParaRPr>
                    </a:p>
                  </a:txBody>
                  <a:tcPr marL="8134" marR="8134" marT="8134" marB="0" anchor="b"/>
                </a:tc>
                <a:tc>
                  <a:txBody>
                    <a:bodyPr/>
                    <a:lstStyle/>
                    <a:p>
                      <a:pPr algn="l" fontAlgn="b"/>
                      <a:r>
                        <a:rPr lang="en-US" sz="1700" u="none" strike="noStrike">
                          <a:effectLst/>
                        </a:rPr>
                        <a:t>extends</a:t>
                      </a:r>
                      <a:endParaRPr lang="en-US" sz="1700" b="0" i="0" u="none" strike="noStrike">
                        <a:solidFill>
                          <a:srgbClr val="000000"/>
                        </a:solidFill>
                        <a:effectLst/>
                        <a:latin typeface="Calibri" panose="020F0502020204030204" pitchFamily="34" charset="0"/>
                      </a:endParaRPr>
                    </a:p>
                  </a:txBody>
                  <a:tcPr marL="8134" marR="8134" marT="8134" marB="0" anchor="b"/>
                </a:tc>
                <a:tc>
                  <a:txBody>
                    <a:bodyPr/>
                    <a:lstStyle/>
                    <a:p>
                      <a:pPr algn="l" fontAlgn="b"/>
                      <a:r>
                        <a:rPr lang="en-US" sz="1700" u="none" strike="noStrike">
                          <a:effectLst/>
                        </a:rPr>
                        <a:t>instanceof</a:t>
                      </a:r>
                      <a:endParaRPr lang="en-US" sz="1700" b="0" i="0" u="none" strike="noStrike">
                        <a:solidFill>
                          <a:srgbClr val="000000"/>
                        </a:solidFill>
                        <a:effectLst/>
                        <a:latin typeface="Calibri" panose="020F0502020204030204" pitchFamily="34" charset="0"/>
                      </a:endParaRPr>
                    </a:p>
                  </a:txBody>
                  <a:tcPr marL="8134" marR="8134" marT="8134" marB="0" anchor="b"/>
                </a:tc>
                <a:tc>
                  <a:txBody>
                    <a:bodyPr/>
                    <a:lstStyle/>
                    <a:p>
                      <a:pPr algn="l" fontAlgn="b"/>
                      <a:r>
                        <a:rPr lang="en-US" sz="1700" u="none" strike="noStrike">
                          <a:effectLst/>
                        </a:rPr>
                        <a:t>enum</a:t>
                      </a:r>
                      <a:endParaRPr lang="en-US" sz="1700" b="0" i="0" u="none" strike="noStrike">
                        <a:solidFill>
                          <a:srgbClr val="000000"/>
                        </a:solidFill>
                        <a:effectLst/>
                        <a:latin typeface="Calibri" panose="020F0502020204030204" pitchFamily="34" charset="0"/>
                      </a:endParaRPr>
                    </a:p>
                  </a:txBody>
                  <a:tcPr marL="8134" marR="8134" marT="8134" marB="0" anchor="b"/>
                </a:tc>
                <a:extLst>
                  <a:ext uri="{0D108BD9-81ED-4DB2-BD59-A6C34878D82A}">
                    <a16:rowId xmlns:a16="http://schemas.microsoft.com/office/drawing/2014/main" val="1911382065"/>
                  </a:ext>
                </a:extLst>
              </a:tr>
              <a:tr h="310356">
                <a:tc>
                  <a:txBody>
                    <a:bodyPr/>
                    <a:lstStyle/>
                    <a:p>
                      <a:pPr algn="l" fontAlgn="b"/>
                      <a:r>
                        <a:rPr lang="en-US" sz="1700" u="none" strike="noStrike">
                          <a:effectLst/>
                        </a:rPr>
                        <a:t>int</a:t>
                      </a:r>
                      <a:endParaRPr lang="en-US" sz="1700" b="0" i="0" u="none" strike="noStrike">
                        <a:solidFill>
                          <a:srgbClr val="000000"/>
                        </a:solidFill>
                        <a:effectLst/>
                        <a:latin typeface="Calibri" panose="020F0502020204030204" pitchFamily="34" charset="0"/>
                      </a:endParaRPr>
                    </a:p>
                  </a:txBody>
                  <a:tcPr marL="8134" marR="8134" marT="8134" marB="0" anchor="b"/>
                </a:tc>
                <a:tc>
                  <a:txBody>
                    <a:bodyPr/>
                    <a:lstStyle/>
                    <a:p>
                      <a:pPr algn="l" fontAlgn="b"/>
                      <a:r>
                        <a:rPr lang="en-US" sz="1700" u="none" strike="noStrike">
                          <a:effectLst/>
                        </a:rPr>
                        <a:t>switch</a:t>
                      </a:r>
                      <a:endParaRPr lang="en-US" sz="1700" b="0" i="0" u="none" strike="noStrike">
                        <a:solidFill>
                          <a:srgbClr val="000000"/>
                        </a:solidFill>
                        <a:effectLst/>
                        <a:latin typeface="Calibri" panose="020F0502020204030204" pitchFamily="34" charset="0"/>
                      </a:endParaRPr>
                    </a:p>
                  </a:txBody>
                  <a:tcPr marL="8134" marR="8134" marT="8134" marB="0" anchor="b"/>
                </a:tc>
                <a:tc>
                  <a:txBody>
                    <a:bodyPr/>
                    <a:lstStyle/>
                    <a:p>
                      <a:pPr algn="l" fontAlgn="b"/>
                      <a:r>
                        <a:rPr lang="en-US" sz="1700" u="none" strike="noStrike">
                          <a:effectLst/>
                        </a:rPr>
                        <a:t>protected</a:t>
                      </a:r>
                      <a:endParaRPr lang="en-US" sz="1700" b="0" i="0" u="none" strike="noStrike">
                        <a:solidFill>
                          <a:srgbClr val="000000"/>
                        </a:solidFill>
                        <a:effectLst/>
                        <a:latin typeface="Calibri" panose="020F0502020204030204" pitchFamily="34" charset="0"/>
                      </a:endParaRPr>
                    </a:p>
                  </a:txBody>
                  <a:tcPr marL="8134" marR="8134" marT="8134" marB="0" anchor="b"/>
                </a:tc>
                <a:tc>
                  <a:txBody>
                    <a:bodyPr/>
                    <a:lstStyle/>
                    <a:p>
                      <a:pPr algn="l" fontAlgn="b"/>
                      <a:r>
                        <a:rPr lang="en-US" sz="1700" u="none" strike="noStrike">
                          <a:effectLst/>
                        </a:rPr>
                        <a:t>finally</a:t>
                      </a:r>
                      <a:endParaRPr lang="en-US" sz="1700" b="0" i="0" u="none" strike="noStrike">
                        <a:solidFill>
                          <a:srgbClr val="000000"/>
                        </a:solidFill>
                        <a:effectLst/>
                        <a:latin typeface="Calibri" panose="020F0502020204030204" pitchFamily="34" charset="0"/>
                      </a:endParaRPr>
                    </a:p>
                  </a:txBody>
                  <a:tcPr marL="8134" marR="8134" marT="8134" marB="0" anchor="b"/>
                </a:tc>
                <a:tc>
                  <a:txBody>
                    <a:bodyPr/>
                    <a:lstStyle/>
                    <a:p>
                      <a:pPr algn="l" fontAlgn="b"/>
                      <a:r>
                        <a:rPr lang="en-US" sz="1700" u="none" strike="noStrike">
                          <a:effectLst/>
                        </a:rPr>
                        <a:t>implements</a:t>
                      </a:r>
                      <a:endParaRPr lang="en-US" sz="1700" b="0" i="0" u="none" strike="noStrike">
                        <a:solidFill>
                          <a:srgbClr val="000000"/>
                        </a:solidFill>
                        <a:effectLst/>
                        <a:latin typeface="Calibri" panose="020F0502020204030204" pitchFamily="34" charset="0"/>
                      </a:endParaRPr>
                    </a:p>
                  </a:txBody>
                  <a:tcPr marL="8134" marR="8134" marT="8134" marB="0" anchor="b"/>
                </a:tc>
                <a:tc>
                  <a:txBody>
                    <a:bodyPr/>
                    <a:lstStyle/>
                    <a:p>
                      <a:pPr algn="l" fontAlgn="b"/>
                      <a:r>
                        <a:rPr lang="en-US" sz="1700" u="none" strike="noStrike">
                          <a:effectLst/>
                        </a:rPr>
                        <a:t>super</a:t>
                      </a:r>
                      <a:endParaRPr lang="en-US" sz="1700" b="0" i="0" u="none" strike="noStrike">
                        <a:solidFill>
                          <a:srgbClr val="000000"/>
                        </a:solidFill>
                        <a:effectLst/>
                        <a:latin typeface="Calibri" panose="020F0502020204030204" pitchFamily="34" charset="0"/>
                      </a:endParaRPr>
                    </a:p>
                  </a:txBody>
                  <a:tcPr marL="8134" marR="8134" marT="8134" marB="0" anchor="b"/>
                </a:tc>
                <a:tc>
                  <a:txBody>
                    <a:bodyPr/>
                    <a:lstStyle/>
                    <a:p>
                      <a:pPr algn="l" fontAlgn="b"/>
                      <a:endParaRPr lang="en-US" sz="1700" b="0" i="0" u="none" strike="noStrike">
                        <a:solidFill>
                          <a:srgbClr val="000000"/>
                        </a:solidFill>
                        <a:effectLst/>
                        <a:latin typeface="Calibri" panose="020F0502020204030204" pitchFamily="34" charset="0"/>
                      </a:endParaRPr>
                    </a:p>
                  </a:txBody>
                  <a:tcPr marL="8134" marR="8134" marT="8134" marB="0" anchor="b"/>
                </a:tc>
                <a:extLst>
                  <a:ext uri="{0D108BD9-81ED-4DB2-BD59-A6C34878D82A}">
                    <a16:rowId xmlns:a16="http://schemas.microsoft.com/office/drawing/2014/main" val="1866849326"/>
                  </a:ext>
                </a:extLst>
              </a:tr>
              <a:tr h="310356">
                <a:tc>
                  <a:txBody>
                    <a:bodyPr/>
                    <a:lstStyle/>
                    <a:p>
                      <a:pPr algn="l" fontAlgn="b"/>
                      <a:r>
                        <a:rPr lang="en-US" sz="1700" u="none" strike="noStrike">
                          <a:effectLst/>
                        </a:rPr>
                        <a:t>long</a:t>
                      </a:r>
                      <a:endParaRPr lang="en-US" sz="1700" b="0" i="0" u="none" strike="noStrike">
                        <a:solidFill>
                          <a:srgbClr val="000000"/>
                        </a:solidFill>
                        <a:effectLst/>
                        <a:latin typeface="Calibri" panose="020F0502020204030204" pitchFamily="34" charset="0"/>
                      </a:endParaRPr>
                    </a:p>
                  </a:txBody>
                  <a:tcPr marL="8134" marR="8134" marT="8134" marB="0" anchor="b"/>
                </a:tc>
                <a:tc>
                  <a:txBody>
                    <a:bodyPr/>
                    <a:lstStyle/>
                    <a:p>
                      <a:pPr algn="l" fontAlgn="b"/>
                      <a:r>
                        <a:rPr lang="en-US" sz="1700" u="none" strike="noStrike">
                          <a:effectLst/>
                        </a:rPr>
                        <a:t>case</a:t>
                      </a:r>
                      <a:endParaRPr lang="en-US" sz="1700" b="0" i="0" u="none" strike="noStrike">
                        <a:solidFill>
                          <a:srgbClr val="000000"/>
                        </a:solidFill>
                        <a:effectLst/>
                        <a:latin typeface="Calibri" panose="020F0502020204030204" pitchFamily="34" charset="0"/>
                      </a:endParaRPr>
                    </a:p>
                  </a:txBody>
                  <a:tcPr marL="8134" marR="8134" marT="8134" marB="0" anchor="b"/>
                </a:tc>
                <a:tc>
                  <a:txBody>
                    <a:bodyPr/>
                    <a:lstStyle/>
                    <a:p>
                      <a:pPr algn="l" fontAlgn="b"/>
                      <a:r>
                        <a:rPr lang="en-US" sz="1700" u="none" strike="noStrike">
                          <a:effectLst/>
                        </a:rPr>
                        <a:t>static</a:t>
                      </a:r>
                      <a:endParaRPr lang="en-US" sz="1700" b="0" i="0" u="none" strike="noStrike">
                        <a:solidFill>
                          <a:srgbClr val="000000"/>
                        </a:solidFill>
                        <a:effectLst/>
                        <a:latin typeface="Calibri" panose="020F0502020204030204" pitchFamily="34" charset="0"/>
                      </a:endParaRPr>
                    </a:p>
                  </a:txBody>
                  <a:tcPr marL="8134" marR="8134" marT="8134" marB="0" anchor="b"/>
                </a:tc>
                <a:tc>
                  <a:txBody>
                    <a:bodyPr/>
                    <a:lstStyle/>
                    <a:p>
                      <a:pPr algn="l" fontAlgn="b"/>
                      <a:r>
                        <a:rPr lang="en-US" sz="1700" u="none" strike="noStrike">
                          <a:effectLst/>
                        </a:rPr>
                        <a:t>throw</a:t>
                      </a:r>
                      <a:endParaRPr lang="en-US" sz="1700" b="0" i="0" u="none" strike="noStrike">
                        <a:solidFill>
                          <a:srgbClr val="000000"/>
                        </a:solidFill>
                        <a:effectLst/>
                        <a:latin typeface="Calibri" panose="020F0502020204030204" pitchFamily="34" charset="0"/>
                      </a:endParaRPr>
                    </a:p>
                  </a:txBody>
                  <a:tcPr marL="8134" marR="8134" marT="8134" marB="0" anchor="b"/>
                </a:tc>
                <a:tc>
                  <a:txBody>
                    <a:bodyPr/>
                    <a:lstStyle/>
                    <a:p>
                      <a:pPr algn="l" fontAlgn="b"/>
                      <a:r>
                        <a:rPr lang="en-US" sz="1700" u="none" strike="noStrike">
                          <a:effectLst/>
                        </a:rPr>
                        <a:t>interface</a:t>
                      </a:r>
                      <a:endParaRPr lang="en-US" sz="1700" b="0" i="0" u="none" strike="noStrike">
                        <a:solidFill>
                          <a:srgbClr val="000000"/>
                        </a:solidFill>
                        <a:effectLst/>
                        <a:latin typeface="Calibri" panose="020F0502020204030204" pitchFamily="34" charset="0"/>
                      </a:endParaRPr>
                    </a:p>
                  </a:txBody>
                  <a:tcPr marL="8134" marR="8134" marT="8134" marB="0" anchor="b"/>
                </a:tc>
                <a:tc>
                  <a:txBody>
                    <a:bodyPr/>
                    <a:lstStyle/>
                    <a:p>
                      <a:pPr algn="l" fontAlgn="b"/>
                      <a:r>
                        <a:rPr lang="en-US" sz="1700" u="none" strike="noStrike">
                          <a:effectLst/>
                        </a:rPr>
                        <a:t>this</a:t>
                      </a:r>
                      <a:endParaRPr lang="en-US" sz="1700" b="0" i="0" u="none" strike="noStrike">
                        <a:solidFill>
                          <a:srgbClr val="000000"/>
                        </a:solidFill>
                        <a:effectLst/>
                        <a:latin typeface="Calibri" panose="020F0502020204030204" pitchFamily="34" charset="0"/>
                      </a:endParaRPr>
                    </a:p>
                  </a:txBody>
                  <a:tcPr marL="8134" marR="8134" marT="8134" marB="0" anchor="b"/>
                </a:tc>
                <a:tc>
                  <a:txBody>
                    <a:bodyPr/>
                    <a:lstStyle/>
                    <a:p>
                      <a:pPr algn="l" fontAlgn="b"/>
                      <a:endParaRPr lang="en-US" sz="1700" b="0" i="0" u="none" strike="noStrike">
                        <a:solidFill>
                          <a:srgbClr val="000000"/>
                        </a:solidFill>
                        <a:effectLst/>
                        <a:latin typeface="Calibri" panose="020F0502020204030204" pitchFamily="34" charset="0"/>
                      </a:endParaRPr>
                    </a:p>
                  </a:txBody>
                  <a:tcPr marL="8134" marR="8134" marT="8134" marB="0" anchor="b"/>
                </a:tc>
                <a:extLst>
                  <a:ext uri="{0D108BD9-81ED-4DB2-BD59-A6C34878D82A}">
                    <a16:rowId xmlns:a16="http://schemas.microsoft.com/office/drawing/2014/main" val="2853579948"/>
                  </a:ext>
                </a:extLst>
              </a:tr>
              <a:tr h="310356">
                <a:tc>
                  <a:txBody>
                    <a:bodyPr/>
                    <a:lstStyle/>
                    <a:p>
                      <a:pPr algn="l" fontAlgn="b"/>
                      <a:r>
                        <a:rPr lang="en-US" sz="1700" u="none" strike="noStrike">
                          <a:effectLst/>
                        </a:rPr>
                        <a:t>float</a:t>
                      </a:r>
                      <a:endParaRPr lang="en-US" sz="1700" b="0" i="0" u="none" strike="noStrike">
                        <a:solidFill>
                          <a:srgbClr val="000000"/>
                        </a:solidFill>
                        <a:effectLst/>
                        <a:latin typeface="Calibri" panose="020F0502020204030204" pitchFamily="34" charset="0"/>
                      </a:endParaRPr>
                    </a:p>
                  </a:txBody>
                  <a:tcPr marL="8134" marR="8134" marT="8134" marB="0" anchor="b"/>
                </a:tc>
                <a:tc>
                  <a:txBody>
                    <a:bodyPr/>
                    <a:lstStyle/>
                    <a:p>
                      <a:pPr algn="l" fontAlgn="b"/>
                      <a:r>
                        <a:rPr lang="en-US" sz="1700" u="none" strike="noStrike">
                          <a:effectLst/>
                        </a:rPr>
                        <a:t>default</a:t>
                      </a:r>
                      <a:endParaRPr lang="en-US" sz="1700" b="0" i="0" u="none" strike="noStrike">
                        <a:solidFill>
                          <a:srgbClr val="000000"/>
                        </a:solidFill>
                        <a:effectLst/>
                        <a:latin typeface="Calibri" panose="020F0502020204030204" pitchFamily="34" charset="0"/>
                      </a:endParaRPr>
                    </a:p>
                  </a:txBody>
                  <a:tcPr marL="8134" marR="8134" marT="8134" marB="0" anchor="b"/>
                </a:tc>
                <a:tc>
                  <a:txBody>
                    <a:bodyPr/>
                    <a:lstStyle/>
                    <a:p>
                      <a:pPr algn="l" fontAlgn="b"/>
                      <a:r>
                        <a:rPr lang="en-US" sz="1700" u="none" strike="noStrike">
                          <a:effectLst/>
                        </a:rPr>
                        <a:t>final</a:t>
                      </a:r>
                      <a:endParaRPr lang="en-US" sz="1700" b="0" i="0" u="none" strike="noStrike">
                        <a:solidFill>
                          <a:srgbClr val="000000"/>
                        </a:solidFill>
                        <a:effectLst/>
                        <a:latin typeface="Calibri" panose="020F0502020204030204" pitchFamily="34" charset="0"/>
                      </a:endParaRPr>
                    </a:p>
                  </a:txBody>
                  <a:tcPr marL="8134" marR="8134" marT="8134" marB="0" anchor="b"/>
                </a:tc>
                <a:tc>
                  <a:txBody>
                    <a:bodyPr/>
                    <a:lstStyle/>
                    <a:p>
                      <a:pPr algn="l" fontAlgn="b"/>
                      <a:r>
                        <a:rPr lang="en-US" sz="1700" u="none" strike="noStrike">
                          <a:effectLst/>
                        </a:rPr>
                        <a:t>throws</a:t>
                      </a:r>
                      <a:endParaRPr lang="en-US" sz="1700" b="0" i="0" u="none" strike="noStrike">
                        <a:solidFill>
                          <a:srgbClr val="000000"/>
                        </a:solidFill>
                        <a:effectLst/>
                        <a:latin typeface="Calibri" panose="020F0502020204030204" pitchFamily="34" charset="0"/>
                      </a:endParaRPr>
                    </a:p>
                  </a:txBody>
                  <a:tcPr marL="8134" marR="8134" marT="8134" marB="0" anchor="b"/>
                </a:tc>
                <a:tc>
                  <a:txBody>
                    <a:bodyPr/>
                    <a:lstStyle/>
                    <a:p>
                      <a:pPr algn="l" fontAlgn="b"/>
                      <a:r>
                        <a:rPr lang="en-US" sz="1700" u="none" strike="noStrike">
                          <a:effectLst/>
                        </a:rPr>
                        <a:t>package</a:t>
                      </a:r>
                      <a:endParaRPr lang="en-US" sz="1700" b="0" i="0" u="none" strike="noStrike">
                        <a:solidFill>
                          <a:srgbClr val="000000"/>
                        </a:solidFill>
                        <a:effectLst/>
                        <a:latin typeface="Calibri" panose="020F0502020204030204" pitchFamily="34" charset="0"/>
                      </a:endParaRPr>
                    </a:p>
                  </a:txBody>
                  <a:tcPr marL="8134" marR="8134" marT="8134" marB="0" anchor="b"/>
                </a:tc>
                <a:tc>
                  <a:txBody>
                    <a:bodyPr/>
                    <a:lstStyle/>
                    <a:p>
                      <a:pPr algn="l" fontAlgn="b"/>
                      <a:endParaRPr lang="en-US" sz="1700" b="0" i="0" u="none" strike="noStrike">
                        <a:solidFill>
                          <a:srgbClr val="000000"/>
                        </a:solidFill>
                        <a:effectLst/>
                        <a:latin typeface="Calibri" panose="020F0502020204030204" pitchFamily="34" charset="0"/>
                      </a:endParaRPr>
                    </a:p>
                  </a:txBody>
                  <a:tcPr marL="8134" marR="8134" marT="8134" marB="0" anchor="b"/>
                </a:tc>
                <a:tc>
                  <a:txBody>
                    <a:bodyPr/>
                    <a:lstStyle/>
                    <a:p>
                      <a:pPr algn="l" fontAlgn="b"/>
                      <a:endParaRPr lang="en-US" sz="1700" b="0" i="0" u="none" strike="noStrike">
                        <a:solidFill>
                          <a:srgbClr val="000000"/>
                        </a:solidFill>
                        <a:effectLst/>
                        <a:latin typeface="Calibri" panose="020F0502020204030204" pitchFamily="34" charset="0"/>
                      </a:endParaRPr>
                    </a:p>
                  </a:txBody>
                  <a:tcPr marL="8134" marR="8134" marT="8134" marB="0" anchor="b"/>
                </a:tc>
                <a:extLst>
                  <a:ext uri="{0D108BD9-81ED-4DB2-BD59-A6C34878D82A}">
                    <a16:rowId xmlns:a16="http://schemas.microsoft.com/office/drawing/2014/main" val="2712259218"/>
                  </a:ext>
                </a:extLst>
              </a:tr>
              <a:tr h="310356">
                <a:tc>
                  <a:txBody>
                    <a:bodyPr/>
                    <a:lstStyle/>
                    <a:p>
                      <a:pPr algn="l" fontAlgn="b"/>
                      <a:r>
                        <a:rPr lang="en-US" sz="1700" u="none" strike="noStrike">
                          <a:effectLst/>
                        </a:rPr>
                        <a:t>double</a:t>
                      </a:r>
                      <a:endParaRPr lang="en-US" sz="1700" b="0" i="0" u="none" strike="noStrike">
                        <a:solidFill>
                          <a:srgbClr val="000000"/>
                        </a:solidFill>
                        <a:effectLst/>
                        <a:latin typeface="Calibri" panose="020F0502020204030204" pitchFamily="34" charset="0"/>
                      </a:endParaRPr>
                    </a:p>
                  </a:txBody>
                  <a:tcPr marL="8134" marR="8134" marT="8134" marB="0" anchor="b"/>
                </a:tc>
                <a:tc>
                  <a:txBody>
                    <a:bodyPr/>
                    <a:lstStyle/>
                    <a:p>
                      <a:pPr algn="l" fontAlgn="b"/>
                      <a:r>
                        <a:rPr lang="en-US" sz="1700" u="none" strike="noStrike">
                          <a:effectLst/>
                        </a:rPr>
                        <a:t>while</a:t>
                      </a:r>
                      <a:endParaRPr lang="en-US" sz="1700" b="0" i="0" u="none" strike="noStrike">
                        <a:solidFill>
                          <a:srgbClr val="000000"/>
                        </a:solidFill>
                        <a:effectLst/>
                        <a:latin typeface="Calibri" panose="020F0502020204030204" pitchFamily="34" charset="0"/>
                      </a:endParaRPr>
                    </a:p>
                  </a:txBody>
                  <a:tcPr marL="8134" marR="8134" marT="8134" marB="0" anchor="b"/>
                </a:tc>
                <a:tc>
                  <a:txBody>
                    <a:bodyPr/>
                    <a:lstStyle/>
                    <a:p>
                      <a:pPr algn="l" fontAlgn="b"/>
                      <a:r>
                        <a:rPr lang="en-US" sz="1700" u="none" strike="noStrike">
                          <a:effectLst/>
                        </a:rPr>
                        <a:t>abstract</a:t>
                      </a:r>
                      <a:endParaRPr lang="en-US" sz="1700" b="0" i="0" u="none" strike="noStrike">
                        <a:solidFill>
                          <a:srgbClr val="000000"/>
                        </a:solidFill>
                        <a:effectLst/>
                        <a:latin typeface="Calibri" panose="020F0502020204030204" pitchFamily="34" charset="0"/>
                      </a:endParaRPr>
                    </a:p>
                  </a:txBody>
                  <a:tcPr marL="8134" marR="8134" marT="8134" marB="0" anchor="b"/>
                </a:tc>
                <a:tc>
                  <a:txBody>
                    <a:bodyPr/>
                    <a:lstStyle/>
                    <a:p>
                      <a:pPr algn="l" fontAlgn="b"/>
                      <a:r>
                        <a:rPr lang="en-US" sz="1700" u="none" strike="noStrike">
                          <a:effectLst/>
                        </a:rPr>
                        <a:t>assert</a:t>
                      </a:r>
                      <a:endParaRPr lang="en-US" sz="1700" b="0" i="0" u="none" strike="noStrike">
                        <a:solidFill>
                          <a:srgbClr val="000000"/>
                        </a:solidFill>
                        <a:effectLst/>
                        <a:latin typeface="Calibri" panose="020F0502020204030204" pitchFamily="34" charset="0"/>
                      </a:endParaRPr>
                    </a:p>
                  </a:txBody>
                  <a:tcPr marL="8134" marR="8134" marT="8134" marB="0" anchor="b"/>
                </a:tc>
                <a:tc>
                  <a:txBody>
                    <a:bodyPr/>
                    <a:lstStyle/>
                    <a:p>
                      <a:pPr algn="l" fontAlgn="b"/>
                      <a:r>
                        <a:rPr lang="en-US" sz="1700" u="none" strike="noStrike">
                          <a:effectLst/>
                        </a:rPr>
                        <a:t>import</a:t>
                      </a:r>
                      <a:endParaRPr lang="en-US" sz="1700" b="0" i="0" u="none" strike="noStrike">
                        <a:solidFill>
                          <a:srgbClr val="000000"/>
                        </a:solidFill>
                        <a:effectLst/>
                        <a:latin typeface="Calibri" panose="020F0502020204030204" pitchFamily="34" charset="0"/>
                      </a:endParaRPr>
                    </a:p>
                  </a:txBody>
                  <a:tcPr marL="8134" marR="8134" marT="8134" marB="0" anchor="b"/>
                </a:tc>
                <a:tc>
                  <a:txBody>
                    <a:bodyPr/>
                    <a:lstStyle/>
                    <a:p>
                      <a:pPr algn="l" fontAlgn="b"/>
                      <a:endParaRPr lang="en-US" sz="1700" b="0" i="0" u="none" strike="noStrike">
                        <a:solidFill>
                          <a:srgbClr val="000000"/>
                        </a:solidFill>
                        <a:effectLst/>
                        <a:latin typeface="Calibri" panose="020F0502020204030204" pitchFamily="34" charset="0"/>
                      </a:endParaRPr>
                    </a:p>
                  </a:txBody>
                  <a:tcPr marL="8134" marR="8134" marT="8134" marB="0" anchor="b"/>
                </a:tc>
                <a:tc>
                  <a:txBody>
                    <a:bodyPr/>
                    <a:lstStyle/>
                    <a:p>
                      <a:pPr algn="l" fontAlgn="b"/>
                      <a:endParaRPr lang="en-US" sz="1700" b="0" i="0" u="none" strike="noStrike" dirty="0">
                        <a:solidFill>
                          <a:srgbClr val="000000"/>
                        </a:solidFill>
                        <a:effectLst/>
                        <a:latin typeface="Calibri" panose="020F0502020204030204" pitchFamily="34" charset="0"/>
                      </a:endParaRPr>
                    </a:p>
                  </a:txBody>
                  <a:tcPr marL="8134" marR="8134" marT="8134" marB="0" anchor="b"/>
                </a:tc>
                <a:extLst>
                  <a:ext uri="{0D108BD9-81ED-4DB2-BD59-A6C34878D82A}">
                    <a16:rowId xmlns:a16="http://schemas.microsoft.com/office/drawing/2014/main" val="139778544"/>
                  </a:ext>
                </a:extLst>
              </a:tr>
              <a:tr h="310356">
                <a:tc>
                  <a:txBody>
                    <a:bodyPr/>
                    <a:lstStyle/>
                    <a:p>
                      <a:pPr algn="l" fontAlgn="b"/>
                      <a:r>
                        <a:rPr lang="en-US" sz="1700" u="none" strike="noStrike">
                          <a:effectLst/>
                        </a:rPr>
                        <a:t>boolean</a:t>
                      </a:r>
                      <a:endParaRPr lang="en-US" sz="1700" b="0" i="0" u="none" strike="noStrike">
                        <a:solidFill>
                          <a:srgbClr val="000000"/>
                        </a:solidFill>
                        <a:effectLst/>
                        <a:latin typeface="Calibri" panose="020F0502020204030204" pitchFamily="34" charset="0"/>
                      </a:endParaRPr>
                    </a:p>
                  </a:txBody>
                  <a:tcPr marL="8134" marR="8134" marT="8134" marB="0" anchor="b"/>
                </a:tc>
                <a:tc>
                  <a:txBody>
                    <a:bodyPr/>
                    <a:lstStyle/>
                    <a:p>
                      <a:pPr algn="l" fontAlgn="b"/>
                      <a:r>
                        <a:rPr lang="en-US" sz="1700" u="none" strike="noStrike">
                          <a:effectLst/>
                        </a:rPr>
                        <a:t>do</a:t>
                      </a:r>
                      <a:endParaRPr lang="en-US" sz="1700" b="0" i="0" u="none" strike="noStrike">
                        <a:solidFill>
                          <a:srgbClr val="000000"/>
                        </a:solidFill>
                        <a:effectLst/>
                        <a:latin typeface="Calibri" panose="020F0502020204030204" pitchFamily="34" charset="0"/>
                      </a:endParaRPr>
                    </a:p>
                  </a:txBody>
                  <a:tcPr marL="8134" marR="8134" marT="8134" marB="0" anchor="b"/>
                </a:tc>
                <a:tc>
                  <a:txBody>
                    <a:bodyPr/>
                    <a:lstStyle/>
                    <a:p>
                      <a:pPr algn="l" fontAlgn="b"/>
                      <a:r>
                        <a:rPr lang="en-US" sz="1700" u="none" strike="noStrike">
                          <a:effectLst/>
                        </a:rPr>
                        <a:t>synchronized</a:t>
                      </a:r>
                      <a:endParaRPr lang="en-US" sz="1700" b="0" i="0" u="none" strike="noStrike">
                        <a:solidFill>
                          <a:srgbClr val="000000"/>
                        </a:solidFill>
                        <a:effectLst/>
                        <a:latin typeface="Calibri" panose="020F0502020204030204" pitchFamily="34" charset="0"/>
                      </a:endParaRPr>
                    </a:p>
                  </a:txBody>
                  <a:tcPr marL="8134" marR="8134" marT="8134" marB="0" anchor="b"/>
                </a:tc>
                <a:tc>
                  <a:txBody>
                    <a:bodyPr/>
                    <a:lstStyle/>
                    <a:p>
                      <a:pPr algn="l" fontAlgn="b"/>
                      <a:endParaRPr lang="en-US" sz="1700" b="0" i="0" u="none" strike="noStrike">
                        <a:solidFill>
                          <a:srgbClr val="000000"/>
                        </a:solidFill>
                        <a:effectLst/>
                        <a:latin typeface="Calibri" panose="020F0502020204030204" pitchFamily="34" charset="0"/>
                      </a:endParaRPr>
                    </a:p>
                  </a:txBody>
                  <a:tcPr marL="8134" marR="8134" marT="8134" marB="0" anchor="b"/>
                </a:tc>
                <a:tc>
                  <a:txBody>
                    <a:bodyPr/>
                    <a:lstStyle/>
                    <a:p>
                      <a:pPr algn="l" fontAlgn="b"/>
                      <a:endParaRPr lang="en-US" sz="1700" b="0" i="0" u="none" strike="noStrike">
                        <a:solidFill>
                          <a:srgbClr val="000000"/>
                        </a:solidFill>
                        <a:effectLst/>
                        <a:latin typeface="Calibri" panose="020F0502020204030204" pitchFamily="34" charset="0"/>
                      </a:endParaRPr>
                    </a:p>
                  </a:txBody>
                  <a:tcPr marL="8134" marR="8134" marT="8134" marB="0" anchor="b"/>
                </a:tc>
                <a:tc>
                  <a:txBody>
                    <a:bodyPr/>
                    <a:lstStyle/>
                    <a:p>
                      <a:pPr algn="l" fontAlgn="b"/>
                      <a:endParaRPr lang="en-US" sz="1700" b="0" i="0" u="none" strike="noStrike">
                        <a:solidFill>
                          <a:srgbClr val="000000"/>
                        </a:solidFill>
                        <a:effectLst/>
                        <a:latin typeface="Calibri" panose="020F0502020204030204" pitchFamily="34" charset="0"/>
                      </a:endParaRPr>
                    </a:p>
                  </a:txBody>
                  <a:tcPr marL="8134" marR="8134" marT="8134" marB="0" anchor="b"/>
                </a:tc>
                <a:tc>
                  <a:txBody>
                    <a:bodyPr/>
                    <a:lstStyle/>
                    <a:p>
                      <a:pPr algn="l" fontAlgn="b"/>
                      <a:endParaRPr lang="en-US" sz="1700" b="0" i="0" u="none" strike="noStrike">
                        <a:solidFill>
                          <a:srgbClr val="000000"/>
                        </a:solidFill>
                        <a:effectLst/>
                        <a:latin typeface="Calibri" panose="020F0502020204030204" pitchFamily="34" charset="0"/>
                      </a:endParaRPr>
                    </a:p>
                  </a:txBody>
                  <a:tcPr marL="8134" marR="8134" marT="8134" marB="0" anchor="b"/>
                </a:tc>
                <a:extLst>
                  <a:ext uri="{0D108BD9-81ED-4DB2-BD59-A6C34878D82A}">
                    <a16:rowId xmlns:a16="http://schemas.microsoft.com/office/drawing/2014/main" val="1652588452"/>
                  </a:ext>
                </a:extLst>
              </a:tr>
              <a:tr h="310356">
                <a:tc>
                  <a:txBody>
                    <a:bodyPr/>
                    <a:lstStyle/>
                    <a:p>
                      <a:pPr algn="l" fontAlgn="b"/>
                      <a:r>
                        <a:rPr lang="en-US" sz="1700" u="none" strike="noStrike">
                          <a:effectLst/>
                        </a:rPr>
                        <a:t>char</a:t>
                      </a:r>
                      <a:endParaRPr lang="en-US" sz="1700" b="0" i="0" u="none" strike="noStrike">
                        <a:solidFill>
                          <a:srgbClr val="000000"/>
                        </a:solidFill>
                        <a:effectLst/>
                        <a:latin typeface="Calibri" panose="020F0502020204030204" pitchFamily="34" charset="0"/>
                      </a:endParaRPr>
                    </a:p>
                  </a:txBody>
                  <a:tcPr marL="8134" marR="8134" marT="8134" marB="0" anchor="b"/>
                </a:tc>
                <a:tc>
                  <a:txBody>
                    <a:bodyPr/>
                    <a:lstStyle/>
                    <a:p>
                      <a:pPr algn="l" fontAlgn="b"/>
                      <a:r>
                        <a:rPr lang="en-US" sz="1700" u="none" strike="noStrike">
                          <a:effectLst/>
                        </a:rPr>
                        <a:t>for</a:t>
                      </a:r>
                      <a:endParaRPr lang="en-US" sz="1700" b="0" i="0" u="none" strike="noStrike">
                        <a:solidFill>
                          <a:srgbClr val="000000"/>
                        </a:solidFill>
                        <a:effectLst/>
                        <a:latin typeface="Calibri" panose="020F0502020204030204" pitchFamily="34" charset="0"/>
                      </a:endParaRPr>
                    </a:p>
                  </a:txBody>
                  <a:tcPr marL="8134" marR="8134" marT="8134" marB="0" anchor="b"/>
                </a:tc>
                <a:tc>
                  <a:txBody>
                    <a:bodyPr/>
                    <a:lstStyle/>
                    <a:p>
                      <a:pPr algn="l" fontAlgn="b"/>
                      <a:r>
                        <a:rPr lang="en-US" sz="1700" u="none" strike="noStrike">
                          <a:effectLst/>
                        </a:rPr>
                        <a:t>native</a:t>
                      </a:r>
                      <a:endParaRPr lang="en-US" sz="1700" b="0" i="0" u="none" strike="noStrike">
                        <a:solidFill>
                          <a:srgbClr val="000000"/>
                        </a:solidFill>
                        <a:effectLst/>
                        <a:latin typeface="Calibri" panose="020F0502020204030204" pitchFamily="34" charset="0"/>
                      </a:endParaRPr>
                    </a:p>
                  </a:txBody>
                  <a:tcPr marL="8134" marR="8134" marT="8134" marB="0" anchor="b"/>
                </a:tc>
                <a:tc>
                  <a:txBody>
                    <a:bodyPr/>
                    <a:lstStyle/>
                    <a:p>
                      <a:pPr algn="l" fontAlgn="b"/>
                      <a:endParaRPr lang="en-US" sz="1700" b="0" i="0" u="none" strike="noStrike">
                        <a:solidFill>
                          <a:srgbClr val="000000"/>
                        </a:solidFill>
                        <a:effectLst/>
                        <a:latin typeface="Calibri" panose="020F0502020204030204" pitchFamily="34" charset="0"/>
                      </a:endParaRPr>
                    </a:p>
                  </a:txBody>
                  <a:tcPr marL="8134" marR="8134" marT="8134" marB="0" anchor="b"/>
                </a:tc>
                <a:tc>
                  <a:txBody>
                    <a:bodyPr/>
                    <a:lstStyle/>
                    <a:p>
                      <a:pPr algn="l" fontAlgn="b"/>
                      <a:endParaRPr lang="en-US" sz="1700" b="0" i="0" u="none" strike="noStrike">
                        <a:solidFill>
                          <a:srgbClr val="000000"/>
                        </a:solidFill>
                        <a:effectLst/>
                        <a:latin typeface="Calibri" panose="020F0502020204030204" pitchFamily="34" charset="0"/>
                      </a:endParaRPr>
                    </a:p>
                  </a:txBody>
                  <a:tcPr marL="8134" marR="8134" marT="8134" marB="0" anchor="b"/>
                </a:tc>
                <a:tc>
                  <a:txBody>
                    <a:bodyPr/>
                    <a:lstStyle/>
                    <a:p>
                      <a:pPr algn="l" fontAlgn="b"/>
                      <a:endParaRPr lang="en-US" sz="1700" b="0" i="0" u="none" strike="noStrike">
                        <a:solidFill>
                          <a:srgbClr val="000000"/>
                        </a:solidFill>
                        <a:effectLst/>
                        <a:latin typeface="Calibri" panose="020F0502020204030204" pitchFamily="34" charset="0"/>
                      </a:endParaRPr>
                    </a:p>
                  </a:txBody>
                  <a:tcPr marL="8134" marR="8134" marT="8134" marB="0" anchor="b"/>
                </a:tc>
                <a:tc>
                  <a:txBody>
                    <a:bodyPr/>
                    <a:lstStyle/>
                    <a:p>
                      <a:pPr algn="l" fontAlgn="b"/>
                      <a:endParaRPr lang="en-US" sz="1700" b="0" i="0" u="none" strike="noStrike">
                        <a:solidFill>
                          <a:srgbClr val="000000"/>
                        </a:solidFill>
                        <a:effectLst/>
                        <a:latin typeface="Calibri" panose="020F0502020204030204" pitchFamily="34" charset="0"/>
                      </a:endParaRPr>
                    </a:p>
                  </a:txBody>
                  <a:tcPr marL="8134" marR="8134" marT="8134" marB="0" anchor="b"/>
                </a:tc>
                <a:extLst>
                  <a:ext uri="{0D108BD9-81ED-4DB2-BD59-A6C34878D82A}">
                    <a16:rowId xmlns:a16="http://schemas.microsoft.com/office/drawing/2014/main" val="855015281"/>
                  </a:ext>
                </a:extLst>
              </a:tr>
              <a:tr h="310356">
                <a:tc>
                  <a:txBody>
                    <a:bodyPr/>
                    <a:lstStyle/>
                    <a:p>
                      <a:pPr algn="l" fontAlgn="b"/>
                      <a:endParaRPr lang="en-US" sz="1700" b="0" i="0" u="none" strike="noStrike">
                        <a:solidFill>
                          <a:srgbClr val="000000"/>
                        </a:solidFill>
                        <a:effectLst/>
                        <a:latin typeface="Calibri" panose="020F0502020204030204" pitchFamily="34" charset="0"/>
                      </a:endParaRPr>
                    </a:p>
                  </a:txBody>
                  <a:tcPr marL="8134" marR="8134" marT="8134" marB="0" anchor="b"/>
                </a:tc>
                <a:tc>
                  <a:txBody>
                    <a:bodyPr/>
                    <a:lstStyle/>
                    <a:p>
                      <a:pPr algn="l" fontAlgn="b"/>
                      <a:r>
                        <a:rPr lang="en-US" sz="1700" u="none" strike="noStrike">
                          <a:effectLst/>
                        </a:rPr>
                        <a:t>break</a:t>
                      </a:r>
                      <a:endParaRPr lang="en-US" sz="1700" b="0" i="0" u="none" strike="noStrike">
                        <a:solidFill>
                          <a:srgbClr val="000000"/>
                        </a:solidFill>
                        <a:effectLst/>
                        <a:latin typeface="Calibri" panose="020F0502020204030204" pitchFamily="34" charset="0"/>
                      </a:endParaRPr>
                    </a:p>
                  </a:txBody>
                  <a:tcPr marL="8134" marR="8134" marT="8134" marB="0" anchor="b"/>
                </a:tc>
                <a:tc>
                  <a:txBody>
                    <a:bodyPr/>
                    <a:lstStyle/>
                    <a:p>
                      <a:pPr algn="l" fontAlgn="b"/>
                      <a:r>
                        <a:rPr lang="en-US" sz="1700" u="none" strike="noStrike">
                          <a:effectLst/>
                        </a:rPr>
                        <a:t>strictfp</a:t>
                      </a:r>
                      <a:endParaRPr lang="en-US" sz="1700" b="0" i="0" u="none" strike="noStrike">
                        <a:solidFill>
                          <a:srgbClr val="000000"/>
                        </a:solidFill>
                        <a:effectLst/>
                        <a:latin typeface="Calibri" panose="020F0502020204030204" pitchFamily="34" charset="0"/>
                      </a:endParaRPr>
                    </a:p>
                  </a:txBody>
                  <a:tcPr marL="8134" marR="8134" marT="8134" marB="0" anchor="b"/>
                </a:tc>
                <a:tc>
                  <a:txBody>
                    <a:bodyPr/>
                    <a:lstStyle/>
                    <a:p>
                      <a:pPr algn="l" fontAlgn="b"/>
                      <a:endParaRPr lang="en-US" sz="1700" b="0" i="0" u="none" strike="noStrike">
                        <a:solidFill>
                          <a:srgbClr val="000000"/>
                        </a:solidFill>
                        <a:effectLst/>
                        <a:latin typeface="Calibri" panose="020F0502020204030204" pitchFamily="34" charset="0"/>
                      </a:endParaRPr>
                    </a:p>
                  </a:txBody>
                  <a:tcPr marL="8134" marR="8134" marT="8134" marB="0" anchor="b"/>
                </a:tc>
                <a:tc>
                  <a:txBody>
                    <a:bodyPr/>
                    <a:lstStyle/>
                    <a:p>
                      <a:pPr algn="l" fontAlgn="b"/>
                      <a:endParaRPr lang="en-US" sz="1700" b="0" i="0" u="none" strike="noStrike">
                        <a:solidFill>
                          <a:srgbClr val="000000"/>
                        </a:solidFill>
                        <a:effectLst/>
                        <a:latin typeface="Calibri" panose="020F0502020204030204" pitchFamily="34" charset="0"/>
                      </a:endParaRPr>
                    </a:p>
                  </a:txBody>
                  <a:tcPr marL="8134" marR="8134" marT="8134" marB="0" anchor="b"/>
                </a:tc>
                <a:tc>
                  <a:txBody>
                    <a:bodyPr/>
                    <a:lstStyle/>
                    <a:p>
                      <a:pPr algn="l" fontAlgn="b"/>
                      <a:endParaRPr lang="en-US" sz="1700" b="0" i="0" u="none" strike="noStrike">
                        <a:solidFill>
                          <a:srgbClr val="000000"/>
                        </a:solidFill>
                        <a:effectLst/>
                        <a:latin typeface="Calibri" panose="020F0502020204030204" pitchFamily="34" charset="0"/>
                      </a:endParaRPr>
                    </a:p>
                  </a:txBody>
                  <a:tcPr marL="8134" marR="8134" marT="8134" marB="0" anchor="b"/>
                </a:tc>
                <a:tc>
                  <a:txBody>
                    <a:bodyPr/>
                    <a:lstStyle/>
                    <a:p>
                      <a:pPr algn="l" fontAlgn="b"/>
                      <a:endParaRPr lang="en-US" sz="1700" b="0" i="0" u="none" strike="noStrike">
                        <a:solidFill>
                          <a:srgbClr val="000000"/>
                        </a:solidFill>
                        <a:effectLst/>
                        <a:latin typeface="Calibri" panose="020F0502020204030204" pitchFamily="34" charset="0"/>
                      </a:endParaRPr>
                    </a:p>
                  </a:txBody>
                  <a:tcPr marL="8134" marR="8134" marT="8134" marB="0" anchor="b"/>
                </a:tc>
                <a:extLst>
                  <a:ext uri="{0D108BD9-81ED-4DB2-BD59-A6C34878D82A}">
                    <a16:rowId xmlns:a16="http://schemas.microsoft.com/office/drawing/2014/main" val="88386591"/>
                  </a:ext>
                </a:extLst>
              </a:tr>
              <a:tr h="310356">
                <a:tc>
                  <a:txBody>
                    <a:bodyPr/>
                    <a:lstStyle/>
                    <a:p>
                      <a:pPr algn="l" fontAlgn="b"/>
                      <a:endParaRPr lang="en-US" sz="1700" b="0" i="0" u="none" strike="noStrike">
                        <a:solidFill>
                          <a:srgbClr val="000000"/>
                        </a:solidFill>
                        <a:effectLst/>
                        <a:latin typeface="Calibri" panose="020F0502020204030204" pitchFamily="34" charset="0"/>
                      </a:endParaRPr>
                    </a:p>
                  </a:txBody>
                  <a:tcPr marL="8134" marR="8134" marT="8134" marB="0" anchor="b"/>
                </a:tc>
                <a:tc>
                  <a:txBody>
                    <a:bodyPr/>
                    <a:lstStyle/>
                    <a:p>
                      <a:pPr algn="l" fontAlgn="b"/>
                      <a:r>
                        <a:rPr lang="en-US" sz="1700" u="none" strike="noStrike">
                          <a:effectLst/>
                        </a:rPr>
                        <a:t>continue</a:t>
                      </a:r>
                      <a:endParaRPr lang="en-US" sz="1700" b="0" i="0" u="none" strike="noStrike">
                        <a:solidFill>
                          <a:srgbClr val="000000"/>
                        </a:solidFill>
                        <a:effectLst/>
                        <a:latin typeface="Calibri" panose="020F0502020204030204" pitchFamily="34" charset="0"/>
                      </a:endParaRPr>
                    </a:p>
                  </a:txBody>
                  <a:tcPr marL="8134" marR="8134" marT="8134" marB="0" anchor="b"/>
                </a:tc>
                <a:tc>
                  <a:txBody>
                    <a:bodyPr/>
                    <a:lstStyle/>
                    <a:p>
                      <a:pPr algn="l" fontAlgn="b"/>
                      <a:r>
                        <a:rPr lang="en-US" sz="1700" u="none" strike="noStrike">
                          <a:effectLst/>
                        </a:rPr>
                        <a:t>transient</a:t>
                      </a:r>
                      <a:endParaRPr lang="en-US" sz="1700" b="0" i="0" u="none" strike="noStrike">
                        <a:solidFill>
                          <a:srgbClr val="000000"/>
                        </a:solidFill>
                        <a:effectLst/>
                        <a:latin typeface="Calibri" panose="020F0502020204030204" pitchFamily="34" charset="0"/>
                      </a:endParaRPr>
                    </a:p>
                  </a:txBody>
                  <a:tcPr marL="8134" marR="8134" marT="8134" marB="0" anchor="b"/>
                </a:tc>
                <a:tc>
                  <a:txBody>
                    <a:bodyPr/>
                    <a:lstStyle/>
                    <a:p>
                      <a:pPr algn="l" fontAlgn="b"/>
                      <a:endParaRPr lang="en-US" sz="1700" b="0" i="0" u="none" strike="noStrike">
                        <a:solidFill>
                          <a:srgbClr val="000000"/>
                        </a:solidFill>
                        <a:effectLst/>
                        <a:latin typeface="Calibri" panose="020F0502020204030204" pitchFamily="34" charset="0"/>
                      </a:endParaRPr>
                    </a:p>
                  </a:txBody>
                  <a:tcPr marL="8134" marR="8134" marT="8134" marB="0" anchor="b"/>
                </a:tc>
                <a:tc>
                  <a:txBody>
                    <a:bodyPr/>
                    <a:lstStyle/>
                    <a:p>
                      <a:pPr algn="l" fontAlgn="b"/>
                      <a:endParaRPr lang="en-US" sz="1700" b="0" i="0" u="none" strike="noStrike">
                        <a:solidFill>
                          <a:srgbClr val="000000"/>
                        </a:solidFill>
                        <a:effectLst/>
                        <a:latin typeface="Calibri" panose="020F0502020204030204" pitchFamily="34" charset="0"/>
                      </a:endParaRPr>
                    </a:p>
                  </a:txBody>
                  <a:tcPr marL="8134" marR="8134" marT="8134" marB="0" anchor="b"/>
                </a:tc>
                <a:tc>
                  <a:txBody>
                    <a:bodyPr/>
                    <a:lstStyle/>
                    <a:p>
                      <a:pPr algn="l" fontAlgn="b"/>
                      <a:endParaRPr lang="en-US" sz="1700" b="0" i="0" u="none" strike="noStrike">
                        <a:solidFill>
                          <a:srgbClr val="000000"/>
                        </a:solidFill>
                        <a:effectLst/>
                        <a:latin typeface="Calibri" panose="020F0502020204030204" pitchFamily="34" charset="0"/>
                      </a:endParaRPr>
                    </a:p>
                  </a:txBody>
                  <a:tcPr marL="8134" marR="8134" marT="8134" marB="0" anchor="b"/>
                </a:tc>
                <a:tc>
                  <a:txBody>
                    <a:bodyPr/>
                    <a:lstStyle/>
                    <a:p>
                      <a:pPr algn="l" fontAlgn="b"/>
                      <a:endParaRPr lang="en-US" sz="1700" b="0" i="0" u="none" strike="noStrike">
                        <a:solidFill>
                          <a:srgbClr val="000000"/>
                        </a:solidFill>
                        <a:effectLst/>
                        <a:latin typeface="Calibri" panose="020F0502020204030204" pitchFamily="34" charset="0"/>
                      </a:endParaRPr>
                    </a:p>
                  </a:txBody>
                  <a:tcPr marL="8134" marR="8134" marT="8134" marB="0" anchor="b"/>
                </a:tc>
                <a:extLst>
                  <a:ext uri="{0D108BD9-81ED-4DB2-BD59-A6C34878D82A}">
                    <a16:rowId xmlns:a16="http://schemas.microsoft.com/office/drawing/2014/main" val="248228479"/>
                  </a:ext>
                </a:extLst>
              </a:tr>
              <a:tr h="310356">
                <a:tc>
                  <a:txBody>
                    <a:bodyPr/>
                    <a:lstStyle/>
                    <a:p>
                      <a:pPr algn="l" fontAlgn="b"/>
                      <a:endParaRPr lang="en-US" sz="1700" b="0" i="0" u="none" strike="noStrike">
                        <a:solidFill>
                          <a:srgbClr val="000000"/>
                        </a:solidFill>
                        <a:effectLst/>
                        <a:latin typeface="Calibri" panose="020F0502020204030204" pitchFamily="34" charset="0"/>
                      </a:endParaRPr>
                    </a:p>
                  </a:txBody>
                  <a:tcPr marL="8134" marR="8134" marT="8134" marB="0" anchor="b"/>
                </a:tc>
                <a:tc>
                  <a:txBody>
                    <a:bodyPr/>
                    <a:lstStyle/>
                    <a:p>
                      <a:pPr algn="l" fontAlgn="b"/>
                      <a:r>
                        <a:rPr lang="en-US" sz="1700" u="none" strike="noStrike">
                          <a:effectLst/>
                        </a:rPr>
                        <a:t>return</a:t>
                      </a:r>
                      <a:endParaRPr lang="en-US" sz="1700" b="0" i="0" u="none" strike="noStrike">
                        <a:solidFill>
                          <a:srgbClr val="000000"/>
                        </a:solidFill>
                        <a:effectLst/>
                        <a:latin typeface="Calibri" panose="020F0502020204030204" pitchFamily="34" charset="0"/>
                      </a:endParaRPr>
                    </a:p>
                  </a:txBody>
                  <a:tcPr marL="8134" marR="8134" marT="8134" marB="0" anchor="b"/>
                </a:tc>
                <a:tc>
                  <a:txBody>
                    <a:bodyPr/>
                    <a:lstStyle/>
                    <a:p>
                      <a:pPr algn="l" fontAlgn="b"/>
                      <a:r>
                        <a:rPr lang="en-US" sz="1700" u="none" strike="noStrike">
                          <a:effectLst/>
                        </a:rPr>
                        <a:t>volatile</a:t>
                      </a:r>
                      <a:endParaRPr lang="en-US" sz="1700" b="0" i="0" u="none" strike="noStrike">
                        <a:solidFill>
                          <a:srgbClr val="000000"/>
                        </a:solidFill>
                        <a:effectLst/>
                        <a:latin typeface="Calibri" panose="020F0502020204030204" pitchFamily="34" charset="0"/>
                      </a:endParaRPr>
                    </a:p>
                  </a:txBody>
                  <a:tcPr marL="8134" marR="8134" marT="8134" marB="0" anchor="b"/>
                </a:tc>
                <a:tc>
                  <a:txBody>
                    <a:bodyPr/>
                    <a:lstStyle/>
                    <a:p>
                      <a:pPr algn="l" fontAlgn="b"/>
                      <a:endParaRPr lang="en-US" sz="1700" b="0" i="0" u="none" strike="noStrike">
                        <a:solidFill>
                          <a:srgbClr val="000000"/>
                        </a:solidFill>
                        <a:effectLst/>
                        <a:latin typeface="Calibri" panose="020F0502020204030204" pitchFamily="34" charset="0"/>
                      </a:endParaRPr>
                    </a:p>
                  </a:txBody>
                  <a:tcPr marL="8134" marR="8134" marT="8134" marB="0" anchor="b"/>
                </a:tc>
                <a:tc>
                  <a:txBody>
                    <a:bodyPr/>
                    <a:lstStyle/>
                    <a:p>
                      <a:pPr algn="l" fontAlgn="b"/>
                      <a:endParaRPr lang="en-US" sz="1700" b="0" i="0" u="none" strike="noStrike">
                        <a:solidFill>
                          <a:srgbClr val="000000"/>
                        </a:solidFill>
                        <a:effectLst/>
                        <a:latin typeface="Calibri" panose="020F0502020204030204" pitchFamily="34" charset="0"/>
                      </a:endParaRPr>
                    </a:p>
                  </a:txBody>
                  <a:tcPr marL="8134" marR="8134" marT="8134" marB="0" anchor="b"/>
                </a:tc>
                <a:tc>
                  <a:txBody>
                    <a:bodyPr/>
                    <a:lstStyle/>
                    <a:p>
                      <a:pPr algn="l" fontAlgn="b"/>
                      <a:endParaRPr lang="en-US" sz="1700" b="0" i="0" u="none" strike="noStrike">
                        <a:solidFill>
                          <a:srgbClr val="000000"/>
                        </a:solidFill>
                        <a:effectLst/>
                        <a:latin typeface="Calibri" panose="020F0502020204030204" pitchFamily="34" charset="0"/>
                      </a:endParaRPr>
                    </a:p>
                  </a:txBody>
                  <a:tcPr marL="8134" marR="8134" marT="8134" marB="0" anchor="b"/>
                </a:tc>
                <a:tc>
                  <a:txBody>
                    <a:bodyPr/>
                    <a:lstStyle/>
                    <a:p>
                      <a:pPr algn="l" fontAlgn="b"/>
                      <a:endParaRPr lang="en-US" sz="1700" b="0" i="0" u="none" strike="noStrike" dirty="0">
                        <a:solidFill>
                          <a:srgbClr val="000000"/>
                        </a:solidFill>
                        <a:effectLst/>
                        <a:latin typeface="Calibri" panose="020F0502020204030204" pitchFamily="34" charset="0"/>
                      </a:endParaRPr>
                    </a:p>
                  </a:txBody>
                  <a:tcPr marL="8134" marR="8134" marT="8134" marB="0" anchor="b"/>
                </a:tc>
                <a:extLst>
                  <a:ext uri="{0D108BD9-81ED-4DB2-BD59-A6C34878D82A}">
                    <a16:rowId xmlns:a16="http://schemas.microsoft.com/office/drawing/2014/main" val="2511861582"/>
                  </a:ext>
                </a:extLst>
              </a:tr>
            </a:tbl>
          </a:graphicData>
        </a:graphic>
      </p:graphicFrame>
      <p:sp>
        <p:nvSpPr>
          <p:cNvPr id="6" name="Title 1">
            <a:extLst>
              <a:ext uri="{FF2B5EF4-FFF2-40B4-BE49-F238E27FC236}">
                <a16:creationId xmlns:a16="http://schemas.microsoft.com/office/drawing/2014/main" id="{FEB61B77-3321-F79D-6967-04011886A839}"/>
              </a:ext>
            </a:extLst>
          </p:cNvPr>
          <p:cNvSpPr txBox="1">
            <a:spLocks/>
          </p:cNvSpPr>
          <p:nvPr/>
        </p:nvSpPr>
        <p:spPr>
          <a:xfrm>
            <a:off x="304800" y="750888"/>
            <a:ext cx="2657475" cy="668337"/>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400" b="1" dirty="0"/>
              <a:t>USED KEYWORDS</a:t>
            </a:r>
          </a:p>
        </p:txBody>
      </p:sp>
      <p:sp>
        <p:nvSpPr>
          <p:cNvPr id="7" name="Title 1">
            <a:extLst>
              <a:ext uri="{FF2B5EF4-FFF2-40B4-BE49-F238E27FC236}">
                <a16:creationId xmlns:a16="http://schemas.microsoft.com/office/drawing/2014/main" id="{43F63042-BD2D-248E-8C77-2EF23C134617}"/>
              </a:ext>
            </a:extLst>
          </p:cNvPr>
          <p:cNvSpPr txBox="1">
            <a:spLocks/>
          </p:cNvSpPr>
          <p:nvPr/>
        </p:nvSpPr>
        <p:spPr>
          <a:xfrm>
            <a:off x="8724900" y="779463"/>
            <a:ext cx="2657475" cy="668337"/>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400" b="1" dirty="0"/>
              <a:t>UNUSED KEYWORDS</a:t>
            </a:r>
          </a:p>
        </p:txBody>
      </p:sp>
      <p:sp>
        <p:nvSpPr>
          <p:cNvPr id="4" name="TextBox 3">
            <a:extLst>
              <a:ext uri="{FF2B5EF4-FFF2-40B4-BE49-F238E27FC236}">
                <a16:creationId xmlns:a16="http://schemas.microsoft.com/office/drawing/2014/main" id="{099BB416-4232-8887-B4B9-D775AFE2AB79}"/>
              </a:ext>
            </a:extLst>
          </p:cNvPr>
          <p:cNvSpPr txBox="1"/>
          <p:nvPr/>
        </p:nvSpPr>
        <p:spPr>
          <a:xfrm>
            <a:off x="8220075" y="1609725"/>
            <a:ext cx="3533775" cy="646331"/>
          </a:xfrm>
          <a:prstGeom prst="rect">
            <a:avLst/>
          </a:prstGeom>
          <a:noFill/>
        </p:spPr>
        <p:txBody>
          <a:bodyPr wrap="square" rtlCol="0">
            <a:spAutoFit/>
          </a:bodyPr>
          <a:lstStyle/>
          <a:p>
            <a:pPr algn="ctr"/>
            <a:r>
              <a:rPr lang="en-US" dirty="0" err="1"/>
              <a:t>goto</a:t>
            </a:r>
            <a:r>
              <a:rPr lang="en-US" dirty="0"/>
              <a:t> </a:t>
            </a:r>
          </a:p>
          <a:p>
            <a:pPr algn="ctr"/>
            <a:r>
              <a:rPr lang="en-US" dirty="0"/>
              <a:t>const</a:t>
            </a:r>
          </a:p>
        </p:txBody>
      </p:sp>
      <p:sp>
        <p:nvSpPr>
          <p:cNvPr id="8" name="Title 1">
            <a:extLst>
              <a:ext uri="{FF2B5EF4-FFF2-40B4-BE49-F238E27FC236}">
                <a16:creationId xmlns:a16="http://schemas.microsoft.com/office/drawing/2014/main" id="{26C8216B-FD18-FE76-64B2-F63124F97AC2}"/>
              </a:ext>
            </a:extLst>
          </p:cNvPr>
          <p:cNvSpPr txBox="1">
            <a:spLocks/>
          </p:cNvSpPr>
          <p:nvPr/>
        </p:nvSpPr>
        <p:spPr>
          <a:xfrm>
            <a:off x="8772525" y="2493963"/>
            <a:ext cx="2657475" cy="668337"/>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400" b="1" dirty="0"/>
              <a:t>RESERVED LITERALS</a:t>
            </a:r>
          </a:p>
        </p:txBody>
      </p:sp>
      <p:sp>
        <p:nvSpPr>
          <p:cNvPr id="9" name="TextBox 8">
            <a:extLst>
              <a:ext uri="{FF2B5EF4-FFF2-40B4-BE49-F238E27FC236}">
                <a16:creationId xmlns:a16="http://schemas.microsoft.com/office/drawing/2014/main" id="{CA8DF942-8872-B8D1-5168-4631F2C11D71}"/>
              </a:ext>
            </a:extLst>
          </p:cNvPr>
          <p:cNvSpPr txBox="1"/>
          <p:nvPr/>
        </p:nvSpPr>
        <p:spPr>
          <a:xfrm>
            <a:off x="8267700" y="3324225"/>
            <a:ext cx="3533775" cy="923330"/>
          </a:xfrm>
          <a:prstGeom prst="rect">
            <a:avLst/>
          </a:prstGeom>
          <a:noFill/>
        </p:spPr>
        <p:txBody>
          <a:bodyPr wrap="square" rtlCol="0">
            <a:spAutoFit/>
          </a:bodyPr>
          <a:lstStyle/>
          <a:p>
            <a:pPr algn="ctr"/>
            <a:r>
              <a:rPr lang="en-US" dirty="0"/>
              <a:t>true </a:t>
            </a:r>
          </a:p>
          <a:p>
            <a:pPr algn="ctr"/>
            <a:r>
              <a:rPr lang="en-US" dirty="0"/>
              <a:t>false</a:t>
            </a:r>
          </a:p>
          <a:p>
            <a:pPr algn="ctr"/>
            <a:r>
              <a:rPr lang="en-US" dirty="0"/>
              <a:t>null</a:t>
            </a:r>
          </a:p>
        </p:txBody>
      </p:sp>
    </p:spTree>
    <p:extLst>
      <p:ext uri="{BB962C8B-B14F-4D97-AF65-F5344CB8AC3E}">
        <p14:creationId xmlns:p14="http://schemas.microsoft.com/office/powerpoint/2010/main" val="40369266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CBBD1F-78AF-0BF8-03B8-6ACFF5A99189}"/>
              </a:ext>
            </a:extLst>
          </p:cNvPr>
          <p:cNvSpPr>
            <a:spLocks noGrp="1"/>
          </p:cNvSpPr>
          <p:nvPr>
            <p:ph type="ctrTitle"/>
          </p:nvPr>
        </p:nvSpPr>
        <p:spPr>
          <a:xfrm>
            <a:off x="1390650" y="198438"/>
            <a:ext cx="8001000" cy="668337"/>
          </a:xfrm>
        </p:spPr>
        <p:txBody>
          <a:bodyPr>
            <a:normAutofit fontScale="90000"/>
          </a:bodyPr>
          <a:lstStyle/>
          <a:p>
            <a:r>
              <a:rPr lang="en-US" dirty="0"/>
              <a:t>ITERATOR &amp; ITERABLE</a:t>
            </a:r>
          </a:p>
        </p:txBody>
      </p:sp>
      <p:sp>
        <p:nvSpPr>
          <p:cNvPr id="3" name="Subtitle 2">
            <a:extLst>
              <a:ext uri="{FF2B5EF4-FFF2-40B4-BE49-F238E27FC236}">
                <a16:creationId xmlns:a16="http://schemas.microsoft.com/office/drawing/2014/main" id="{3BAF2FCC-9CF6-B5DC-6189-7D123FC4023B}"/>
              </a:ext>
            </a:extLst>
          </p:cNvPr>
          <p:cNvSpPr>
            <a:spLocks noGrp="1"/>
          </p:cNvSpPr>
          <p:nvPr>
            <p:ph type="subTitle" idx="1"/>
          </p:nvPr>
        </p:nvSpPr>
        <p:spPr>
          <a:xfrm>
            <a:off x="447676" y="971550"/>
            <a:ext cx="8525996" cy="5448300"/>
          </a:xfrm>
        </p:spPr>
        <p:txBody>
          <a:bodyPr>
            <a:normAutofit fontScale="92500" lnSpcReduction="10000"/>
          </a:bodyPr>
          <a:lstStyle/>
          <a:p>
            <a:pPr marL="285750" indent="-285750" algn="l">
              <a:buFont typeface="Wingdings" panose="05000000000000000000" pitchFamily="2" charset="2"/>
              <a:buChar char="Ø"/>
            </a:pPr>
            <a:r>
              <a:rPr lang="en-US" dirty="0"/>
              <a:t> </a:t>
            </a:r>
            <a:r>
              <a:rPr lang="en-US" dirty="0" err="1"/>
              <a:t>Iterable</a:t>
            </a:r>
            <a:r>
              <a:rPr lang="en-US" dirty="0"/>
              <a:t> {present in </a:t>
            </a:r>
            <a:r>
              <a:rPr lang="en-US" dirty="0" err="1"/>
              <a:t>java.lang</a:t>
            </a:r>
            <a:r>
              <a:rPr lang="en-US" dirty="0"/>
              <a:t> package} is an interface having one method called iterator(){present in </a:t>
            </a:r>
            <a:r>
              <a:rPr lang="en-US" dirty="0" err="1"/>
              <a:t>java.util</a:t>
            </a:r>
            <a:r>
              <a:rPr lang="en-US" dirty="0"/>
              <a:t> package} which returns Iterator type object(</a:t>
            </a:r>
            <a:r>
              <a:rPr lang="en-US" b="1" dirty="0"/>
              <a:t>even Iterator is an interface</a:t>
            </a:r>
            <a:r>
              <a:rPr lang="en-US" dirty="0"/>
              <a:t>).</a:t>
            </a:r>
          </a:p>
          <a:p>
            <a:pPr marL="285750" indent="-285750" algn="l">
              <a:buFont typeface="Wingdings" panose="05000000000000000000" pitchFamily="2" charset="2"/>
              <a:buChar char="Ø"/>
            </a:pPr>
            <a:r>
              <a:rPr lang="en-US" dirty="0"/>
              <a:t>The target element in for each loop should be </a:t>
            </a:r>
            <a:r>
              <a:rPr lang="en-US" dirty="0" err="1"/>
              <a:t>Iterable</a:t>
            </a:r>
            <a:r>
              <a:rPr lang="en-US" dirty="0"/>
              <a:t> type. (i.e.  for(element </a:t>
            </a:r>
            <a:r>
              <a:rPr lang="en-US" dirty="0" err="1"/>
              <a:t>in:target</a:t>
            </a:r>
            <a:r>
              <a:rPr lang="en-US" dirty="0"/>
              <a:t>))</a:t>
            </a:r>
          </a:p>
          <a:p>
            <a:pPr marL="285750" indent="-285750" algn="l">
              <a:buFont typeface="Wingdings" panose="05000000000000000000" pitchFamily="2" charset="2"/>
              <a:buChar char="Ø"/>
            </a:pPr>
            <a:r>
              <a:rPr lang="en-US" dirty="0"/>
              <a:t>An object is said to be </a:t>
            </a:r>
            <a:r>
              <a:rPr lang="en-US" dirty="0" err="1"/>
              <a:t>Iterable</a:t>
            </a:r>
            <a:r>
              <a:rPr lang="en-US" dirty="0"/>
              <a:t> if and only if corresponding class implements </a:t>
            </a:r>
            <a:r>
              <a:rPr lang="en-US" dirty="0" err="1"/>
              <a:t>Iterable</a:t>
            </a:r>
            <a:r>
              <a:rPr lang="en-US" dirty="0"/>
              <a:t>.</a:t>
            </a:r>
          </a:p>
          <a:p>
            <a:pPr marL="285750" indent="-285750" algn="l">
              <a:buFont typeface="Wingdings" panose="05000000000000000000" pitchFamily="2" charset="2"/>
              <a:buChar char="Ø"/>
            </a:pPr>
            <a:r>
              <a:rPr lang="en-US" dirty="0"/>
              <a:t>All array related classes &amp; collection implemented classes implement </a:t>
            </a:r>
            <a:r>
              <a:rPr lang="en-US" dirty="0" err="1"/>
              <a:t>iterable</a:t>
            </a:r>
            <a:r>
              <a:rPr lang="en-US" dirty="0"/>
              <a:t> interface.</a:t>
            </a:r>
          </a:p>
          <a:p>
            <a:pPr marL="285750" indent="-285750" algn="l">
              <a:buFont typeface="Wingdings" panose="05000000000000000000" pitchFamily="2" charset="2"/>
              <a:buChar char="Ø"/>
            </a:pPr>
            <a:r>
              <a:rPr lang="en-US" dirty="0"/>
              <a:t>Iterator has three unimplemented methods </a:t>
            </a:r>
            <a:r>
              <a:rPr lang="en-US" dirty="0" err="1"/>
              <a:t>hasNext</a:t>
            </a:r>
            <a:r>
              <a:rPr lang="en-US" dirty="0"/>
              <a:t>(), next() &amp; remove().</a:t>
            </a:r>
          </a:p>
          <a:p>
            <a:pPr marL="285750" indent="-285750" algn="l">
              <a:buFont typeface="Wingdings" panose="05000000000000000000" pitchFamily="2" charset="2"/>
              <a:buChar char="Ø"/>
            </a:pPr>
            <a:endParaRPr lang="en-US" dirty="0"/>
          </a:p>
          <a:p>
            <a:pPr marL="285750" indent="-285750" algn="l">
              <a:buFont typeface="Wingdings" panose="05000000000000000000" pitchFamily="2" charset="2"/>
              <a:buChar char="Ø"/>
            </a:pPr>
            <a:r>
              <a:rPr lang="en-US" dirty="0"/>
              <a:t>To implement for each functionality the class should implement </a:t>
            </a:r>
            <a:r>
              <a:rPr lang="en-US" dirty="0" err="1"/>
              <a:t>iterable</a:t>
            </a:r>
            <a:r>
              <a:rPr lang="en-US" dirty="0"/>
              <a:t> and return iterator object. </a:t>
            </a:r>
          </a:p>
          <a:p>
            <a:pPr marL="285750" indent="-285750" algn="l">
              <a:buFont typeface="Wingdings" panose="05000000000000000000" pitchFamily="2" charset="2"/>
              <a:buChar char="Ø"/>
            </a:pPr>
            <a:r>
              <a:rPr lang="en-US" dirty="0"/>
              <a:t>To return iterator object create another class that implements iterator and override </a:t>
            </a:r>
            <a:r>
              <a:rPr lang="en-US" dirty="0" err="1"/>
              <a:t>hasNext</a:t>
            </a:r>
            <a:r>
              <a:rPr lang="en-US" dirty="0"/>
              <a:t>(),next() &amp; remove() methods.</a:t>
            </a:r>
          </a:p>
        </p:txBody>
      </p:sp>
      <p:pic>
        <p:nvPicPr>
          <p:cNvPr id="5" name="Picture 4">
            <a:extLst>
              <a:ext uri="{FF2B5EF4-FFF2-40B4-BE49-F238E27FC236}">
                <a16:creationId xmlns:a16="http://schemas.microsoft.com/office/drawing/2014/main" id="{2E9B5DA9-5067-B3E6-2AF7-351651689F96}"/>
              </a:ext>
            </a:extLst>
          </p:cNvPr>
          <p:cNvPicPr>
            <a:picLocks noChangeAspect="1"/>
          </p:cNvPicPr>
          <p:nvPr/>
        </p:nvPicPr>
        <p:blipFill>
          <a:blip r:embed="rId2"/>
          <a:stretch>
            <a:fillRect/>
          </a:stretch>
        </p:blipFill>
        <p:spPr>
          <a:xfrm>
            <a:off x="8818280" y="788895"/>
            <a:ext cx="3143627" cy="5441576"/>
          </a:xfrm>
          <a:prstGeom prst="rect">
            <a:avLst/>
          </a:prstGeom>
        </p:spPr>
      </p:pic>
    </p:spTree>
    <p:extLst>
      <p:ext uri="{BB962C8B-B14F-4D97-AF65-F5344CB8AC3E}">
        <p14:creationId xmlns:p14="http://schemas.microsoft.com/office/powerpoint/2010/main" val="4659879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CBBD1F-78AF-0BF8-03B8-6ACFF5A99189}"/>
              </a:ext>
            </a:extLst>
          </p:cNvPr>
          <p:cNvSpPr>
            <a:spLocks noGrp="1"/>
          </p:cNvSpPr>
          <p:nvPr>
            <p:ph type="ctrTitle"/>
          </p:nvPr>
        </p:nvSpPr>
        <p:spPr>
          <a:xfrm>
            <a:off x="1104900" y="303213"/>
            <a:ext cx="8001000" cy="668337"/>
          </a:xfrm>
        </p:spPr>
        <p:txBody>
          <a:bodyPr>
            <a:normAutofit fontScale="90000"/>
          </a:bodyPr>
          <a:lstStyle/>
          <a:p>
            <a:r>
              <a:rPr lang="en-US" dirty="0"/>
              <a:t>LABEL</a:t>
            </a:r>
          </a:p>
        </p:txBody>
      </p:sp>
      <p:sp>
        <p:nvSpPr>
          <p:cNvPr id="3" name="Subtitle 2">
            <a:extLst>
              <a:ext uri="{FF2B5EF4-FFF2-40B4-BE49-F238E27FC236}">
                <a16:creationId xmlns:a16="http://schemas.microsoft.com/office/drawing/2014/main" id="{3BAF2FCC-9CF6-B5DC-6189-7D123FC4023B}"/>
              </a:ext>
            </a:extLst>
          </p:cNvPr>
          <p:cNvSpPr>
            <a:spLocks noGrp="1"/>
          </p:cNvSpPr>
          <p:nvPr>
            <p:ph type="subTitle" idx="1"/>
          </p:nvPr>
        </p:nvSpPr>
        <p:spPr>
          <a:xfrm>
            <a:off x="400050" y="952500"/>
            <a:ext cx="6200775" cy="5543550"/>
          </a:xfrm>
        </p:spPr>
        <p:txBody>
          <a:bodyPr/>
          <a:lstStyle/>
          <a:p>
            <a:pPr marL="285750" indent="-285750" algn="l">
              <a:buFont typeface="Wingdings" panose="05000000000000000000" pitchFamily="2" charset="2"/>
              <a:buChar char="Ø"/>
            </a:pPr>
            <a:r>
              <a:rPr lang="en-US" dirty="0"/>
              <a:t>As already used in right image. Label helps in breaking out of outer loops as well from an inner loop. This can be used  instead of </a:t>
            </a:r>
            <a:r>
              <a:rPr lang="en-US" dirty="0" err="1"/>
              <a:t>goto</a:t>
            </a:r>
            <a:r>
              <a:rPr lang="en-US" dirty="0"/>
              <a:t>.</a:t>
            </a:r>
          </a:p>
          <a:p>
            <a:pPr marL="285750" indent="-285750" algn="l">
              <a:buFont typeface="Wingdings" panose="05000000000000000000" pitchFamily="2" charset="2"/>
              <a:buChar char="Ø"/>
            </a:pPr>
            <a:r>
              <a:rPr lang="en-US" dirty="0"/>
              <a:t>Similarly labelled continue can also be used.</a:t>
            </a:r>
          </a:p>
          <a:p>
            <a:pPr marL="285750" indent="-285750" algn="l">
              <a:buFont typeface="Wingdings" panose="05000000000000000000" pitchFamily="2" charset="2"/>
              <a:buChar char="Ø"/>
            </a:pPr>
            <a:r>
              <a:rPr lang="en-US" dirty="0" err="1"/>
              <a:t>goto</a:t>
            </a:r>
            <a:r>
              <a:rPr lang="en-US" dirty="0"/>
              <a:t> is no longer used in java because it’s makes difficult to track the flow of program &amp; makes the program hard to modify.</a:t>
            </a:r>
          </a:p>
          <a:p>
            <a:pPr marL="285750" indent="-285750" algn="l">
              <a:buFont typeface="Wingdings" panose="05000000000000000000" pitchFamily="2" charset="2"/>
              <a:buChar char="Ø"/>
            </a:pPr>
            <a:r>
              <a:rPr lang="en-US" dirty="0"/>
              <a:t>const is also no longer used in java as we could even use final instead of const. </a:t>
            </a:r>
          </a:p>
          <a:p>
            <a:pPr marL="285750" indent="-285750" algn="l">
              <a:buFont typeface="Wingdings" panose="05000000000000000000" pitchFamily="2" charset="2"/>
              <a:buChar char="Ø"/>
            </a:pPr>
            <a:r>
              <a:rPr lang="en-US" dirty="0"/>
              <a:t>One more reason is for most part because JDK doesn’t need it, ‘const’ has not implementation in java.</a:t>
            </a:r>
          </a:p>
        </p:txBody>
      </p:sp>
      <p:pic>
        <p:nvPicPr>
          <p:cNvPr id="5" name="Picture 4">
            <a:extLst>
              <a:ext uri="{FF2B5EF4-FFF2-40B4-BE49-F238E27FC236}">
                <a16:creationId xmlns:a16="http://schemas.microsoft.com/office/drawing/2014/main" id="{3658F5F7-53BE-7A89-93F4-2C1366D77A73}"/>
              </a:ext>
            </a:extLst>
          </p:cNvPr>
          <p:cNvPicPr>
            <a:picLocks noChangeAspect="1"/>
          </p:cNvPicPr>
          <p:nvPr/>
        </p:nvPicPr>
        <p:blipFill>
          <a:blip r:embed="rId2"/>
          <a:stretch>
            <a:fillRect/>
          </a:stretch>
        </p:blipFill>
        <p:spPr>
          <a:xfrm>
            <a:off x="6819549" y="1280830"/>
            <a:ext cx="5029902" cy="4048690"/>
          </a:xfrm>
          <a:prstGeom prst="rect">
            <a:avLst/>
          </a:prstGeom>
        </p:spPr>
      </p:pic>
    </p:spTree>
    <p:extLst>
      <p:ext uri="{BB962C8B-B14F-4D97-AF65-F5344CB8AC3E}">
        <p14:creationId xmlns:p14="http://schemas.microsoft.com/office/powerpoint/2010/main" val="14804791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CBBD1F-78AF-0BF8-03B8-6ACFF5A99189}"/>
              </a:ext>
            </a:extLst>
          </p:cNvPr>
          <p:cNvSpPr>
            <a:spLocks noGrp="1"/>
          </p:cNvSpPr>
          <p:nvPr>
            <p:ph type="ctrTitle"/>
          </p:nvPr>
        </p:nvSpPr>
        <p:spPr>
          <a:xfrm>
            <a:off x="1171575" y="150813"/>
            <a:ext cx="8001000" cy="668337"/>
          </a:xfrm>
        </p:spPr>
        <p:txBody>
          <a:bodyPr>
            <a:normAutofit fontScale="90000"/>
          </a:bodyPr>
          <a:lstStyle/>
          <a:p>
            <a:r>
              <a:rPr lang="en-US" dirty="0"/>
              <a:t>Public class</a:t>
            </a:r>
          </a:p>
        </p:txBody>
      </p:sp>
      <p:sp>
        <p:nvSpPr>
          <p:cNvPr id="3" name="Subtitle 2">
            <a:extLst>
              <a:ext uri="{FF2B5EF4-FFF2-40B4-BE49-F238E27FC236}">
                <a16:creationId xmlns:a16="http://schemas.microsoft.com/office/drawing/2014/main" id="{3BAF2FCC-9CF6-B5DC-6189-7D123FC4023B}"/>
              </a:ext>
            </a:extLst>
          </p:cNvPr>
          <p:cNvSpPr>
            <a:spLocks noGrp="1"/>
          </p:cNvSpPr>
          <p:nvPr>
            <p:ph type="subTitle" idx="1"/>
          </p:nvPr>
        </p:nvSpPr>
        <p:spPr>
          <a:xfrm>
            <a:off x="323850" y="704850"/>
            <a:ext cx="11601450" cy="5734050"/>
          </a:xfrm>
        </p:spPr>
        <p:txBody>
          <a:bodyPr/>
          <a:lstStyle/>
          <a:p>
            <a:pPr marL="285750" indent="-285750" algn="l">
              <a:buFont typeface="Wingdings" panose="05000000000000000000" pitchFamily="2" charset="2"/>
              <a:buChar char="Ø"/>
            </a:pPr>
            <a:r>
              <a:rPr lang="en-US" dirty="0"/>
              <a:t> If class A is public then it should be saved as A.java.</a:t>
            </a:r>
          </a:p>
          <a:p>
            <a:pPr marL="285750" indent="-285750" algn="l">
              <a:buFont typeface="Wingdings" panose="05000000000000000000" pitchFamily="2" charset="2"/>
              <a:buChar char="Ø"/>
            </a:pPr>
            <a:r>
              <a:rPr lang="en-US" dirty="0"/>
              <a:t> If class is not public then it can be saved as  (</a:t>
            </a:r>
            <a:r>
              <a:rPr lang="en-US" dirty="0" err="1"/>
              <a:t>anyName</a:t>
            </a:r>
            <a:r>
              <a:rPr lang="en-US" dirty="0"/>
              <a:t>).java.</a:t>
            </a:r>
          </a:p>
          <a:p>
            <a:pPr marL="285750" indent="-285750" algn="l">
              <a:buFont typeface="Wingdings" panose="05000000000000000000" pitchFamily="2" charset="2"/>
              <a:buChar char="Ø"/>
            </a:pPr>
            <a:r>
              <a:rPr lang="en-US" dirty="0"/>
              <a:t> Only one public class for a given .java file but there can be many non public class for given .java file.</a:t>
            </a:r>
          </a:p>
          <a:p>
            <a:pPr marL="285750" indent="-285750" algn="l">
              <a:buFont typeface="Wingdings" panose="05000000000000000000" pitchFamily="2" charset="2"/>
              <a:buChar char="Ø"/>
            </a:pPr>
            <a:r>
              <a:rPr lang="en-US" dirty="0"/>
              <a:t>Only </a:t>
            </a:r>
            <a:r>
              <a:rPr lang="en-US" b="1" dirty="0"/>
              <a:t>public &amp; default </a:t>
            </a:r>
            <a:r>
              <a:rPr lang="en-US" dirty="0"/>
              <a:t>can be used as modifiers to class in java.</a:t>
            </a:r>
          </a:p>
          <a:p>
            <a:pPr algn="l"/>
            <a:endParaRPr lang="en-US" dirty="0"/>
          </a:p>
          <a:p>
            <a:endParaRPr lang="en-US" dirty="0"/>
          </a:p>
        </p:txBody>
      </p:sp>
    </p:spTree>
    <p:extLst>
      <p:ext uri="{BB962C8B-B14F-4D97-AF65-F5344CB8AC3E}">
        <p14:creationId xmlns:p14="http://schemas.microsoft.com/office/powerpoint/2010/main" val="694627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CBBD1F-78AF-0BF8-03B8-6ACFF5A99189}"/>
              </a:ext>
            </a:extLst>
          </p:cNvPr>
          <p:cNvSpPr>
            <a:spLocks noGrp="1"/>
          </p:cNvSpPr>
          <p:nvPr>
            <p:ph type="ctrTitle"/>
          </p:nvPr>
        </p:nvSpPr>
        <p:spPr>
          <a:xfrm>
            <a:off x="1259966" y="168720"/>
            <a:ext cx="9328785" cy="668337"/>
          </a:xfrm>
        </p:spPr>
        <p:txBody>
          <a:bodyPr>
            <a:normAutofit fontScale="90000"/>
          </a:bodyPr>
          <a:lstStyle/>
          <a:p>
            <a:r>
              <a:rPr lang="en-US" dirty="0"/>
              <a:t>IMPLICIT &amp; EXPLICIT IMPORT</a:t>
            </a:r>
          </a:p>
        </p:txBody>
      </p:sp>
      <p:sp>
        <p:nvSpPr>
          <p:cNvPr id="3" name="Subtitle 2">
            <a:extLst>
              <a:ext uri="{FF2B5EF4-FFF2-40B4-BE49-F238E27FC236}">
                <a16:creationId xmlns:a16="http://schemas.microsoft.com/office/drawing/2014/main" id="{3BAF2FCC-9CF6-B5DC-6189-7D123FC4023B}"/>
              </a:ext>
            </a:extLst>
          </p:cNvPr>
          <p:cNvSpPr>
            <a:spLocks noGrp="1"/>
          </p:cNvSpPr>
          <p:nvPr>
            <p:ph type="subTitle" idx="1"/>
          </p:nvPr>
        </p:nvSpPr>
        <p:spPr>
          <a:xfrm>
            <a:off x="320040" y="832104"/>
            <a:ext cx="11521440" cy="5669280"/>
          </a:xfrm>
        </p:spPr>
        <p:txBody>
          <a:bodyPr/>
          <a:lstStyle/>
          <a:p>
            <a:pPr marL="285750" indent="-285750" algn="l">
              <a:buFont typeface="Wingdings" panose="05000000000000000000" pitchFamily="2" charset="2"/>
              <a:buChar char="Ø"/>
            </a:pPr>
            <a:r>
              <a:rPr lang="en-US" dirty="0"/>
              <a:t>Implicit ex -&gt; import </a:t>
            </a:r>
            <a:r>
              <a:rPr lang="en-US" dirty="0" err="1"/>
              <a:t>java.util</a:t>
            </a:r>
            <a:r>
              <a:rPr lang="en-US" dirty="0"/>
              <a:t>.*;</a:t>
            </a:r>
          </a:p>
          <a:p>
            <a:pPr marL="285750" indent="-285750" algn="l">
              <a:buFont typeface="Wingdings" panose="05000000000000000000" pitchFamily="2" charset="2"/>
              <a:buChar char="Ø"/>
            </a:pPr>
            <a:r>
              <a:rPr lang="en-US" dirty="0"/>
              <a:t>Explicit ex -&gt; import </a:t>
            </a:r>
            <a:r>
              <a:rPr lang="en-US" dirty="0" err="1"/>
              <a:t>java.util.Scanner</a:t>
            </a:r>
            <a:r>
              <a:rPr lang="en-US" dirty="0"/>
              <a:t>;</a:t>
            </a:r>
          </a:p>
          <a:p>
            <a:pPr marL="285750" indent="-285750" algn="l">
              <a:buFont typeface="Wingdings" panose="05000000000000000000" pitchFamily="2" charset="2"/>
              <a:buChar char="Ø"/>
            </a:pPr>
            <a:r>
              <a:rPr lang="en-US" dirty="0"/>
              <a:t>Note : 	1) Explicit import has </a:t>
            </a:r>
            <a:r>
              <a:rPr lang="en-US" b="1" dirty="0"/>
              <a:t>higher priority </a:t>
            </a:r>
            <a:r>
              <a:rPr lang="en-US" dirty="0"/>
              <a:t>than implicit import if say java.util.* &amp; </a:t>
            </a:r>
            <a:r>
              <a:rPr lang="en-US" dirty="0" err="1"/>
              <a:t>java.sql.Date</a:t>
            </a:r>
            <a:r>
              <a:rPr lang="en-US" dirty="0"/>
              <a:t> is used then Date of </a:t>
            </a:r>
            <a:r>
              <a:rPr lang="en-US" dirty="0" err="1"/>
              <a:t>sql</a:t>
            </a:r>
            <a:r>
              <a:rPr lang="en-US" dirty="0"/>
              <a:t> will be considered if we declare it.(even though util package also has date class in it.</a:t>
            </a:r>
          </a:p>
          <a:p>
            <a:pPr algn="l"/>
            <a:r>
              <a:rPr lang="en-US" dirty="0"/>
              <a:t>		2) All the classes within </a:t>
            </a:r>
            <a:r>
              <a:rPr lang="en-US" b="1" dirty="0"/>
              <a:t>java &amp; </a:t>
            </a:r>
            <a:r>
              <a:rPr lang="en-US" b="1" dirty="0" err="1"/>
              <a:t>java.lang</a:t>
            </a:r>
            <a:r>
              <a:rPr lang="en-US" b="1" dirty="0"/>
              <a:t> package are already available </a:t>
            </a:r>
            <a:r>
              <a:rPr lang="en-US" dirty="0"/>
              <a:t>for the programmer by default. (Ex. String is present in </a:t>
            </a:r>
            <a:r>
              <a:rPr lang="en-US" dirty="0" err="1"/>
              <a:t>java.lang</a:t>
            </a:r>
            <a:r>
              <a:rPr lang="en-US" dirty="0"/>
              <a:t> package)</a:t>
            </a:r>
          </a:p>
          <a:p>
            <a:pPr algn="l"/>
            <a:r>
              <a:rPr lang="en-US" dirty="0"/>
              <a:t>		3) import basically loads only the required .class file run time. Hence it is called </a:t>
            </a:r>
            <a:r>
              <a:rPr lang="en-US" b="1" dirty="0"/>
              <a:t>dynamic include </a:t>
            </a:r>
            <a:r>
              <a:rPr lang="en-US" dirty="0"/>
              <a:t>or load on demand or load on fly.</a:t>
            </a:r>
          </a:p>
          <a:p>
            <a:pPr marL="285750" indent="-285750" algn="l">
              <a:buFont typeface="Wingdings" panose="05000000000000000000" pitchFamily="2" charset="2"/>
              <a:buChar char="Ø"/>
            </a:pPr>
            <a:endParaRPr lang="en-US" dirty="0"/>
          </a:p>
          <a:p>
            <a:pPr marL="285750" indent="-285750" algn="l">
              <a:buFont typeface="Wingdings" panose="05000000000000000000" pitchFamily="2" charset="2"/>
              <a:buChar char="Ø"/>
            </a:pPr>
            <a:endParaRPr lang="en-US" dirty="0"/>
          </a:p>
        </p:txBody>
      </p:sp>
    </p:spTree>
    <p:extLst>
      <p:ext uri="{BB962C8B-B14F-4D97-AF65-F5344CB8AC3E}">
        <p14:creationId xmlns:p14="http://schemas.microsoft.com/office/powerpoint/2010/main" val="4431363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CBBD1F-78AF-0BF8-03B8-6ACFF5A99189}"/>
              </a:ext>
            </a:extLst>
          </p:cNvPr>
          <p:cNvSpPr>
            <a:spLocks noGrp="1"/>
          </p:cNvSpPr>
          <p:nvPr>
            <p:ph type="ctrTitle"/>
          </p:nvPr>
        </p:nvSpPr>
        <p:spPr>
          <a:xfrm>
            <a:off x="1259966" y="168720"/>
            <a:ext cx="9328785" cy="668337"/>
          </a:xfrm>
        </p:spPr>
        <p:txBody>
          <a:bodyPr>
            <a:normAutofit fontScale="90000"/>
          </a:bodyPr>
          <a:lstStyle/>
          <a:p>
            <a:r>
              <a:rPr lang="en-US" dirty="0"/>
              <a:t>STATIC IMPORT</a:t>
            </a:r>
          </a:p>
        </p:txBody>
      </p:sp>
      <p:sp>
        <p:nvSpPr>
          <p:cNvPr id="3" name="Subtitle 2">
            <a:extLst>
              <a:ext uri="{FF2B5EF4-FFF2-40B4-BE49-F238E27FC236}">
                <a16:creationId xmlns:a16="http://schemas.microsoft.com/office/drawing/2014/main" id="{3BAF2FCC-9CF6-B5DC-6189-7D123FC4023B}"/>
              </a:ext>
            </a:extLst>
          </p:cNvPr>
          <p:cNvSpPr>
            <a:spLocks noGrp="1"/>
          </p:cNvSpPr>
          <p:nvPr>
            <p:ph type="subTitle" idx="1"/>
          </p:nvPr>
        </p:nvSpPr>
        <p:spPr>
          <a:xfrm>
            <a:off x="320040" y="832104"/>
            <a:ext cx="11521440" cy="5669280"/>
          </a:xfrm>
        </p:spPr>
        <p:txBody>
          <a:bodyPr/>
          <a:lstStyle/>
          <a:p>
            <a:pPr marL="285750" indent="-285750" algn="l">
              <a:buFont typeface="Wingdings" panose="05000000000000000000" pitchFamily="2" charset="2"/>
              <a:buChar char="Ø"/>
            </a:pPr>
            <a:r>
              <a:rPr lang="en-US" dirty="0"/>
              <a:t>Basically imports static methods/variables of a class directly and makes the code look smaller.</a:t>
            </a:r>
          </a:p>
          <a:p>
            <a:pPr marL="285750" indent="-285750" algn="l">
              <a:buFont typeface="Wingdings" panose="05000000000000000000" pitchFamily="2" charset="2"/>
              <a:buChar char="Ø"/>
            </a:pPr>
            <a:r>
              <a:rPr lang="en-US" dirty="0"/>
              <a:t>Ex :</a:t>
            </a:r>
          </a:p>
          <a:p>
            <a:pPr marL="285750" indent="-285750" algn="l">
              <a:buFont typeface="Wingdings" panose="05000000000000000000" pitchFamily="2" charset="2"/>
              <a:buChar char="Ø"/>
            </a:pPr>
            <a:endParaRPr lang="en-US" dirty="0"/>
          </a:p>
          <a:p>
            <a:pPr marL="285750" indent="-285750" algn="l">
              <a:buFont typeface="Wingdings" panose="05000000000000000000" pitchFamily="2" charset="2"/>
              <a:buChar char="Ø"/>
            </a:pPr>
            <a:endParaRPr lang="en-US" dirty="0"/>
          </a:p>
          <a:p>
            <a:pPr marL="285750" indent="-285750" algn="l">
              <a:buFont typeface="Wingdings" panose="05000000000000000000" pitchFamily="2" charset="2"/>
              <a:buChar char="Ø"/>
            </a:pPr>
            <a:r>
              <a:rPr lang="en-US" dirty="0"/>
              <a:t>In ex 1 only sqrt (static)method of Math class is used directly.[explicit]</a:t>
            </a:r>
          </a:p>
          <a:p>
            <a:pPr marL="285750" indent="-285750" algn="l">
              <a:buFont typeface="Wingdings" panose="05000000000000000000" pitchFamily="2" charset="2"/>
              <a:buChar char="Ø"/>
            </a:pPr>
            <a:r>
              <a:rPr lang="en-US" dirty="0"/>
              <a:t>In ex 2 all static methods/</a:t>
            </a:r>
            <a:r>
              <a:rPr lang="en-US" dirty="0" err="1"/>
              <a:t>varaibles</a:t>
            </a:r>
            <a:r>
              <a:rPr lang="en-US" dirty="0"/>
              <a:t> of Math class are imported &amp; used.[implicit]</a:t>
            </a:r>
          </a:p>
          <a:p>
            <a:pPr marL="285750" indent="-285750" algn="l">
              <a:buFont typeface="Wingdings" panose="05000000000000000000" pitchFamily="2" charset="2"/>
              <a:buChar char="Ø"/>
            </a:pPr>
            <a:r>
              <a:rPr lang="en-US" dirty="0"/>
              <a:t>In ex 3 all static methods/static variables of System class is imported &amp; only out variable is used.[implicit]</a:t>
            </a:r>
          </a:p>
          <a:p>
            <a:pPr algn="l"/>
            <a:r>
              <a:rPr lang="en-US" dirty="0"/>
              <a:t>System -&gt; class name</a:t>
            </a:r>
          </a:p>
          <a:p>
            <a:pPr algn="l"/>
            <a:r>
              <a:rPr lang="en-US" dirty="0"/>
              <a:t>out -&gt; static ref variable ( which holds </a:t>
            </a:r>
            <a:r>
              <a:rPr lang="en-US" dirty="0" err="1"/>
              <a:t>PrintStream</a:t>
            </a:r>
            <a:r>
              <a:rPr lang="en-US" dirty="0"/>
              <a:t> object)</a:t>
            </a:r>
          </a:p>
          <a:p>
            <a:pPr algn="l"/>
            <a:r>
              <a:rPr lang="en-US" dirty="0" err="1"/>
              <a:t>println</a:t>
            </a:r>
            <a:r>
              <a:rPr lang="en-US" dirty="0"/>
              <a:t>() -&gt; </a:t>
            </a:r>
            <a:r>
              <a:rPr lang="en-US" dirty="0" err="1"/>
              <a:t>intstance</a:t>
            </a:r>
            <a:r>
              <a:rPr lang="en-US" dirty="0"/>
              <a:t> method present in </a:t>
            </a:r>
            <a:r>
              <a:rPr lang="en-US" dirty="0" err="1"/>
              <a:t>PrintStream</a:t>
            </a:r>
            <a:r>
              <a:rPr lang="en-US" dirty="0"/>
              <a:t> object</a:t>
            </a:r>
          </a:p>
          <a:p>
            <a:pPr marL="285750" indent="-285750" algn="l">
              <a:buFont typeface="Wingdings" panose="05000000000000000000" pitchFamily="2" charset="2"/>
              <a:buChar char="Ø"/>
            </a:pPr>
            <a:endParaRPr lang="en-US" dirty="0"/>
          </a:p>
        </p:txBody>
      </p:sp>
      <p:pic>
        <p:nvPicPr>
          <p:cNvPr id="5" name="Picture 4">
            <a:extLst>
              <a:ext uri="{FF2B5EF4-FFF2-40B4-BE49-F238E27FC236}">
                <a16:creationId xmlns:a16="http://schemas.microsoft.com/office/drawing/2014/main" id="{82F3E69E-6FF1-DC2D-F507-ABF428DD6E2B}"/>
              </a:ext>
            </a:extLst>
          </p:cNvPr>
          <p:cNvPicPr>
            <a:picLocks noChangeAspect="1"/>
          </p:cNvPicPr>
          <p:nvPr/>
        </p:nvPicPr>
        <p:blipFill>
          <a:blip r:embed="rId2"/>
          <a:stretch>
            <a:fillRect/>
          </a:stretch>
        </p:blipFill>
        <p:spPr>
          <a:xfrm>
            <a:off x="1211008" y="1542478"/>
            <a:ext cx="3324416" cy="1374457"/>
          </a:xfrm>
          <a:prstGeom prst="rect">
            <a:avLst/>
          </a:prstGeom>
        </p:spPr>
      </p:pic>
      <p:pic>
        <p:nvPicPr>
          <p:cNvPr id="7" name="Picture 6">
            <a:extLst>
              <a:ext uri="{FF2B5EF4-FFF2-40B4-BE49-F238E27FC236}">
                <a16:creationId xmlns:a16="http://schemas.microsoft.com/office/drawing/2014/main" id="{12CD20E0-2045-EBDD-4ACC-9090F44341A4}"/>
              </a:ext>
            </a:extLst>
          </p:cNvPr>
          <p:cNvPicPr>
            <a:picLocks noChangeAspect="1"/>
          </p:cNvPicPr>
          <p:nvPr/>
        </p:nvPicPr>
        <p:blipFill>
          <a:blip r:embed="rId3"/>
          <a:stretch>
            <a:fillRect/>
          </a:stretch>
        </p:blipFill>
        <p:spPr>
          <a:xfrm>
            <a:off x="4727829" y="1524952"/>
            <a:ext cx="3291459" cy="1401128"/>
          </a:xfrm>
          <a:prstGeom prst="rect">
            <a:avLst/>
          </a:prstGeom>
        </p:spPr>
      </p:pic>
      <p:pic>
        <p:nvPicPr>
          <p:cNvPr id="9" name="Picture 8">
            <a:extLst>
              <a:ext uri="{FF2B5EF4-FFF2-40B4-BE49-F238E27FC236}">
                <a16:creationId xmlns:a16="http://schemas.microsoft.com/office/drawing/2014/main" id="{A06EB868-EAA5-4530-0D0F-0C2FC83D961D}"/>
              </a:ext>
            </a:extLst>
          </p:cNvPr>
          <p:cNvPicPr>
            <a:picLocks noChangeAspect="1"/>
          </p:cNvPicPr>
          <p:nvPr/>
        </p:nvPicPr>
        <p:blipFill>
          <a:blip r:embed="rId4"/>
          <a:stretch>
            <a:fillRect/>
          </a:stretch>
        </p:blipFill>
        <p:spPr>
          <a:xfrm>
            <a:off x="8156447" y="1535430"/>
            <a:ext cx="3811143" cy="1390650"/>
          </a:xfrm>
          <a:prstGeom prst="rect">
            <a:avLst/>
          </a:prstGeom>
        </p:spPr>
      </p:pic>
    </p:spTree>
    <p:extLst>
      <p:ext uri="{BB962C8B-B14F-4D97-AF65-F5344CB8AC3E}">
        <p14:creationId xmlns:p14="http://schemas.microsoft.com/office/powerpoint/2010/main" val="26839076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CBBD1F-78AF-0BF8-03B8-6ACFF5A99189}"/>
              </a:ext>
            </a:extLst>
          </p:cNvPr>
          <p:cNvSpPr>
            <a:spLocks noGrp="1"/>
          </p:cNvSpPr>
          <p:nvPr>
            <p:ph type="ctrTitle"/>
          </p:nvPr>
        </p:nvSpPr>
        <p:spPr>
          <a:xfrm>
            <a:off x="802766" y="123000"/>
            <a:ext cx="10215754" cy="668337"/>
          </a:xfrm>
        </p:spPr>
        <p:txBody>
          <a:bodyPr>
            <a:normAutofit fontScale="90000"/>
          </a:bodyPr>
          <a:lstStyle/>
          <a:p>
            <a:r>
              <a:rPr lang="en-US" dirty="0"/>
              <a:t>DISADVANTAGES OF STATIC IMPORT</a:t>
            </a:r>
          </a:p>
        </p:txBody>
      </p:sp>
      <p:sp>
        <p:nvSpPr>
          <p:cNvPr id="3" name="Subtitle 2">
            <a:extLst>
              <a:ext uri="{FF2B5EF4-FFF2-40B4-BE49-F238E27FC236}">
                <a16:creationId xmlns:a16="http://schemas.microsoft.com/office/drawing/2014/main" id="{3BAF2FCC-9CF6-B5DC-6189-7D123FC4023B}"/>
              </a:ext>
            </a:extLst>
          </p:cNvPr>
          <p:cNvSpPr>
            <a:spLocks noGrp="1"/>
          </p:cNvSpPr>
          <p:nvPr>
            <p:ph type="subTitle" idx="1"/>
          </p:nvPr>
        </p:nvSpPr>
        <p:spPr>
          <a:xfrm>
            <a:off x="320040" y="832104"/>
            <a:ext cx="11695176" cy="5669280"/>
          </a:xfrm>
        </p:spPr>
        <p:txBody>
          <a:bodyPr>
            <a:normAutofit lnSpcReduction="10000"/>
          </a:bodyPr>
          <a:lstStyle/>
          <a:p>
            <a:pPr marL="285750" indent="-285750" algn="l">
              <a:buFont typeface="Wingdings" panose="05000000000000000000" pitchFamily="2" charset="2"/>
              <a:buChar char="Ø"/>
            </a:pPr>
            <a:r>
              <a:rPr lang="en-US" dirty="0"/>
              <a:t>Since chances of static methods/variables having same names are more when compared to classes there is more ambiguity problems in static methods/variables.</a:t>
            </a:r>
          </a:p>
          <a:p>
            <a:pPr marL="285750" indent="-285750" algn="l">
              <a:buFont typeface="Wingdings" panose="05000000000000000000" pitchFamily="2" charset="2"/>
              <a:buChar char="Ø"/>
            </a:pPr>
            <a:r>
              <a:rPr lang="en-US" dirty="0"/>
              <a:t>Hence if there is not need of using static import don’t use it.</a:t>
            </a:r>
          </a:p>
          <a:p>
            <a:pPr marL="285750" indent="-285750" algn="l">
              <a:buFont typeface="Wingdings" panose="05000000000000000000" pitchFamily="2" charset="2"/>
              <a:buChar char="Ø"/>
            </a:pPr>
            <a:r>
              <a:rPr lang="en-US" dirty="0"/>
              <a:t>Ex :</a:t>
            </a:r>
          </a:p>
          <a:p>
            <a:pPr marL="285750" indent="-285750" algn="l">
              <a:buFont typeface="Wingdings" panose="05000000000000000000" pitchFamily="2" charset="2"/>
              <a:buChar char="Ø"/>
            </a:pPr>
            <a:endParaRPr lang="en-US" dirty="0"/>
          </a:p>
          <a:p>
            <a:pPr marL="285750" indent="-285750" algn="l">
              <a:buFont typeface="Wingdings" panose="05000000000000000000" pitchFamily="2" charset="2"/>
              <a:buChar char="Ø"/>
            </a:pPr>
            <a:endParaRPr lang="en-US" dirty="0"/>
          </a:p>
          <a:p>
            <a:pPr marL="285750" indent="-285750" algn="l">
              <a:buFont typeface="Wingdings" panose="05000000000000000000" pitchFamily="2" charset="2"/>
              <a:buChar char="Ø"/>
            </a:pPr>
            <a:endParaRPr lang="en-US" dirty="0"/>
          </a:p>
          <a:p>
            <a:pPr marL="285750" indent="-285750" algn="l">
              <a:buFont typeface="Wingdings" panose="05000000000000000000" pitchFamily="2" charset="2"/>
              <a:buChar char="Ø"/>
            </a:pPr>
            <a:endParaRPr lang="en-US" dirty="0"/>
          </a:p>
          <a:p>
            <a:pPr marL="285750" indent="-285750" algn="l">
              <a:buFont typeface="Wingdings" panose="05000000000000000000" pitchFamily="2" charset="2"/>
              <a:buChar char="Ø"/>
            </a:pPr>
            <a:r>
              <a:rPr lang="en-US" dirty="0"/>
              <a:t>Ex2 :</a:t>
            </a:r>
          </a:p>
          <a:p>
            <a:pPr marL="285750" indent="-285750" algn="l">
              <a:buFont typeface="Wingdings" panose="05000000000000000000" pitchFamily="2" charset="2"/>
              <a:buChar char="Ø"/>
            </a:pPr>
            <a:endParaRPr lang="en-US" dirty="0"/>
          </a:p>
          <a:p>
            <a:pPr marL="285750" indent="-285750" algn="l">
              <a:buFont typeface="Wingdings" panose="05000000000000000000" pitchFamily="2" charset="2"/>
              <a:buChar char="Ø"/>
            </a:pPr>
            <a:endParaRPr lang="en-US" dirty="0"/>
          </a:p>
          <a:p>
            <a:pPr marL="285750" indent="-285750" algn="l">
              <a:buFont typeface="Wingdings" panose="05000000000000000000" pitchFamily="2" charset="2"/>
              <a:buChar char="Ø"/>
            </a:pPr>
            <a:endParaRPr lang="en-US" dirty="0"/>
          </a:p>
          <a:p>
            <a:pPr marL="285750" indent="-285750" algn="l">
              <a:buFont typeface="Wingdings" panose="05000000000000000000" pitchFamily="2" charset="2"/>
              <a:buChar char="Ø"/>
            </a:pPr>
            <a:r>
              <a:rPr lang="en-US" dirty="0"/>
              <a:t>Here priority order will be (as per ex2) </a:t>
            </a:r>
            <a:endParaRPr lang="en-US" dirty="0">
              <a:solidFill>
                <a:srgbClr val="00B0F0"/>
              </a:solidFill>
            </a:endParaRPr>
          </a:p>
          <a:p>
            <a:pPr algn="l"/>
            <a:r>
              <a:rPr lang="en-US" sz="1800" b="1" dirty="0">
                <a:solidFill>
                  <a:srgbClr val="00B0F0"/>
                </a:solidFill>
              </a:rPr>
              <a:t>local variable&gt;static class variable/method&gt;explicit static method/variable &gt; implicit static method/variable</a:t>
            </a:r>
          </a:p>
          <a:p>
            <a:pPr marL="285750" indent="-285750" algn="l">
              <a:buFont typeface="Wingdings" panose="05000000000000000000" pitchFamily="2" charset="2"/>
              <a:buChar char="Ø"/>
            </a:pPr>
            <a:endParaRPr lang="en-US" dirty="0"/>
          </a:p>
        </p:txBody>
      </p:sp>
      <p:pic>
        <p:nvPicPr>
          <p:cNvPr id="7" name="Picture 6">
            <a:extLst>
              <a:ext uri="{FF2B5EF4-FFF2-40B4-BE49-F238E27FC236}">
                <a16:creationId xmlns:a16="http://schemas.microsoft.com/office/drawing/2014/main" id="{78A18127-679C-BFAF-21E1-F9B4FD646E84}"/>
              </a:ext>
            </a:extLst>
          </p:cNvPr>
          <p:cNvPicPr>
            <a:picLocks noChangeAspect="1"/>
          </p:cNvPicPr>
          <p:nvPr/>
        </p:nvPicPr>
        <p:blipFill>
          <a:blip r:embed="rId2"/>
          <a:stretch>
            <a:fillRect/>
          </a:stretch>
        </p:blipFill>
        <p:spPr>
          <a:xfrm>
            <a:off x="1588389" y="2046923"/>
            <a:ext cx="5467350" cy="1583245"/>
          </a:xfrm>
          <a:prstGeom prst="rect">
            <a:avLst/>
          </a:prstGeom>
        </p:spPr>
      </p:pic>
      <p:pic>
        <p:nvPicPr>
          <p:cNvPr id="9" name="Picture 8">
            <a:extLst>
              <a:ext uri="{FF2B5EF4-FFF2-40B4-BE49-F238E27FC236}">
                <a16:creationId xmlns:a16="http://schemas.microsoft.com/office/drawing/2014/main" id="{3BC58A2C-85E3-F9F4-566B-5B656FAC27E6}"/>
              </a:ext>
            </a:extLst>
          </p:cNvPr>
          <p:cNvPicPr>
            <a:picLocks noChangeAspect="1"/>
          </p:cNvPicPr>
          <p:nvPr/>
        </p:nvPicPr>
        <p:blipFill>
          <a:blip r:embed="rId3"/>
          <a:stretch>
            <a:fillRect/>
          </a:stretch>
        </p:blipFill>
        <p:spPr>
          <a:xfrm>
            <a:off x="1633537" y="3828479"/>
            <a:ext cx="5443919" cy="1731074"/>
          </a:xfrm>
          <a:prstGeom prst="rect">
            <a:avLst/>
          </a:prstGeom>
        </p:spPr>
      </p:pic>
    </p:spTree>
    <p:extLst>
      <p:ext uri="{BB962C8B-B14F-4D97-AF65-F5344CB8AC3E}">
        <p14:creationId xmlns:p14="http://schemas.microsoft.com/office/powerpoint/2010/main" val="36514494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CBBD1F-78AF-0BF8-03B8-6ACFF5A99189}"/>
              </a:ext>
            </a:extLst>
          </p:cNvPr>
          <p:cNvSpPr>
            <a:spLocks noGrp="1"/>
          </p:cNvSpPr>
          <p:nvPr>
            <p:ph type="ctrTitle"/>
          </p:nvPr>
        </p:nvSpPr>
        <p:spPr>
          <a:xfrm>
            <a:off x="1259966" y="168720"/>
            <a:ext cx="9328785" cy="668337"/>
          </a:xfrm>
        </p:spPr>
        <p:txBody>
          <a:bodyPr>
            <a:normAutofit fontScale="90000"/>
          </a:bodyPr>
          <a:lstStyle/>
          <a:p>
            <a:r>
              <a:rPr lang="en-US" dirty="0"/>
              <a:t>Package </a:t>
            </a:r>
          </a:p>
        </p:txBody>
      </p:sp>
      <p:sp>
        <p:nvSpPr>
          <p:cNvPr id="3" name="Subtitle 2">
            <a:extLst>
              <a:ext uri="{FF2B5EF4-FFF2-40B4-BE49-F238E27FC236}">
                <a16:creationId xmlns:a16="http://schemas.microsoft.com/office/drawing/2014/main" id="{3BAF2FCC-9CF6-B5DC-6189-7D123FC4023B}"/>
              </a:ext>
            </a:extLst>
          </p:cNvPr>
          <p:cNvSpPr>
            <a:spLocks noGrp="1"/>
          </p:cNvSpPr>
          <p:nvPr>
            <p:ph type="subTitle" idx="1"/>
          </p:nvPr>
        </p:nvSpPr>
        <p:spPr>
          <a:xfrm>
            <a:off x="320040" y="832104"/>
            <a:ext cx="4937760" cy="5669280"/>
          </a:xfrm>
        </p:spPr>
        <p:txBody>
          <a:bodyPr>
            <a:normAutofit fontScale="92500" lnSpcReduction="10000"/>
          </a:bodyPr>
          <a:lstStyle/>
          <a:p>
            <a:pPr marL="285750" indent="-285750" algn="l">
              <a:buFont typeface="Wingdings" panose="05000000000000000000" pitchFamily="2" charset="2"/>
              <a:buChar char="Ø"/>
            </a:pPr>
            <a:r>
              <a:rPr lang="en-US" dirty="0"/>
              <a:t>Package must be the first line in the program (should be written before import).</a:t>
            </a:r>
          </a:p>
          <a:p>
            <a:pPr marL="285750" indent="-285750" algn="l">
              <a:buFont typeface="Wingdings" panose="05000000000000000000" pitchFamily="2" charset="2"/>
              <a:buChar char="Ø"/>
            </a:pPr>
            <a:r>
              <a:rPr lang="en-US" dirty="0"/>
              <a:t>Here –d path basically tells the compiler that the .class file has to be created within the package mentioned in the program (even . Can be used instead of path)</a:t>
            </a:r>
          </a:p>
          <a:p>
            <a:pPr marL="285750" indent="-285750" algn="l">
              <a:buFont typeface="Wingdings" panose="05000000000000000000" pitchFamily="2" charset="2"/>
              <a:buChar char="Ø"/>
            </a:pPr>
            <a:r>
              <a:rPr lang="en-US" dirty="0"/>
              <a:t>After line1 i.e. </a:t>
            </a:r>
            <a:r>
              <a:rPr lang="en-US" dirty="0" err="1"/>
              <a:t>javac</a:t>
            </a:r>
            <a:r>
              <a:rPr lang="en-US" dirty="0"/>
              <a:t> –d path A.java   </a:t>
            </a:r>
            <a:r>
              <a:rPr lang="en-US" dirty="0" err="1"/>
              <a:t>A.class</a:t>
            </a:r>
            <a:r>
              <a:rPr lang="en-US" dirty="0"/>
              <a:t> file is generated within One.</a:t>
            </a:r>
          </a:p>
          <a:p>
            <a:pPr marL="285750" indent="-285750" algn="l">
              <a:buFont typeface="Wingdings" panose="05000000000000000000" pitchFamily="2" charset="2"/>
              <a:buChar char="Ø"/>
            </a:pPr>
            <a:r>
              <a:rPr lang="en-US" dirty="0"/>
              <a:t>After line2 i.e. </a:t>
            </a:r>
            <a:r>
              <a:rPr lang="en-US" dirty="0" err="1"/>
              <a:t>javac</a:t>
            </a:r>
            <a:r>
              <a:rPr lang="en-US" dirty="0"/>
              <a:t> –d path B.java </a:t>
            </a:r>
            <a:r>
              <a:rPr lang="en-US" dirty="0" err="1"/>
              <a:t>B.class</a:t>
            </a:r>
            <a:r>
              <a:rPr lang="en-US" dirty="0"/>
              <a:t> file is generated within Two.</a:t>
            </a:r>
          </a:p>
          <a:p>
            <a:pPr marL="285750" indent="-285750" algn="l">
              <a:buFont typeface="Wingdings" panose="05000000000000000000" pitchFamily="2" charset="2"/>
              <a:buChar char="Ø"/>
            </a:pPr>
            <a:r>
              <a:rPr lang="en-US" dirty="0"/>
              <a:t>Finally to execute </a:t>
            </a:r>
            <a:r>
              <a:rPr lang="en-US" dirty="0" err="1"/>
              <a:t>B.class</a:t>
            </a:r>
            <a:r>
              <a:rPr lang="en-US" dirty="0"/>
              <a:t> java Two/B is used. Hence output “A” is visible on the screen. </a:t>
            </a:r>
          </a:p>
          <a:p>
            <a:pPr marL="285750" indent="-285750" algn="l">
              <a:buFont typeface="Wingdings" panose="05000000000000000000" pitchFamily="2" charset="2"/>
              <a:buChar char="Ø"/>
            </a:pPr>
            <a:r>
              <a:rPr lang="en-US" dirty="0"/>
              <a:t>Note -&gt; Both class &amp; constructor is public hence it worked. Else you </a:t>
            </a:r>
            <a:r>
              <a:rPr lang="en-US" dirty="0" err="1"/>
              <a:t>wil</a:t>
            </a:r>
            <a:r>
              <a:rPr lang="en-US" dirty="0"/>
              <a:t> get error.</a:t>
            </a:r>
          </a:p>
          <a:p>
            <a:pPr marL="285750" indent="-285750" algn="l">
              <a:buFont typeface="Wingdings" panose="05000000000000000000" pitchFamily="2" charset="2"/>
              <a:buChar char="Ø"/>
            </a:pPr>
            <a:endParaRPr lang="en-US" dirty="0"/>
          </a:p>
          <a:p>
            <a:pPr marL="285750" indent="-285750" algn="l">
              <a:buFont typeface="Wingdings" panose="05000000000000000000" pitchFamily="2" charset="2"/>
              <a:buChar char="Ø"/>
            </a:pPr>
            <a:endParaRPr lang="en-US" dirty="0"/>
          </a:p>
          <a:p>
            <a:pPr marL="285750" indent="-285750" algn="l">
              <a:buFont typeface="Wingdings" panose="05000000000000000000" pitchFamily="2" charset="2"/>
              <a:buChar char="Ø"/>
            </a:pPr>
            <a:endParaRPr lang="en-US" dirty="0"/>
          </a:p>
          <a:p>
            <a:pPr marL="285750" indent="-285750" algn="l">
              <a:buFont typeface="Wingdings" panose="05000000000000000000" pitchFamily="2" charset="2"/>
              <a:buChar char="Ø"/>
            </a:pPr>
            <a:endParaRPr lang="en-US" dirty="0"/>
          </a:p>
        </p:txBody>
      </p:sp>
      <p:pic>
        <p:nvPicPr>
          <p:cNvPr id="5" name="Picture 4">
            <a:extLst>
              <a:ext uri="{FF2B5EF4-FFF2-40B4-BE49-F238E27FC236}">
                <a16:creationId xmlns:a16="http://schemas.microsoft.com/office/drawing/2014/main" id="{E1C254FA-F99D-3CB3-9405-F1E7F73CA62C}"/>
              </a:ext>
            </a:extLst>
          </p:cNvPr>
          <p:cNvPicPr>
            <a:picLocks noChangeAspect="1"/>
          </p:cNvPicPr>
          <p:nvPr/>
        </p:nvPicPr>
        <p:blipFill>
          <a:blip r:embed="rId2"/>
          <a:stretch>
            <a:fillRect/>
          </a:stretch>
        </p:blipFill>
        <p:spPr>
          <a:xfrm>
            <a:off x="5431536" y="839692"/>
            <a:ext cx="6446520" cy="5689124"/>
          </a:xfrm>
          <a:prstGeom prst="rect">
            <a:avLst/>
          </a:prstGeom>
        </p:spPr>
      </p:pic>
    </p:spTree>
    <p:extLst>
      <p:ext uri="{BB962C8B-B14F-4D97-AF65-F5344CB8AC3E}">
        <p14:creationId xmlns:p14="http://schemas.microsoft.com/office/powerpoint/2010/main" val="41012593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CBBD1F-78AF-0BF8-03B8-6ACFF5A99189}"/>
              </a:ext>
            </a:extLst>
          </p:cNvPr>
          <p:cNvSpPr>
            <a:spLocks noGrp="1"/>
          </p:cNvSpPr>
          <p:nvPr>
            <p:ph type="ctrTitle"/>
          </p:nvPr>
        </p:nvSpPr>
        <p:spPr>
          <a:xfrm>
            <a:off x="1259966" y="168720"/>
            <a:ext cx="9328785" cy="668337"/>
          </a:xfrm>
        </p:spPr>
        <p:txBody>
          <a:bodyPr>
            <a:normAutofit fontScale="90000"/>
          </a:bodyPr>
          <a:lstStyle/>
          <a:p>
            <a:r>
              <a:rPr lang="en-US" dirty="0"/>
              <a:t>abstract</a:t>
            </a:r>
          </a:p>
        </p:txBody>
      </p:sp>
      <p:sp>
        <p:nvSpPr>
          <p:cNvPr id="3" name="Subtitle 2">
            <a:extLst>
              <a:ext uri="{FF2B5EF4-FFF2-40B4-BE49-F238E27FC236}">
                <a16:creationId xmlns:a16="http://schemas.microsoft.com/office/drawing/2014/main" id="{3BAF2FCC-9CF6-B5DC-6189-7D123FC4023B}"/>
              </a:ext>
            </a:extLst>
          </p:cNvPr>
          <p:cNvSpPr>
            <a:spLocks noGrp="1"/>
          </p:cNvSpPr>
          <p:nvPr>
            <p:ph type="subTitle" idx="1"/>
          </p:nvPr>
        </p:nvSpPr>
        <p:spPr>
          <a:xfrm>
            <a:off x="320040" y="832104"/>
            <a:ext cx="11091672" cy="5669280"/>
          </a:xfrm>
        </p:spPr>
        <p:txBody>
          <a:bodyPr/>
          <a:lstStyle/>
          <a:p>
            <a:pPr marL="285750" indent="-285750" algn="l">
              <a:buFont typeface="Wingdings" panose="05000000000000000000" pitchFamily="2" charset="2"/>
              <a:buChar char="Ø"/>
            </a:pPr>
            <a:r>
              <a:rPr lang="en-US" dirty="0"/>
              <a:t>Except public &amp; protected &amp; default all the other modifiers can’t form combination with abstract in method level.</a:t>
            </a:r>
          </a:p>
          <a:p>
            <a:pPr marL="285750" indent="-285750" algn="l">
              <a:buFont typeface="Wingdings" panose="05000000000000000000" pitchFamily="2" charset="2"/>
              <a:buChar char="Ø"/>
            </a:pPr>
            <a:r>
              <a:rPr lang="en-US" dirty="0"/>
              <a:t>Abstract class -&gt;</a:t>
            </a:r>
          </a:p>
          <a:p>
            <a:pPr marL="342900" indent="-342900" algn="l">
              <a:buFont typeface="Arial" panose="020B0604020202020204" pitchFamily="34" charset="0"/>
              <a:buChar char="•"/>
            </a:pPr>
            <a:r>
              <a:rPr lang="en-US" dirty="0"/>
              <a:t>If </a:t>
            </a:r>
            <a:r>
              <a:rPr lang="en-US" dirty="0" err="1"/>
              <a:t>atleast</a:t>
            </a:r>
            <a:r>
              <a:rPr lang="en-US" dirty="0"/>
              <a:t> one method is abstract then class should be abstract.</a:t>
            </a:r>
          </a:p>
          <a:p>
            <a:pPr marL="342900" indent="-342900" algn="l">
              <a:buFont typeface="Arial" panose="020B0604020202020204" pitchFamily="34" charset="0"/>
              <a:buChar char="•"/>
            </a:pPr>
            <a:r>
              <a:rPr lang="en-US" dirty="0"/>
              <a:t>It is not compulsory to have abstract methods in an abstract class. Ex: Adaptor class has no methods but still it’s abstract.</a:t>
            </a:r>
          </a:p>
          <a:p>
            <a:pPr marL="342900" indent="-342900" algn="l">
              <a:buFont typeface="Arial" panose="020B0604020202020204" pitchFamily="34" charset="0"/>
              <a:buChar char="•"/>
            </a:pPr>
            <a:r>
              <a:rPr lang="en-US" dirty="0"/>
              <a:t>Abstract class can contain final method but final class can’t contain abstract method.</a:t>
            </a:r>
          </a:p>
          <a:p>
            <a:pPr marL="342900" indent="-342900" algn="l">
              <a:buFont typeface="Arial" panose="020B0604020202020204" pitchFamily="34" charset="0"/>
              <a:buChar char="•"/>
            </a:pPr>
            <a:endParaRPr lang="en-US" dirty="0"/>
          </a:p>
          <a:p>
            <a:pPr algn="l"/>
            <a:endParaRPr lang="en-US" dirty="0"/>
          </a:p>
          <a:p>
            <a:pPr marL="285750" indent="-285750" algn="l">
              <a:buFont typeface="Wingdings" panose="05000000000000000000" pitchFamily="2" charset="2"/>
              <a:buChar char="Ø"/>
            </a:pPr>
            <a:endParaRPr lang="en-US" dirty="0"/>
          </a:p>
        </p:txBody>
      </p:sp>
    </p:spTree>
    <p:extLst>
      <p:ext uri="{BB962C8B-B14F-4D97-AF65-F5344CB8AC3E}">
        <p14:creationId xmlns:p14="http://schemas.microsoft.com/office/powerpoint/2010/main" val="9910022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CBBD1F-78AF-0BF8-03B8-6ACFF5A99189}"/>
              </a:ext>
            </a:extLst>
          </p:cNvPr>
          <p:cNvSpPr>
            <a:spLocks noGrp="1"/>
          </p:cNvSpPr>
          <p:nvPr>
            <p:ph type="ctrTitle"/>
          </p:nvPr>
        </p:nvSpPr>
        <p:spPr>
          <a:xfrm>
            <a:off x="1259966" y="168720"/>
            <a:ext cx="9328785" cy="668337"/>
          </a:xfrm>
        </p:spPr>
        <p:txBody>
          <a:bodyPr>
            <a:normAutofit fontScale="90000"/>
          </a:bodyPr>
          <a:lstStyle/>
          <a:p>
            <a:r>
              <a:rPr lang="en-US" dirty="0" err="1"/>
              <a:t>strictfp</a:t>
            </a:r>
            <a:endParaRPr lang="en-US" dirty="0"/>
          </a:p>
        </p:txBody>
      </p:sp>
      <p:sp>
        <p:nvSpPr>
          <p:cNvPr id="3" name="Subtitle 2">
            <a:extLst>
              <a:ext uri="{FF2B5EF4-FFF2-40B4-BE49-F238E27FC236}">
                <a16:creationId xmlns:a16="http://schemas.microsoft.com/office/drawing/2014/main" id="{3BAF2FCC-9CF6-B5DC-6189-7D123FC4023B}"/>
              </a:ext>
            </a:extLst>
          </p:cNvPr>
          <p:cNvSpPr>
            <a:spLocks noGrp="1"/>
          </p:cNvSpPr>
          <p:nvPr>
            <p:ph type="subTitle" idx="1"/>
          </p:nvPr>
        </p:nvSpPr>
        <p:spPr>
          <a:xfrm>
            <a:off x="320040" y="841248"/>
            <a:ext cx="11521440" cy="5669280"/>
          </a:xfrm>
        </p:spPr>
        <p:txBody>
          <a:bodyPr/>
          <a:lstStyle/>
          <a:p>
            <a:pPr marL="285750" indent="-285750" algn="l">
              <a:buFont typeface="Wingdings" panose="05000000000000000000" pitchFamily="2" charset="2"/>
              <a:buChar char="Ø"/>
            </a:pPr>
            <a:r>
              <a:rPr lang="en-US" dirty="0"/>
              <a:t>Java is platform independent language, so to get platform independent result for floating point arithmetic we use </a:t>
            </a:r>
            <a:r>
              <a:rPr lang="en-US" dirty="0" err="1"/>
              <a:t>strictfp</a:t>
            </a:r>
            <a:r>
              <a:rPr lang="en-US" dirty="0"/>
              <a:t> modifier.</a:t>
            </a:r>
          </a:p>
          <a:p>
            <a:pPr marL="285750" indent="-285750" algn="l">
              <a:buFont typeface="Wingdings" panose="05000000000000000000" pitchFamily="2" charset="2"/>
              <a:buChar char="Ø"/>
            </a:pPr>
            <a:r>
              <a:rPr lang="en-US" dirty="0"/>
              <a:t>Abstract method says not to implementation but </a:t>
            </a:r>
            <a:r>
              <a:rPr lang="en-US" dirty="0" err="1"/>
              <a:t>strictfp</a:t>
            </a:r>
            <a:r>
              <a:rPr lang="en-US" dirty="0"/>
              <a:t> wants implementation hence for methods abstract &amp; </a:t>
            </a:r>
            <a:r>
              <a:rPr lang="en-US" dirty="0" err="1"/>
              <a:t>strictfp</a:t>
            </a:r>
            <a:r>
              <a:rPr lang="en-US" dirty="0"/>
              <a:t> is illegal combination.</a:t>
            </a:r>
          </a:p>
          <a:p>
            <a:pPr marL="285750" indent="-285750" algn="l">
              <a:buFont typeface="Wingdings" panose="05000000000000000000" pitchFamily="2" charset="2"/>
              <a:buChar char="Ø"/>
            </a:pPr>
            <a:r>
              <a:rPr lang="en-US" dirty="0"/>
              <a:t>But for class level abstract &amp; </a:t>
            </a:r>
            <a:r>
              <a:rPr lang="en-US" dirty="0" err="1"/>
              <a:t>strictfp</a:t>
            </a:r>
            <a:r>
              <a:rPr lang="en-US" dirty="0"/>
              <a:t> are legal combination.</a:t>
            </a:r>
          </a:p>
          <a:p>
            <a:pPr marL="285750" indent="-285750" algn="l">
              <a:buFont typeface="Wingdings" panose="05000000000000000000" pitchFamily="2" charset="2"/>
              <a:buChar char="Ø"/>
            </a:pPr>
            <a:r>
              <a:rPr lang="en-US" dirty="0"/>
              <a:t>Because if a class is declared as abstract &amp; </a:t>
            </a:r>
            <a:r>
              <a:rPr lang="en-US" dirty="0" err="1"/>
              <a:t>strictfp</a:t>
            </a:r>
            <a:r>
              <a:rPr lang="en-US" dirty="0"/>
              <a:t> then</a:t>
            </a:r>
          </a:p>
          <a:p>
            <a:pPr algn="l"/>
            <a:r>
              <a:rPr lang="en-US" dirty="0"/>
              <a:t>Every floating point operation(in non abstract method)</a:t>
            </a:r>
          </a:p>
          <a:p>
            <a:pPr algn="l"/>
            <a:r>
              <a:rPr lang="en-US" dirty="0"/>
              <a:t>being performed will follow IEE754 standard by default so </a:t>
            </a:r>
          </a:p>
          <a:p>
            <a:pPr algn="l"/>
            <a:r>
              <a:rPr lang="en-US" dirty="0"/>
              <a:t>that we get platform independent result.</a:t>
            </a:r>
          </a:p>
        </p:txBody>
      </p:sp>
      <p:pic>
        <p:nvPicPr>
          <p:cNvPr id="5" name="Picture 4">
            <a:extLst>
              <a:ext uri="{FF2B5EF4-FFF2-40B4-BE49-F238E27FC236}">
                <a16:creationId xmlns:a16="http://schemas.microsoft.com/office/drawing/2014/main" id="{698C7529-3396-3659-8F26-ABDA21B7E72C}"/>
              </a:ext>
            </a:extLst>
          </p:cNvPr>
          <p:cNvPicPr>
            <a:picLocks noChangeAspect="1"/>
          </p:cNvPicPr>
          <p:nvPr/>
        </p:nvPicPr>
        <p:blipFill>
          <a:blip r:embed="rId2"/>
          <a:stretch>
            <a:fillRect/>
          </a:stretch>
        </p:blipFill>
        <p:spPr>
          <a:xfrm>
            <a:off x="7844409" y="3177920"/>
            <a:ext cx="3869055" cy="2390775"/>
          </a:xfrm>
          <a:prstGeom prst="rect">
            <a:avLst/>
          </a:prstGeom>
          <a:ln>
            <a:solidFill>
              <a:schemeClr val="tx1"/>
            </a:solidFill>
          </a:ln>
        </p:spPr>
      </p:pic>
    </p:spTree>
    <p:extLst>
      <p:ext uri="{BB962C8B-B14F-4D97-AF65-F5344CB8AC3E}">
        <p14:creationId xmlns:p14="http://schemas.microsoft.com/office/powerpoint/2010/main" val="428495077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CBBD1F-78AF-0BF8-03B8-6ACFF5A99189}"/>
              </a:ext>
            </a:extLst>
          </p:cNvPr>
          <p:cNvSpPr>
            <a:spLocks noGrp="1"/>
          </p:cNvSpPr>
          <p:nvPr>
            <p:ph type="ctrTitle"/>
          </p:nvPr>
        </p:nvSpPr>
        <p:spPr>
          <a:xfrm>
            <a:off x="1259966" y="168720"/>
            <a:ext cx="9328785" cy="668337"/>
          </a:xfrm>
        </p:spPr>
        <p:txBody>
          <a:bodyPr>
            <a:normAutofit fontScale="90000"/>
          </a:bodyPr>
          <a:lstStyle/>
          <a:p>
            <a:r>
              <a:rPr lang="en-US" dirty="0"/>
              <a:t>Protected modifier</a:t>
            </a:r>
          </a:p>
        </p:txBody>
      </p:sp>
      <p:sp>
        <p:nvSpPr>
          <p:cNvPr id="3" name="Subtitle 2">
            <a:extLst>
              <a:ext uri="{FF2B5EF4-FFF2-40B4-BE49-F238E27FC236}">
                <a16:creationId xmlns:a16="http://schemas.microsoft.com/office/drawing/2014/main" id="{3BAF2FCC-9CF6-B5DC-6189-7D123FC4023B}"/>
              </a:ext>
            </a:extLst>
          </p:cNvPr>
          <p:cNvSpPr>
            <a:spLocks noGrp="1"/>
          </p:cNvSpPr>
          <p:nvPr>
            <p:ph type="subTitle" idx="1"/>
          </p:nvPr>
        </p:nvSpPr>
        <p:spPr>
          <a:xfrm>
            <a:off x="320040" y="832104"/>
            <a:ext cx="11521440" cy="5669280"/>
          </a:xfrm>
        </p:spPr>
        <p:txBody>
          <a:bodyPr>
            <a:normAutofit lnSpcReduction="10000"/>
          </a:bodyPr>
          <a:lstStyle/>
          <a:p>
            <a:pPr marL="285750" indent="-285750" algn="l">
              <a:buFont typeface="Wingdings" panose="05000000000000000000" pitchFamily="2" charset="2"/>
              <a:buChar char="Ø"/>
            </a:pPr>
            <a:r>
              <a:rPr lang="en-US" dirty="0"/>
              <a:t>Protected methods of parent class can be accessed within the same package or from other package only by child class method.</a:t>
            </a:r>
          </a:p>
          <a:p>
            <a:pPr marL="285750" indent="-285750" algn="l">
              <a:buFont typeface="Wingdings" panose="05000000000000000000" pitchFamily="2" charset="2"/>
              <a:buChar char="Ø"/>
            </a:pPr>
            <a:r>
              <a:rPr lang="en-US" dirty="0"/>
              <a:t>Still in child class also we cannot create parent object… we can only access parent class method.</a:t>
            </a:r>
          </a:p>
          <a:p>
            <a:pPr marL="285750" indent="-285750" algn="l">
              <a:buFont typeface="Wingdings" panose="05000000000000000000" pitchFamily="2" charset="2"/>
              <a:buChar char="Ø"/>
            </a:pPr>
            <a:r>
              <a:rPr lang="en-US" dirty="0"/>
              <a:t>Ex: -</a:t>
            </a:r>
          </a:p>
          <a:p>
            <a:pPr marL="285750" indent="-285750" algn="l">
              <a:buFont typeface="Wingdings" panose="05000000000000000000" pitchFamily="2" charset="2"/>
              <a:buChar char="Ø"/>
            </a:pPr>
            <a:endParaRPr lang="en-US" dirty="0"/>
          </a:p>
          <a:p>
            <a:pPr marL="285750" indent="-285750" algn="l">
              <a:buFont typeface="Wingdings" panose="05000000000000000000" pitchFamily="2" charset="2"/>
              <a:buChar char="Ø"/>
            </a:pPr>
            <a:endParaRPr lang="en-US" dirty="0"/>
          </a:p>
          <a:p>
            <a:pPr marL="285750" indent="-285750" algn="l">
              <a:buFont typeface="Wingdings" panose="05000000000000000000" pitchFamily="2" charset="2"/>
              <a:buChar char="Ø"/>
            </a:pPr>
            <a:endParaRPr lang="en-US" dirty="0"/>
          </a:p>
          <a:p>
            <a:pPr marL="285750" indent="-285750" algn="l">
              <a:buFont typeface="Wingdings" panose="05000000000000000000" pitchFamily="2" charset="2"/>
              <a:buChar char="Ø"/>
            </a:pPr>
            <a:endParaRPr lang="en-US" dirty="0"/>
          </a:p>
          <a:p>
            <a:pPr marL="285750" indent="-285750" algn="l">
              <a:buFont typeface="Wingdings" panose="05000000000000000000" pitchFamily="2" charset="2"/>
              <a:buChar char="Ø"/>
            </a:pPr>
            <a:endParaRPr lang="en-US" dirty="0"/>
          </a:p>
          <a:p>
            <a:pPr marL="285750" indent="-285750" algn="l">
              <a:buFont typeface="Wingdings" panose="05000000000000000000" pitchFamily="2" charset="2"/>
              <a:buChar char="Ø"/>
            </a:pPr>
            <a:endParaRPr lang="en-US" dirty="0"/>
          </a:p>
          <a:p>
            <a:pPr marL="285750" indent="-285750" algn="l">
              <a:buFont typeface="Wingdings" panose="05000000000000000000" pitchFamily="2" charset="2"/>
              <a:buChar char="Ø"/>
            </a:pPr>
            <a:r>
              <a:rPr lang="en-US" dirty="0"/>
              <a:t>Note: while overriding a method say protected, it can be provided higher access(like </a:t>
            </a:r>
            <a:r>
              <a:rPr lang="en-US" dirty="0" err="1"/>
              <a:t>public,protected</a:t>
            </a:r>
            <a:r>
              <a:rPr lang="en-US" dirty="0"/>
              <a:t> access can be given) but not lower(like &lt;default&gt; can’t be given).Because of problem when Parent ref &amp; child Object.</a:t>
            </a:r>
          </a:p>
        </p:txBody>
      </p:sp>
      <p:pic>
        <p:nvPicPr>
          <p:cNvPr id="6" name="Picture 5">
            <a:extLst>
              <a:ext uri="{FF2B5EF4-FFF2-40B4-BE49-F238E27FC236}">
                <a16:creationId xmlns:a16="http://schemas.microsoft.com/office/drawing/2014/main" id="{8B8AB561-5704-07C7-34C3-D25698673A48}"/>
              </a:ext>
            </a:extLst>
          </p:cNvPr>
          <p:cNvPicPr>
            <a:picLocks noChangeAspect="1"/>
          </p:cNvPicPr>
          <p:nvPr/>
        </p:nvPicPr>
        <p:blipFill>
          <a:blip r:embed="rId3"/>
          <a:stretch>
            <a:fillRect/>
          </a:stretch>
        </p:blipFill>
        <p:spPr>
          <a:xfrm>
            <a:off x="1386459" y="2428113"/>
            <a:ext cx="4835047" cy="2493511"/>
          </a:xfrm>
          <a:prstGeom prst="rect">
            <a:avLst/>
          </a:prstGeom>
          <a:ln>
            <a:solidFill>
              <a:schemeClr val="tx1"/>
            </a:solidFill>
          </a:ln>
        </p:spPr>
      </p:pic>
    </p:spTree>
    <p:extLst>
      <p:ext uri="{BB962C8B-B14F-4D97-AF65-F5344CB8AC3E}">
        <p14:creationId xmlns:p14="http://schemas.microsoft.com/office/powerpoint/2010/main" val="12603260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CBBD1F-78AF-0BF8-03B8-6ACFF5A99189}"/>
              </a:ext>
            </a:extLst>
          </p:cNvPr>
          <p:cNvSpPr>
            <a:spLocks noGrp="1"/>
          </p:cNvSpPr>
          <p:nvPr>
            <p:ph type="ctrTitle"/>
          </p:nvPr>
        </p:nvSpPr>
        <p:spPr>
          <a:xfrm>
            <a:off x="1095374" y="827088"/>
            <a:ext cx="9115425" cy="668337"/>
          </a:xfrm>
        </p:spPr>
        <p:txBody>
          <a:bodyPr>
            <a:normAutofit fontScale="90000"/>
          </a:bodyPr>
          <a:lstStyle/>
          <a:p>
            <a:r>
              <a:rPr lang="en-US" dirty="0"/>
              <a:t>IS JAVA STATICALLY TYPED ?</a:t>
            </a:r>
          </a:p>
        </p:txBody>
      </p:sp>
      <p:sp>
        <p:nvSpPr>
          <p:cNvPr id="3" name="Subtitle 2">
            <a:extLst>
              <a:ext uri="{FF2B5EF4-FFF2-40B4-BE49-F238E27FC236}">
                <a16:creationId xmlns:a16="http://schemas.microsoft.com/office/drawing/2014/main" id="{3BAF2FCC-9CF6-B5DC-6189-7D123FC4023B}"/>
              </a:ext>
            </a:extLst>
          </p:cNvPr>
          <p:cNvSpPr>
            <a:spLocks noGrp="1"/>
          </p:cNvSpPr>
          <p:nvPr>
            <p:ph type="subTitle" idx="1"/>
          </p:nvPr>
        </p:nvSpPr>
        <p:spPr>
          <a:xfrm>
            <a:off x="1154954" y="1562102"/>
            <a:ext cx="9894045" cy="1190624"/>
          </a:xfrm>
        </p:spPr>
        <p:txBody>
          <a:bodyPr>
            <a:normAutofit lnSpcReduction="10000"/>
          </a:bodyPr>
          <a:lstStyle/>
          <a:p>
            <a:pPr marL="285750" indent="-285750" algn="l">
              <a:buFont typeface="Wingdings" panose="05000000000000000000" pitchFamily="2" charset="2"/>
              <a:buChar char="Ø"/>
            </a:pPr>
            <a:r>
              <a:rPr lang="en-US" dirty="0"/>
              <a:t> Yes BECAUSE the type of the variable is checked at the </a:t>
            </a:r>
            <a:r>
              <a:rPr lang="en-US" b="1" u="sng" dirty="0"/>
              <a:t>compile-time</a:t>
            </a:r>
            <a:r>
              <a:rPr lang="en-US" dirty="0"/>
              <a:t> of the code HENCE called a statically typed language.</a:t>
            </a:r>
          </a:p>
          <a:p>
            <a:pPr marL="285750" indent="-285750" algn="l">
              <a:buFont typeface="Wingdings" panose="05000000000000000000" pitchFamily="2" charset="2"/>
              <a:buChar char="Ø"/>
            </a:pPr>
            <a:r>
              <a:rPr lang="en-US" dirty="0"/>
              <a:t>Code won’t be compiled until error is corrected.</a:t>
            </a:r>
          </a:p>
          <a:p>
            <a:pPr marL="285750" indent="-285750" algn="l">
              <a:buFont typeface="Wingdings" panose="05000000000000000000" pitchFamily="2" charset="2"/>
              <a:buChar char="Ø"/>
            </a:pPr>
            <a:endParaRPr lang="en-US" dirty="0"/>
          </a:p>
        </p:txBody>
      </p:sp>
      <p:sp>
        <p:nvSpPr>
          <p:cNvPr id="5" name="Subtitle 2">
            <a:extLst>
              <a:ext uri="{FF2B5EF4-FFF2-40B4-BE49-F238E27FC236}">
                <a16:creationId xmlns:a16="http://schemas.microsoft.com/office/drawing/2014/main" id="{8D4FBD46-8BF1-BCE0-DA34-B803B2FC61ED}"/>
              </a:ext>
            </a:extLst>
          </p:cNvPr>
          <p:cNvSpPr txBox="1">
            <a:spLocks/>
          </p:cNvSpPr>
          <p:nvPr/>
        </p:nvSpPr>
        <p:spPr bwMode="gray">
          <a:xfrm>
            <a:off x="1154954" y="3590927"/>
            <a:ext cx="9894045" cy="1190624"/>
          </a:xfrm>
          <a:prstGeom prst="rect">
            <a:avLst/>
          </a:prstGeom>
        </p:spPr>
        <p:txBody>
          <a:bodyPr vert="horz" lIns="91440" tIns="45720" rIns="91440" bIns="45720" rtlCol="0" anchor="t">
            <a:normAutofit/>
          </a:bodyPr>
          <a:lstStyle>
            <a:lvl1pPr marL="0" indent="0" algn="l" defTabSz="457200" rtl="0" eaLnBrk="1" latinLnBrk="0" hangingPunct="1">
              <a:spcBef>
                <a:spcPts val="1000"/>
              </a:spcBef>
              <a:spcAft>
                <a:spcPts val="0"/>
              </a:spcAft>
              <a:buClr>
                <a:schemeClr val="accent1"/>
              </a:buClr>
              <a:buSzPct val="80000"/>
              <a:buFont typeface="Wingdings 3" charset="2"/>
              <a:buNone/>
              <a:defRPr sz="1800" b="0" i="0" kern="1200" cap="all">
                <a:solidFill>
                  <a:schemeClr val="accent1">
                    <a:lumMod val="60000"/>
                    <a:lumOff val="40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SzPct val="80000"/>
              <a:buFont typeface="Wingdings 3" charset="2"/>
              <a:buNone/>
              <a:defRPr sz="1600" b="0" i="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SzPct val="80000"/>
              <a:buFont typeface="Wingdings 3" charset="2"/>
              <a:buNone/>
              <a:defRPr sz="1400" b="0" i="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9pPr>
          </a:lstStyle>
          <a:p>
            <a:pPr marL="285750" indent="-285750">
              <a:buFont typeface="Wingdings" panose="05000000000000000000" pitchFamily="2" charset="2"/>
              <a:buChar char="Ø"/>
            </a:pPr>
            <a:r>
              <a:rPr lang="en-US" dirty="0">
                <a:solidFill>
                  <a:schemeClr val="tx1"/>
                </a:solidFill>
              </a:rPr>
              <a:t> Yes BECAUSE the type of the variable Should be specified by the programmer.</a:t>
            </a:r>
          </a:p>
          <a:p>
            <a:pPr marL="285750" indent="-285750">
              <a:buFont typeface="Wingdings" panose="05000000000000000000" pitchFamily="2" charset="2"/>
              <a:buChar char="Ø"/>
            </a:pPr>
            <a:endParaRPr lang="en-US" dirty="0">
              <a:solidFill>
                <a:schemeClr val="tx1"/>
              </a:solidFill>
            </a:endParaRPr>
          </a:p>
        </p:txBody>
      </p:sp>
      <p:sp>
        <p:nvSpPr>
          <p:cNvPr id="7" name="Subtitle 2">
            <a:extLst>
              <a:ext uri="{FF2B5EF4-FFF2-40B4-BE49-F238E27FC236}">
                <a16:creationId xmlns:a16="http://schemas.microsoft.com/office/drawing/2014/main" id="{331232E9-C83D-EF56-6864-60D13DA58BC8}"/>
              </a:ext>
            </a:extLst>
          </p:cNvPr>
          <p:cNvSpPr txBox="1">
            <a:spLocks/>
          </p:cNvSpPr>
          <p:nvPr/>
        </p:nvSpPr>
        <p:spPr bwMode="gray">
          <a:xfrm>
            <a:off x="1174004" y="5172077"/>
            <a:ext cx="9894045" cy="771523"/>
          </a:xfrm>
          <a:prstGeom prst="rect">
            <a:avLst/>
          </a:prstGeom>
        </p:spPr>
        <p:txBody>
          <a:bodyPr vert="horz" lIns="91440" tIns="45720" rIns="91440" bIns="45720" rtlCol="0" anchor="t">
            <a:normAutofit/>
          </a:bodyPr>
          <a:lstStyle>
            <a:lvl1pPr marL="0" indent="0" algn="l" defTabSz="457200" rtl="0" eaLnBrk="1" latinLnBrk="0" hangingPunct="1">
              <a:spcBef>
                <a:spcPts val="1000"/>
              </a:spcBef>
              <a:spcAft>
                <a:spcPts val="0"/>
              </a:spcAft>
              <a:buClr>
                <a:schemeClr val="accent1"/>
              </a:buClr>
              <a:buSzPct val="80000"/>
              <a:buFont typeface="Wingdings 3" charset="2"/>
              <a:buNone/>
              <a:defRPr sz="1800" b="0" i="0" kern="1200" cap="all">
                <a:solidFill>
                  <a:schemeClr val="accent1">
                    <a:lumMod val="60000"/>
                    <a:lumOff val="40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SzPct val="80000"/>
              <a:buFont typeface="Wingdings 3" charset="2"/>
              <a:buNone/>
              <a:defRPr sz="1600" b="0" i="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SzPct val="80000"/>
              <a:buFont typeface="Wingdings 3" charset="2"/>
              <a:buNone/>
              <a:defRPr sz="1400" b="0" i="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9pPr>
          </a:lstStyle>
          <a:p>
            <a:pPr marL="285750" indent="-285750">
              <a:buFont typeface="Wingdings" panose="05000000000000000000" pitchFamily="2" charset="2"/>
              <a:buChar char="Ø"/>
            </a:pPr>
            <a:r>
              <a:rPr lang="en-US" dirty="0">
                <a:solidFill>
                  <a:schemeClr val="tx1"/>
                </a:solidFill>
              </a:rPr>
              <a:t>No because primitive data types are used &amp; MULTIPLE inheritance, operator overloading features not available.</a:t>
            </a:r>
          </a:p>
          <a:p>
            <a:pPr marL="285750" indent="-285750">
              <a:buFont typeface="Wingdings" panose="05000000000000000000" pitchFamily="2" charset="2"/>
              <a:buChar char="Ø"/>
            </a:pPr>
            <a:endParaRPr lang="en-US" dirty="0">
              <a:solidFill>
                <a:schemeClr val="tx1"/>
              </a:solidFill>
            </a:endParaRPr>
          </a:p>
        </p:txBody>
      </p:sp>
      <p:sp>
        <p:nvSpPr>
          <p:cNvPr id="8" name="Title 1">
            <a:extLst>
              <a:ext uri="{FF2B5EF4-FFF2-40B4-BE49-F238E27FC236}">
                <a16:creationId xmlns:a16="http://schemas.microsoft.com/office/drawing/2014/main" id="{C5AC104A-27E4-1B43-9DB6-3C042380725B}"/>
              </a:ext>
            </a:extLst>
          </p:cNvPr>
          <p:cNvSpPr txBox="1">
            <a:spLocks/>
          </p:cNvSpPr>
          <p:nvPr/>
        </p:nvSpPr>
        <p:spPr>
          <a:xfrm>
            <a:off x="942974" y="2884488"/>
            <a:ext cx="9115425" cy="668337"/>
          </a:xfrm>
          <a:prstGeom prst="rect">
            <a:avLst/>
          </a:prstGeom>
        </p:spPr>
        <p:txBody>
          <a:bodyPr vert="horz" lIns="91440" tIns="45720" rIns="91440" bIns="45720" rtlCol="0" anchor="b">
            <a:normAutofit fontScale="8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dirty="0"/>
              <a:t>IS JAVA STRONGLY TYPED ?</a:t>
            </a:r>
          </a:p>
        </p:txBody>
      </p:sp>
      <p:sp>
        <p:nvSpPr>
          <p:cNvPr id="9" name="Title 1">
            <a:extLst>
              <a:ext uri="{FF2B5EF4-FFF2-40B4-BE49-F238E27FC236}">
                <a16:creationId xmlns:a16="http://schemas.microsoft.com/office/drawing/2014/main" id="{3DDF2397-3F05-5FCD-6BD8-4817F9697895}"/>
              </a:ext>
            </a:extLst>
          </p:cNvPr>
          <p:cNvSpPr txBox="1">
            <a:spLocks/>
          </p:cNvSpPr>
          <p:nvPr/>
        </p:nvSpPr>
        <p:spPr>
          <a:xfrm>
            <a:off x="1009649" y="4541076"/>
            <a:ext cx="9115425" cy="668337"/>
          </a:xfrm>
          <a:prstGeom prst="rect">
            <a:avLst/>
          </a:prstGeom>
        </p:spPr>
        <p:txBody>
          <a:bodyPr vert="horz" lIns="91440" tIns="45720" rIns="91440" bIns="45720" rtlCol="0" anchor="b">
            <a:normAutofit fontScale="8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dirty="0"/>
              <a:t>IS JAVA OBJECT ORIENTED?</a:t>
            </a:r>
          </a:p>
        </p:txBody>
      </p:sp>
    </p:spTree>
    <p:extLst>
      <p:ext uri="{BB962C8B-B14F-4D97-AF65-F5344CB8AC3E}">
        <p14:creationId xmlns:p14="http://schemas.microsoft.com/office/powerpoint/2010/main" val="212297869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CBBD1F-78AF-0BF8-03B8-6ACFF5A99189}"/>
              </a:ext>
            </a:extLst>
          </p:cNvPr>
          <p:cNvSpPr>
            <a:spLocks noGrp="1"/>
          </p:cNvSpPr>
          <p:nvPr>
            <p:ph type="ctrTitle"/>
          </p:nvPr>
        </p:nvSpPr>
        <p:spPr>
          <a:xfrm>
            <a:off x="1259966" y="168720"/>
            <a:ext cx="9328785" cy="668337"/>
          </a:xfrm>
        </p:spPr>
        <p:txBody>
          <a:bodyPr>
            <a:normAutofit fontScale="90000"/>
          </a:bodyPr>
          <a:lstStyle/>
          <a:p>
            <a:r>
              <a:rPr lang="en-US" dirty="0"/>
              <a:t>Initializing final variable</a:t>
            </a:r>
          </a:p>
        </p:txBody>
      </p:sp>
      <p:sp>
        <p:nvSpPr>
          <p:cNvPr id="3" name="Subtitle 2">
            <a:extLst>
              <a:ext uri="{FF2B5EF4-FFF2-40B4-BE49-F238E27FC236}">
                <a16:creationId xmlns:a16="http://schemas.microsoft.com/office/drawing/2014/main" id="{3BAF2FCC-9CF6-B5DC-6189-7D123FC4023B}"/>
              </a:ext>
            </a:extLst>
          </p:cNvPr>
          <p:cNvSpPr>
            <a:spLocks noGrp="1"/>
          </p:cNvSpPr>
          <p:nvPr>
            <p:ph type="subTitle" idx="1"/>
          </p:nvPr>
        </p:nvSpPr>
        <p:spPr>
          <a:xfrm>
            <a:off x="320040" y="832104"/>
            <a:ext cx="11091672" cy="5669280"/>
          </a:xfrm>
        </p:spPr>
        <p:txBody>
          <a:bodyPr/>
          <a:lstStyle/>
          <a:p>
            <a:pPr marL="285750" indent="-285750" algn="l">
              <a:buFont typeface="Wingdings" panose="05000000000000000000" pitchFamily="2" charset="2"/>
              <a:buChar char="Ø"/>
            </a:pPr>
            <a:r>
              <a:rPr lang="en-US" dirty="0"/>
              <a:t>Final instance variables can be initialized either within the constructor or within the instance block or during the declaration.</a:t>
            </a:r>
          </a:p>
          <a:p>
            <a:pPr marL="285750" indent="-285750" algn="l">
              <a:buFont typeface="Wingdings" panose="05000000000000000000" pitchFamily="2" charset="2"/>
              <a:buChar char="Ø"/>
            </a:pPr>
            <a:r>
              <a:rPr lang="en-US" dirty="0"/>
              <a:t>Final static variables can be initialized either within static block or during the declaration.</a:t>
            </a:r>
          </a:p>
          <a:p>
            <a:pPr marL="285750" indent="-285750" algn="l">
              <a:buFont typeface="Wingdings" panose="05000000000000000000" pitchFamily="2" charset="2"/>
              <a:buChar char="Ø"/>
            </a:pPr>
            <a:r>
              <a:rPr lang="en-US" dirty="0"/>
              <a:t>Only modifier used for local variables is final.</a:t>
            </a:r>
          </a:p>
          <a:p>
            <a:pPr marL="285750" indent="-285750" algn="l">
              <a:buFont typeface="Wingdings" panose="05000000000000000000" pitchFamily="2" charset="2"/>
              <a:buChar char="Ø"/>
            </a:pPr>
            <a:r>
              <a:rPr lang="en-US" dirty="0"/>
              <a:t>Note: if local variables are not initialized it won’t give error until you try to print them.</a:t>
            </a:r>
          </a:p>
          <a:p>
            <a:pPr marL="342900" indent="-342900" algn="l">
              <a:buFont typeface="Arial" panose="020B0604020202020204" pitchFamily="34" charset="0"/>
              <a:buChar char="•"/>
            </a:pPr>
            <a:endParaRPr lang="en-US" dirty="0"/>
          </a:p>
          <a:p>
            <a:pPr algn="l"/>
            <a:endParaRPr lang="en-US" dirty="0"/>
          </a:p>
          <a:p>
            <a:pPr marL="285750" indent="-285750" algn="l">
              <a:buFont typeface="Wingdings" panose="05000000000000000000" pitchFamily="2" charset="2"/>
              <a:buChar char="Ø"/>
            </a:pPr>
            <a:endParaRPr lang="en-US" dirty="0"/>
          </a:p>
        </p:txBody>
      </p:sp>
      <p:pic>
        <p:nvPicPr>
          <p:cNvPr id="5" name="Picture 4">
            <a:extLst>
              <a:ext uri="{FF2B5EF4-FFF2-40B4-BE49-F238E27FC236}">
                <a16:creationId xmlns:a16="http://schemas.microsoft.com/office/drawing/2014/main" id="{901F35B4-3114-25D3-94ED-745C1A462899}"/>
              </a:ext>
            </a:extLst>
          </p:cNvPr>
          <p:cNvPicPr>
            <a:picLocks noChangeAspect="1"/>
          </p:cNvPicPr>
          <p:nvPr/>
        </p:nvPicPr>
        <p:blipFill>
          <a:blip r:embed="rId2"/>
          <a:stretch>
            <a:fillRect/>
          </a:stretch>
        </p:blipFill>
        <p:spPr>
          <a:xfrm>
            <a:off x="347472" y="5257800"/>
            <a:ext cx="3529584" cy="1435608"/>
          </a:xfrm>
          <a:prstGeom prst="rect">
            <a:avLst/>
          </a:prstGeom>
        </p:spPr>
      </p:pic>
      <p:pic>
        <p:nvPicPr>
          <p:cNvPr id="7" name="Picture 6">
            <a:extLst>
              <a:ext uri="{FF2B5EF4-FFF2-40B4-BE49-F238E27FC236}">
                <a16:creationId xmlns:a16="http://schemas.microsoft.com/office/drawing/2014/main" id="{4B0FE7BB-541A-38A9-BA50-756185CB723E}"/>
              </a:ext>
            </a:extLst>
          </p:cNvPr>
          <p:cNvPicPr>
            <a:picLocks noChangeAspect="1"/>
          </p:cNvPicPr>
          <p:nvPr/>
        </p:nvPicPr>
        <p:blipFill rotWithShape="1">
          <a:blip r:embed="rId3"/>
          <a:srcRect b="6751"/>
          <a:stretch/>
        </p:blipFill>
        <p:spPr>
          <a:xfrm>
            <a:off x="4334256" y="5248656"/>
            <a:ext cx="3438144" cy="1435608"/>
          </a:xfrm>
          <a:prstGeom prst="rect">
            <a:avLst/>
          </a:prstGeom>
        </p:spPr>
      </p:pic>
      <p:pic>
        <p:nvPicPr>
          <p:cNvPr id="9" name="Picture 8">
            <a:extLst>
              <a:ext uri="{FF2B5EF4-FFF2-40B4-BE49-F238E27FC236}">
                <a16:creationId xmlns:a16="http://schemas.microsoft.com/office/drawing/2014/main" id="{58BD7C3B-4438-968E-D19A-C3524860DECC}"/>
              </a:ext>
            </a:extLst>
          </p:cNvPr>
          <p:cNvPicPr>
            <a:picLocks noChangeAspect="1"/>
          </p:cNvPicPr>
          <p:nvPr/>
        </p:nvPicPr>
        <p:blipFill rotWithShape="1">
          <a:blip r:embed="rId4"/>
          <a:srcRect t="1" b="6742"/>
          <a:stretch/>
        </p:blipFill>
        <p:spPr>
          <a:xfrm>
            <a:off x="371294" y="3401568"/>
            <a:ext cx="2638987" cy="1581912"/>
          </a:xfrm>
          <a:prstGeom prst="rect">
            <a:avLst/>
          </a:prstGeom>
        </p:spPr>
      </p:pic>
      <p:pic>
        <p:nvPicPr>
          <p:cNvPr id="11" name="Picture 10">
            <a:extLst>
              <a:ext uri="{FF2B5EF4-FFF2-40B4-BE49-F238E27FC236}">
                <a16:creationId xmlns:a16="http://schemas.microsoft.com/office/drawing/2014/main" id="{0B1DE43D-4DA2-6719-1B23-4C76018A60C2}"/>
              </a:ext>
            </a:extLst>
          </p:cNvPr>
          <p:cNvPicPr>
            <a:picLocks noChangeAspect="1"/>
          </p:cNvPicPr>
          <p:nvPr/>
        </p:nvPicPr>
        <p:blipFill>
          <a:blip r:embed="rId5"/>
          <a:stretch>
            <a:fillRect/>
          </a:stretch>
        </p:blipFill>
        <p:spPr>
          <a:xfrm>
            <a:off x="7269479" y="3401568"/>
            <a:ext cx="3044953" cy="1554480"/>
          </a:xfrm>
          <a:prstGeom prst="rect">
            <a:avLst/>
          </a:prstGeom>
        </p:spPr>
      </p:pic>
      <p:pic>
        <p:nvPicPr>
          <p:cNvPr id="13" name="Picture 12">
            <a:extLst>
              <a:ext uri="{FF2B5EF4-FFF2-40B4-BE49-F238E27FC236}">
                <a16:creationId xmlns:a16="http://schemas.microsoft.com/office/drawing/2014/main" id="{FED4B9F8-62E0-CF00-C597-3629ABABFEDC}"/>
              </a:ext>
            </a:extLst>
          </p:cNvPr>
          <p:cNvPicPr>
            <a:picLocks noChangeAspect="1"/>
          </p:cNvPicPr>
          <p:nvPr/>
        </p:nvPicPr>
        <p:blipFill>
          <a:blip r:embed="rId6"/>
          <a:stretch>
            <a:fillRect/>
          </a:stretch>
        </p:blipFill>
        <p:spPr>
          <a:xfrm>
            <a:off x="3699500" y="3392423"/>
            <a:ext cx="2811028" cy="1604707"/>
          </a:xfrm>
          <a:prstGeom prst="rect">
            <a:avLst/>
          </a:prstGeom>
        </p:spPr>
      </p:pic>
    </p:spTree>
    <p:extLst>
      <p:ext uri="{BB962C8B-B14F-4D97-AF65-F5344CB8AC3E}">
        <p14:creationId xmlns:p14="http://schemas.microsoft.com/office/powerpoint/2010/main" val="104736428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CBBD1F-78AF-0BF8-03B8-6ACFF5A99189}"/>
              </a:ext>
            </a:extLst>
          </p:cNvPr>
          <p:cNvSpPr>
            <a:spLocks noGrp="1"/>
          </p:cNvSpPr>
          <p:nvPr>
            <p:ph type="ctrTitle"/>
          </p:nvPr>
        </p:nvSpPr>
        <p:spPr>
          <a:xfrm>
            <a:off x="1259966" y="168720"/>
            <a:ext cx="9328785" cy="668337"/>
          </a:xfrm>
        </p:spPr>
        <p:txBody>
          <a:bodyPr>
            <a:normAutofit fontScale="90000"/>
          </a:bodyPr>
          <a:lstStyle/>
          <a:p>
            <a:r>
              <a:rPr lang="en-US" dirty="0"/>
              <a:t>static</a:t>
            </a:r>
          </a:p>
        </p:txBody>
      </p:sp>
      <p:sp>
        <p:nvSpPr>
          <p:cNvPr id="3" name="Subtitle 2">
            <a:extLst>
              <a:ext uri="{FF2B5EF4-FFF2-40B4-BE49-F238E27FC236}">
                <a16:creationId xmlns:a16="http://schemas.microsoft.com/office/drawing/2014/main" id="{3BAF2FCC-9CF6-B5DC-6189-7D123FC4023B}"/>
              </a:ext>
            </a:extLst>
          </p:cNvPr>
          <p:cNvSpPr>
            <a:spLocks noGrp="1"/>
          </p:cNvSpPr>
          <p:nvPr>
            <p:ph type="subTitle" idx="1"/>
          </p:nvPr>
        </p:nvSpPr>
        <p:spPr>
          <a:xfrm>
            <a:off x="320040" y="832104"/>
            <a:ext cx="11091672" cy="2395728"/>
          </a:xfrm>
        </p:spPr>
        <p:txBody>
          <a:bodyPr/>
          <a:lstStyle/>
          <a:p>
            <a:pPr marL="285750" indent="-285750" algn="l">
              <a:buFont typeface="Wingdings" panose="05000000000000000000" pitchFamily="2" charset="2"/>
              <a:buChar char="Ø"/>
            </a:pPr>
            <a:r>
              <a:rPr lang="en-US" dirty="0"/>
              <a:t>A class cannot have instance &amp; static method with same method signature(i.e. same name and same parameters).</a:t>
            </a:r>
          </a:p>
          <a:p>
            <a:pPr marL="285750" indent="-285750" algn="l">
              <a:buFont typeface="Wingdings" panose="05000000000000000000" pitchFamily="2" charset="2"/>
              <a:buChar char="Ø"/>
            </a:pPr>
            <a:r>
              <a:rPr lang="en-US" dirty="0"/>
              <a:t>And static methods cannot be made abstract… The implementation must be provided.</a:t>
            </a:r>
          </a:p>
          <a:p>
            <a:pPr marL="285750" indent="-285750" algn="l">
              <a:buFont typeface="Wingdings" panose="05000000000000000000" pitchFamily="2" charset="2"/>
              <a:buChar char="Ø"/>
            </a:pPr>
            <a:r>
              <a:rPr lang="en-US" dirty="0"/>
              <a:t>static abstract cannot be used because it cannot be </a:t>
            </a:r>
            <a:r>
              <a:rPr lang="en-US" dirty="0" err="1"/>
              <a:t>overriden</a:t>
            </a:r>
            <a:r>
              <a:rPr lang="en-US" dirty="0"/>
              <a:t> by the child class.</a:t>
            </a:r>
          </a:p>
        </p:txBody>
      </p:sp>
      <p:sp>
        <p:nvSpPr>
          <p:cNvPr id="6" name="Title 1">
            <a:extLst>
              <a:ext uri="{FF2B5EF4-FFF2-40B4-BE49-F238E27FC236}">
                <a16:creationId xmlns:a16="http://schemas.microsoft.com/office/drawing/2014/main" id="{106C3404-7E14-CC57-483A-94FD4429128B}"/>
              </a:ext>
            </a:extLst>
          </p:cNvPr>
          <p:cNvSpPr txBox="1">
            <a:spLocks/>
          </p:cNvSpPr>
          <p:nvPr/>
        </p:nvSpPr>
        <p:spPr>
          <a:xfrm>
            <a:off x="1695830" y="3366072"/>
            <a:ext cx="9328785" cy="668337"/>
          </a:xfrm>
          <a:prstGeom prst="rect">
            <a:avLst/>
          </a:prstGeom>
        </p:spPr>
        <p:txBody>
          <a:bodyPr vert="horz" lIns="91440" tIns="45720" rIns="91440" bIns="45720" rtlCol="0" anchor="b">
            <a:normAutofit fontScale="8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dirty="0"/>
              <a:t>synchronized</a:t>
            </a:r>
          </a:p>
        </p:txBody>
      </p:sp>
      <p:sp>
        <p:nvSpPr>
          <p:cNvPr id="7" name="Subtitle 2">
            <a:extLst>
              <a:ext uri="{FF2B5EF4-FFF2-40B4-BE49-F238E27FC236}">
                <a16:creationId xmlns:a16="http://schemas.microsoft.com/office/drawing/2014/main" id="{A8DFA1D1-7ED5-3901-6A34-5A44FC954B7E}"/>
              </a:ext>
            </a:extLst>
          </p:cNvPr>
          <p:cNvSpPr txBox="1">
            <a:spLocks/>
          </p:cNvSpPr>
          <p:nvPr/>
        </p:nvSpPr>
        <p:spPr>
          <a:xfrm>
            <a:off x="344424" y="4032504"/>
            <a:ext cx="11091672" cy="2505456"/>
          </a:xfrm>
          <a:prstGeom prst="rect">
            <a:avLst/>
          </a:prstGeom>
        </p:spPr>
        <p:txBody>
          <a:bodyPr vert="horz" lIns="91440" tIns="45720" rIns="91440" bIns="45720" rtlCol="0">
            <a:normAutofit fontScale="92500"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285750" indent="-285750" algn="l">
              <a:buFont typeface="Wingdings" panose="05000000000000000000" pitchFamily="2" charset="2"/>
              <a:buChar char="Ø"/>
            </a:pPr>
            <a:r>
              <a:rPr lang="en-US" dirty="0"/>
              <a:t>Applicable for methods/blocks, but not for classes &amp; variables.</a:t>
            </a:r>
          </a:p>
          <a:p>
            <a:pPr marL="285750" indent="-285750" algn="l">
              <a:buFont typeface="Wingdings" panose="05000000000000000000" pitchFamily="2" charset="2"/>
              <a:buChar char="Ø"/>
            </a:pPr>
            <a:r>
              <a:rPr lang="en-US" dirty="0"/>
              <a:t>If multiple threads try to operate simultaneously on same method (static/instance) then there might be data inconsistency problem. This is called race condition. Hence to avoid this synchronized is used.</a:t>
            </a:r>
          </a:p>
          <a:p>
            <a:pPr marL="285750" indent="-285750" algn="l">
              <a:buFont typeface="Wingdings" panose="05000000000000000000" pitchFamily="2" charset="2"/>
              <a:buChar char="Ø"/>
            </a:pPr>
            <a:r>
              <a:rPr lang="en-US" dirty="0"/>
              <a:t>Synchronized method/block must contain implementation hence synchronized &amp; abstract cannot form a combination.</a:t>
            </a:r>
          </a:p>
          <a:p>
            <a:pPr marL="285750" indent="-285750" algn="l">
              <a:buFont typeface="Wingdings" panose="05000000000000000000" pitchFamily="2" charset="2"/>
              <a:buChar char="Ø"/>
            </a:pPr>
            <a:r>
              <a:rPr lang="en-US" dirty="0"/>
              <a:t>Static synchronized  is a valid combination.</a:t>
            </a:r>
          </a:p>
          <a:p>
            <a:pPr marL="285750" indent="-285750" algn="l">
              <a:buFont typeface="Wingdings" panose="05000000000000000000" pitchFamily="2" charset="2"/>
              <a:buChar char="Ø"/>
            </a:pPr>
            <a:endParaRPr lang="en-US" dirty="0"/>
          </a:p>
        </p:txBody>
      </p:sp>
    </p:spTree>
    <p:extLst>
      <p:ext uri="{BB962C8B-B14F-4D97-AF65-F5344CB8AC3E}">
        <p14:creationId xmlns:p14="http://schemas.microsoft.com/office/powerpoint/2010/main" val="425897055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CBBD1F-78AF-0BF8-03B8-6ACFF5A99189}"/>
              </a:ext>
            </a:extLst>
          </p:cNvPr>
          <p:cNvSpPr>
            <a:spLocks noGrp="1"/>
          </p:cNvSpPr>
          <p:nvPr>
            <p:ph type="ctrTitle"/>
          </p:nvPr>
        </p:nvSpPr>
        <p:spPr>
          <a:xfrm>
            <a:off x="1259966" y="168720"/>
            <a:ext cx="9328785" cy="668337"/>
          </a:xfrm>
        </p:spPr>
        <p:txBody>
          <a:bodyPr>
            <a:normAutofit fontScale="90000"/>
          </a:bodyPr>
          <a:lstStyle/>
          <a:p>
            <a:r>
              <a:rPr lang="en-US" dirty="0"/>
              <a:t>native</a:t>
            </a:r>
          </a:p>
        </p:txBody>
      </p:sp>
      <p:sp>
        <p:nvSpPr>
          <p:cNvPr id="3" name="Subtitle 2">
            <a:extLst>
              <a:ext uri="{FF2B5EF4-FFF2-40B4-BE49-F238E27FC236}">
                <a16:creationId xmlns:a16="http://schemas.microsoft.com/office/drawing/2014/main" id="{3BAF2FCC-9CF6-B5DC-6189-7D123FC4023B}"/>
              </a:ext>
            </a:extLst>
          </p:cNvPr>
          <p:cNvSpPr>
            <a:spLocks noGrp="1"/>
          </p:cNvSpPr>
          <p:nvPr>
            <p:ph type="subTitle" idx="1"/>
          </p:nvPr>
        </p:nvSpPr>
        <p:spPr>
          <a:xfrm>
            <a:off x="320040" y="832104"/>
            <a:ext cx="5995919" cy="5669280"/>
          </a:xfrm>
        </p:spPr>
        <p:txBody>
          <a:bodyPr>
            <a:normAutofit/>
          </a:bodyPr>
          <a:lstStyle/>
          <a:p>
            <a:pPr marL="285750" indent="-285750" algn="l">
              <a:buFont typeface="Wingdings" panose="05000000000000000000" pitchFamily="2" charset="2"/>
              <a:buChar char="Ø"/>
            </a:pPr>
            <a:r>
              <a:rPr lang="en-US" dirty="0"/>
              <a:t>Used to use already existing method(which might be platform independent) implementation (present in c/</a:t>
            </a:r>
            <a:r>
              <a:rPr lang="en-US" dirty="0" err="1"/>
              <a:t>c++</a:t>
            </a:r>
            <a:r>
              <a:rPr lang="en-US" dirty="0"/>
              <a:t> ) in current java program.</a:t>
            </a:r>
          </a:p>
          <a:p>
            <a:pPr marL="285750" indent="-285750" algn="l">
              <a:buFont typeface="Wingdings" panose="05000000000000000000" pitchFamily="2" charset="2"/>
              <a:buChar char="Ø"/>
            </a:pPr>
            <a:r>
              <a:rPr lang="en-US" dirty="0"/>
              <a:t>Use -&gt; </a:t>
            </a:r>
            <a:r>
              <a:rPr lang="en-US" b="1" dirty="0"/>
              <a:t>to improve performance </a:t>
            </a:r>
            <a:r>
              <a:rPr lang="en-US" dirty="0"/>
              <a:t>&amp; achieve </a:t>
            </a:r>
            <a:r>
              <a:rPr lang="en-US" b="1" dirty="0"/>
              <a:t>machine level </a:t>
            </a:r>
            <a:r>
              <a:rPr lang="en-US" dirty="0"/>
              <a:t>communication &amp; also use already existing </a:t>
            </a:r>
            <a:r>
              <a:rPr lang="en-US" b="1" dirty="0"/>
              <a:t>non java code</a:t>
            </a:r>
            <a:r>
              <a:rPr lang="en-US" dirty="0"/>
              <a:t>.</a:t>
            </a:r>
          </a:p>
          <a:p>
            <a:pPr marL="285750" indent="-285750" algn="l">
              <a:buFont typeface="Wingdings" panose="05000000000000000000" pitchFamily="2" charset="2"/>
              <a:buChar char="Ø"/>
            </a:pPr>
            <a:r>
              <a:rPr lang="en-US" dirty="0"/>
              <a:t>Disadvantage -&gt; </a:t>
            </a:r>
            <a:r>
              <a:rPr lang="en-US" b="1" dirty="0"/>
              <a:t>Platform independent nature of java will go</a:t>
            </a:r>
            <a:r>
              <a:rPr lang="en-US" dirty="0"/>
              <a:t>.</a:t>
            </a:r>
          </a:p>
          <a:p>
            <a:pPr marL="285750" indent="-285750" algn="l">
              <a:buFont typeface="Wingdings" panose="05000000000000000000" pitchFamily="2" charset="2"/>
              <a:buChar char="Ø"/>
            </a:pPr>
            <a:r>
              <a:rPr lang="en-US" dirty="0"/>
              <a:t>For it to work below steps have to be followed.</a:t>
            </a:r>
          </a:p>
          <a:p>
            <a:pPr marL="285750" indent="-285750" algn="l">
              <a:buFont typeface="Wingdings" panose="05000000000000000000" pitchFamily="2" charset="2"/>
              <a:buChar char="Ø"/>
            </a:pPr>
            <a:r>
              <a:rPr lang="en-US" b="1" dirty="0"/>
              <a:t>native &amp; </a:t>
            </a:r>
            <a:r>
              <a:rPr lang="en-US" b="1" dirty="0" err="1"/>
              <a:t>strictfp</a:t>
            </a:r>
            <a:r>
              <a:rPr lang="en-US" b="1" dirty="0"/>
              <a:t> is illegal </a:t>
            </a:r>
            <a:r>
              <a:rPr lang="en-US" dirty="0"/>
              <a:t>combination coz native method might have used other std to perform floating point operation.</a:t>
            </a:r>
          </a:p>
          <a:p>
            <a:pPr marL="285750" indent="-285750" algn="l">
              <a:buFont typeface="Wingdings" panose="05000000000000000000" pitchFamily="2" charset="2"/>
              <a:buChar char="Ø"/>
            </a:pPr>
            <a:r>
              <a:rPr lang="en-US" b="1" dirty="0"/>
              <a:t>native &amp; static is possible combination.</a:t>
            </a:r>
          </a:p>
          <a:p>
            <a:pPr marL="285750" indent="-285750" algn="l">
              <a:buFont typeface="Wingdings" panose="05000000000000000000" pitchFamily="2" charset="2"/>
              <a:buChar char="Ø"/>
            </a:pPr>
            <a:endParaRPr lang="en-US" dirty="0"/>
          </a:p>
          <a:p>
            <a:pPr algn="l"/>
            <a:endParaRPr lang="en-US" dirty="0"/>
          </a:p>
          <a:p>
            <a:pPr marL="285750" indent="-285750" algn="l">
              <a:buFont typeface="Wingdings" panose="05000000000000000000" pitchFamily="2" charset="2"/>
              <a:buChar char="Ø"/>
            </a:pPr>
            <a:endParaRPr lang="en-US" dirty="0"/>
          </a:p>
        </p:txBody>
      </p:sp>
      <p:pic>
        <p:nvPicPr>
          <p:cNvPr id="5" name="Picture 4">
            <a:extLst>
              <a:ext uri="{FF2B5EF4-FFF2-40B4-BE49-F238E27FC236}">
                <a16:creationId xmlns:a16="http://schemas.microsoft.com/office/drawing/2014/main" id="{3EC4F79A-9495-92ED-A270-1422C694B250}"/>
              </a:ext>
            </a:extLst>
          </p:cNvPr>
          <p:cNvPicPr>
            <a:picLocks noChangeAspect="1"/>
          </p:cNvPicPr>
          <p:nvPr/>
        </p:nvPicPr>
        <p:blipFill rotWithShape="1">
          <a:blip r:embed="rId2"/>
          <a:srcRect l="10270" t="16787" r="3134" b="1625"/>
          <a:stretch/>
        </p:blipFill>
        <p:spPr>
          <a:xfrm>
            <a:off x="6458712" y="929956"/>
            <a:ext cx="5456768" cy="3395156"/>
          </a:xfrm>
          <a:prstGeom prst="rect">
            <a:avLst/>
          </a:prstGeom>
          <a:ln>
            <a:solidFill>
              <a:schemeClr val="tx1"/>
            </a:solidFill>
          </a:ln>
        </p:spPr>
      </p:pic>
      <p:pic>
        <p:nvPicPr>
          <p:cNvPr id="9" name="Picture 8">
            <a:extLst>
              <a:ext uri="{FF2B5EF4-FFF2-40B4-BE49-F238E27FC236}">
                <a16:creationId xmlns:a16="http://schemas.microsoft.com/office/drawing/2014/main" id="{ACE9001E-03F3-F8A4-CFB6-62D90A7C9EB7}"/>
              </a:ext>
            </a:extLst>
          </p:cNvPr>
          <p:cNvPicPr>
            <a:picLocks noChangeAspect="1"/>
          </p:cNvPicPr>
          <p:nvPr/>
        </p:nvPicPr>
        <p:blipFill>
          <a:blip r:embed="rId3"/>
          <a:stretch>
            <a:fillRect/>
          </a:stretch>
        </p:blipFill>
        <p:spPr>
          <a:xfrm>
            <a:off x="6423327" y="4516098"/>
            <a:ext cx="4317291" cy="2073898"/>
          </a:xfrm>
          <a:prstGeom prst="rect">
            <a:avLst/>
          </a:prstGeom>
          <a:ln>
            <a:solidFill>
              <a:schemeClr val="tx1"/>
            </a:solidFill>
          </a:ln>
        </p:spPr>
      </p:pic>
    </p:spTree>
    <p:extLst>
      <p:ext uri="{BB962C8B-B14F-4D97-AF65-F5344CB8AC3E}">
        <p14:creationId xmlns:p14="http://schemas.microsoft.com/office/powerpoint/2010/main" val="36316783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CBBD1F-78AF-0BF8-03B8-6ACFF5A99189}"/>
              </a:ext>
            </a:extLst>
          </p:cNvPr>
          <p:cNvSpPr>
            <a:spLocks noGrp="1"/>
          </p:cNvSpPr>
          <p:nvPr>
            <p:ph type="ctrTitle"/>
          </p:nvPr>
        </p:nvSpPr>
        <p:spPr>
          <a:xfrm>
            <a:off x="4477732" y="0"/>
            <a:ext cx="2271862" cy="668337"/>
          </a:xfrm>
        </p:spPr>
        <p:txBody>
          <a:bodyPr>
            <a:normAutofit fontScale="90000"/>
          </a:bodyPr>
          <a:lstStyle/>
          <a:p>
            <a:r>
              <a:rPr lang="en-US" dirty="0"/>
              <a:t>Steps</a:t>
            </a:r>
          </a:p>
        </p:txBody>
      </p:sp>
      <p:sp>
        <p:nvSpPr>
          <p:cNvPr id="7" name="Arrow: Right 6">
            <a:extLst>
              <a:ext uri="{FF2B5EF4-FFF2-40B4-BE49-F238E27FC236}">
                <a16:creationId xmlns:a16="http://schemas.microsoft.com/office/drawing/2014/main" id="{219EFC04-E675-BF85-E810-DC2F42DDC1D8}"/>
              </a:ext>
            </a:extLst>
          </p:cNvPr>
          <p:cNvSpPr/>
          <p:nvPr/>
        </p:nvSpPr>
        <p:spPr>
          <a:xfrm>
            <a:off x="4392891" y="1291473"/>
            <a:ext cx="2667786" cy="424206"/>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871D22FB-29A9-9200-7235-B2B72EF62A91}"/>
              </a:ext>
            </a:extLst>
          </p:cNvPr>
          <p:cNvSpPr txBox="1"/>
          <p:nvPr/>
        </p:nvSpPr>
        <p:spPr>
          <a:xfrm>
            <a:off x="4468306" y="1055802"/>
            <a:ext cx="1869358" cy="369332"/>
          </a:xfrm>
          <a:prstGeom prst="rect">
            <a:avLst/>
          </a:prstGeom>
          <a:noFill/>
        </p:spPr>
        <p:txBody>
          <a:bodyPr wrap="none" rtlCol="0">
            <a:spAutoFit/>
          </a:bodyPr>
          <a:lstStyle/>
          <a:p>
            <a:r>
              <a:rPr lang="en-US" dirty="0" err="1"/>
              <a:t>javac</a:t>
            </a:r>
            <a:r>
              <a:rPr lang="en-US" dirty="0"/>
              <a:t> abc.java –h .</a:t>
            </a:r>
          </a:p>
        </p:txBody>
      </p:sp>
      <p:pic>
        <p:nvPicPr>
          <p:cNvPr id="11" name="Picture 10">
            <a:extLst>
              <a:ext uri="{FF2B5EF4-FFF2-40B4-BE49-F238E27FC236}">
                <a16:creationId xmlns:a16="http://schemas.microsoft.com/office/drawing/2014/main" id="{5BDC6916-16BD-2E3B-B197-5A2AF332FACF}"/>
              </a:ext>
            </a:extLst>
          </p:cNvPr>
          <p:cNvPicPr>
            <a:picLocks noChangeAspect="1"/>
          </p:cNvPicPr>
          <p:nvPr/>
        </p:nvPicPr>
        <p:blipFill>
          <a:blip r:embed="rId3"/>
          <a:stretch>
            <a:fillRect/>
          </a:stretch>
        </p:blipFill>
        <p:spPr>
          <a:xfrm>
            <a:off x="7257402" y="490194"/>
            <a:ext cx="4271579" cy="2516958"/>
          </a:xfrm>
          <a:prstGeom prst="rect">
            <a:avLst/>
          </a:prstGeom>
          <a:ln>
            <a:solidFill>
              <a:schemeClr val="tx1"/>
            </a:solidFill>
          </a:ln>
        </p:spPr>
      </p:pic>
      <p:sp>
        <p:nvSpPr>
          <p:cNvPr id="12" name="TextBox 11">
            <a:extLst>
              <a:ext uri="{FF2B5EF4-FFF2-40B4-BE49-F238E27FC236}">
                <a16:creationId xmlns:a16="http://schemas.microsoft.com/office/drawing/2014/main" id="{E845C1E4-8952-480A-AF70-944D9DF5DA9A}"/>
              </a:ext>
            </a:extLst>
          </p:cNvPr>
          <p:cNvSpPr txBox="1"/>
          <p:nvPr/>
        </p:nvSpPr>
        <p:spPr>
          <a:xfrm>
            <a:off x="7250783" y="133547"/>
            <a:ext cx="4111575" cy="369332"/>
          </a:xfrm>
          <a:prstGeom prst="rect">
            <a:avLst/>
          </a:prstGeom>
          <a:noFill/>
        </p:spPr>
        <p:txBody>
          <a:bodyPr wrap="none" rtlCol="0">
            <a:spAutoFit/>
          </a:bodyPr>
          <a:lstStyle/>
          <a:p>
            <a:r>
              <a:rPr lang="en-US" dirty="0"/>
              <a:t>Generated by compiler completely in </a:t>
            </a:r>
            <a:r>
              <a:rPr lang="en-US" dirty="0" err="1"/>
              <a:t>pwd</a:t>
            </a:r>
            <a:endParaRPr lang="en-US" dirty="0"/>
          </a:p>
        </p:txBody>
      </p:sp>
      <p:pic>
        <p:nvPicPr>
          <p:cNvPr id="14" name="Picture 13">
            <a:extLst>
              <a:ext uri="{FF2B5EF4-FFF2-40B4-BE49-F238E27FC236}">
                <a16:creationId xmlns:a16="http://schemas.microsoft.com/office/drawing/2014/main" id="{6B172FA2-AD62-440C-2A2B-3651A4952B93}"/>
              </a:ext>
            </a:extLst>
          </p:cNvPr>
          <p:cNvPicPr>
            <a:picLocks noChangeAspect="1"/>
          </p:cNvPicPr>
          <p:nvPr/>
        </p:nvPicPr>
        <p:blipFill>
          <a:blip r:embed="rId4"/>
          <a:stretch>
            <a:fillRect/>
          </a:stretch>
        </p:blipFill>
        <p:spPr>
          <a:xfrm>
            <a:off x="3595378" y="3167406"/>
            <a:ext cx="3908014" cy="2093236"/>
          </a:xfrm>
          <a:prstGeom prst="rect">
            <a:avLst/>
          </a:prstGeom>
          <a:ln>
            <a:solidFill>
              <a:schemeClr val="tx1"/>
            </a:solidFill>
          </a:ln>
        </p:spPr>
      </p:pic>
      <p:sp>
        <p:nvSpPr>
          <p:cNvPr id="15" name="Arrow: Bent-Up 14">
            <a:extLst>
              <a:ext uri="{FF2B5EF4-FFF2-40B4-BE49-F238E27FC236}">
                <a16:creationId xmlns:a16="http://schemas.microsoft.com/office/drawing/2014/main" id="{493B098D-297D-BF77-8CE0-42E5FCC621FB}"/>
              </a:ext>
            </a:extLst>
          </p:cNvPr>
          <p:cNvSpPr/>
          <p:nvPr/>
        </p:nvSpPr>
        <p:spPr>
          <a:xfrm rot="5400000" flipV="1">
            <a:off x="8081129" y="2561737"/>
            <a:ext cx="1465868" cy="2507530"/>
          </a:xfrm>
          <a:prstGeom prst="bentUpArrow">
            <a:avLst>
              <a:gd name="adj1" fmla="val 13544"/>
              <a:gd name="adj2" fmla="val 12350"/>
              <a:gd name="adj3" fmla="val 2500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Box 15">
            <a:extLst>
              <a:ext uri="{FF2B5EF4-FFF2-40B4-BE49-F238E27FC236}">
                <a16:creationId xmlns:a16="http://schemas.microsoft.com/office/drawing/2014/main" id="{88EF850F-3EDD-C63D-98D2-79B772948435}"/>
              </a:ext>
            </a:extLst>
          </p:cNvPr>
          <p:cNvSpPr txBox="1"/>
          <p:nvPr/>
        </p:nvSpPr>
        <p:spPr>
          <a:xfrm>
            <a:off x="8136904" y="3046429"/>
            <a:ext cx="1846081" cy="1200329"/>
          </a:xfrm>
          <a:prstGeom prst="rect">
            <a:avLst/>
          </a:prstGeom>
          <a:noFill/>
        </p:spPr>
        <p:txBody>
          <a:bodyPr wrap="square" rtlCol="0">
            <a:spAutoFit/>
          </a:bodyPr>
          <a:lstStyle/>
          <a:p>
            <a:r>
              <a:rPr lang="en-US" dirty="0"/>
              <a:t>Implemented </a:t>
            </a:r>
            <a:r>
              <a:rPr lang="en-US" dirty="0" err="1"/>
              <a:t>SaySomething</a:t>
            </a:r>
            <a:r>
              <a:rPr lang="en-US" dirty="0"/>
              <a:t>() </a:t>
            </a:r>
          </a:p>
          <a:p>
            <a:r>
              <a:rPr lang="en-US" dirty="0"/>
              <a:t>method by me</a:t>
            </a:r>
          </a:p>
          <a:p>
            <a:r>
              <a:rPr lang="en-US" dirty="0"/>
              <a:t>In abc.cpp file</a:t>
            </a:r>
          </a:p>
        </p:txBody>
      </p:sp>
      <p:sp>
        <p:nvSpPr>
          <p:cNvPr id="17" name="Arrow: Right 16">
            <a:extLst>
              <a:ext uri="{FF2B5EF4-FFF2-40B4-BE49-F238E27FC236}">
                <a16:creationId xmlns:a16="http://schemas.microsoft.com/office/drawing/2014/main" id="{A0FF2C8D-FE32-A757-0F4C-0E50C54DDC68}"/>
              </a:ext>
            </a:extLst>
          </p:cNvPr>
          <p:cNvSpPr/>
          <p:nvPr/>
        </p:nvSpPr>
        <p:spPr>
          <a:xfrm rot="5400000">
            <a:off x="4483623" y="5444374"/>
            <a:ext cx="677946" cy="424206"/>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DE5E3564-DA43-F82F-1DA5-AA69E8B216A6}"/>
              </a:ext>
            </a:extLst>
          </p:cNvPr>
          <p:cNvSpPr txBox="1"/>
          <p:nvPr/>
        </p:nvSpPr>
        <p:spPr>
          <a:xfrm>
            <a:off x="142974" y="5997017"/>
            <a:ext cx="11808746" cy="646331"/>
          </a:xfrm>
          <a:prstGeom prst="rect">
            <a:avLst/>
          </a:prstGeom>
          <a:noFill/>
          <a:ln>
            <a:solidFill>
              <a:schemeClr val="tx1"/>
            </a:solidFill>
          </a:ln>
        </p:spPr>
        <p:txBody>
          <a:bodyPr wrap="none" rtlCol="0">
            <a:spAutoFit/>
          </a:bodyPr>
          <a:lstStyle/>
          <a:p>
            <a:r>
              <a:rPr lang="en-US" dirty="0"/>
              <a:t>g++ -c -I "C:\Program Files\Java\jdk1.6.0_21\include" -I "C:\Program Files\Java\jdk1.6.0_21\include\win32" abc.cpp -o </a:t>
            </a:r>
            <a:r>
              <a:rPr lang="en-US" dirty="0" err="1"/>
              <a:t>abc.o</a:t>
            </a:r>
            <a:endParaRPr lang="en-US" dirty="0"/>
          </a:p>
          <a:p>
            <a:r>
              <a:rPr lang="en-US" dirty="0"/>
              <a:t>g++ -shared -o mydll.dll </a:t>
            </a:r>
            <a:r>
              <a:rPr lang="en-US" dirty="0" err="1"/>
              <a:t>abc.o</a:t>
            </a:r>
            <a:endParaRPr lang="en-US" dirty="0"/>
          </a:p>
        </p:txBody>
      </p:sp>
      <p:sp>
        <p:nvSpPr>
          <p:cNvPr id="19" name="Arrow: Right 18">
            <a:extLst>
              <a:ext uri="{FF2B5EF4-FFF2-40B4-BE49-F238E27FC236}">
                <a16:creationId xmlns:a16="http://schemas.microsoft.com/office/drawing/2014/main" id="{A21FEA99-E4BB-E4E6-42C5-99DC73AC3949}"/>
              </a:ext>
            </a:extLst>
          </p:cNvPr>
          <p:cNvSpPr/>
          <p:nvPr/>
        </p:nvSpPr>
        <p:spPr>
          <a:xfrm rot="16200000">
            <a:off x="1104510" y="5329285"/>
            <a:ext cx="482337" cy="424206"/>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353601F1-7525-70F5-F002-CECEE354D589}"/>
              </a:ext>
            </a:extLst>
          </p:cNvPr>
          <p:cNvSpPr txBox="1"/>
          <p:nvPr/>
        </p:nvSpPr>
        <p:spPr>
          <a:xfrm>
            <a:off x="597031" y="4235777"/>
            <a:ext cx="2141355" cy="923330"/>
          </a:xfrm>
          <a:prstGeom prst="rect">
            <a:avLst/>
          </a:prstGeom>
          <a:noFill/>
          <a:ln>
            <a:solidFill>
              <a:schemeClr val="tx1"/>
            </a:solidFill>
          </a:ln>
        </p:spPr>
        <p:txBody>
          <a:bodyPr wrap="none" rtlCol="0">
            <a:spAutoFit/>
          </a:bodyPr>
          <a:lstStyle/>
          <a:p>
            <a:r>
              <a:rPr lang="en-US" dirty="0"/>
              <a:t>Execute </a:t>
            </a:r>
            <a:r>
              <a:rPr lang="en-US" dirty="0" err="1"/>
              <a:t>abc.class</a:t>
            </a:r>
            <a:r>
              <a:rPr lang="en-US" dirty="0"/>
              <a:t> file</a:t>
            </a:r>
          </a:p>
          <a:p>
            <a:r>
              <a:rPr lang="en-US" dirty="0"/>
              <a:t>java </a:t>
            </a:r>
            <a:r>
              <a:rPr lang="en-US" dirty="0" err="1"/>
              <a:t>abc</a:t>
            </a:r>
            <a:endParaRPr lang="en-US" dirty="0"/>
          </a:p>
          <a:p>
            <a:r>
              <a:rPr lang="en-US" dirty="0"/>
              <a:t>o/p Hello</a:t>
            </a:r>
          </a:p>
        </p:txBody>
      </p:sp>
      <p:pic>
        <p:nvPicPr>
          <p:cNvPr id="25" name="Picture 24">
            <a:extLst>
              <a:ext uri="{FF2B5EF4-FFF2-40B4-BE49-F238E27FC236}">
                <a16:creationId xmlns:a16="http://schemas.microsoft.com/office/drawing/2014/main" id="{C6B7EBC6-3172-F19A-6330-7682D0ABEA17}"/>
              </a:ext>
            </a:extLst>
          </p:cNvPr>
          <p:cNvPicPr>
            <a:picLocks noChangeAspect="1"/>
          </p:cNvPicPr>
          <p:nvPr/>
        </p:nvPicPr>
        <p:blipFill>
          <a:blip r:embed="rId5"/>
          <a:stretch>
            <a:fillRect/>
          </a:stretch>
        </p:blipFill>
        <p:spPr>
          <a:xfrm>
            <a:off x="461047" y="236299"/>
            <a:ext cx="3545345" cy="2164305"/>
          </a:xfrm>
          <a:prstGeom prst="rect">
            <a:avLst/>
          </a:prstGeom>
          <a:ln>
            <a:solidFill>
              <a:schemeClr val="tx1"/>
            </a:solidFill>
          </a:ln>
        </p:spPr>
      </p:pic>
      <p:sp>
        <p:nvSpPr>
          <p:cNvPr id="26" name="TextBox 25">
            <a:extLst>
              <a:ext uri="{FF2B5EF4-FFF2-40B4-BE49-F238E27FC236}">
                <a16:creationId xmlns:a16="http://schemas.microsoft.com/office/drawing/2014/main" id="{D1CD9DC1-9C0D-34F1-CD2D-6A8BEB480F30}"/>
              </a:ext>
            </a:extLst>
          </p:cNvPr>
          <p:cNvSpPr txBox="1"/>
          <p:nvPr/>
        </p:nvSpPr>
        <p:spPr>
          <a:xfrm>
            <a:off x="917544" y="2454112"/>
            <a:ext cx="2287569" cy="369332"/>
          </a:xfrm>
          <a:prstGeom prst="rect">
            <a:avLst/>
          </a:prstGeom>
          <a:noFill/>
        </p:spPr>
        <p:txBody>
          <a:bodyPr wrap="square" rtlCol="0">
            <a:spAutoFit/>
          </a:bodyPr>
          <a:lstStyle/>
          <a:p>
            <a:r>
              <a:rPr lang="en-US" dirty="0"/>
              <a:t>Created abc.java file</a:t>
            </a:r>
          </a:p>
        </p:txBody>
      </p:sp>
      <p:sp>
        <p:nvSpPr>
          <p:cNvPr id="27" name="TextBox 26">
            <a:extLst>
              <a:ext uri="{FF2B5EF4-FFF2-40B4-BE49-F238E27FC236}">
                <a16:creationId xmlns:a16="http://schemas.microsoft.com/office/drawing/2014/main" id="{95F9918A-9BA8-013C-FD26-783C737DA3BC}"/>
              </a:ext>
            </a:extLst>
          </p:cNvPr>
          <p:cNvSpPr txBox="1"/>
          <p:nvPr/>
        </p:nvSpPr>
        <p:spPr>
          <a:xfrm>
            <a:off x="4991494" y="5255443"/>
            <a:ext cx="7081169" cy="646331"/>
          </a:xfrm>
          <a:prstGeom prst="rect">
            <a:avLst/>
          </a:prstGeom>
          <a:noFill/>
        </p:spPr>
        <p:txBody>
          <a:bodyPr wrap="none" rtlCol="0">
            <a:spAutoFit/>
          </a:bodyPr>
          <a:lstStyle/>
          <a:p>
            <a:r>
              <a:rPr lang="en-US" dirty="0"/>
              <a:t>Compiling abc.cpp to get mydll.dll file</a:t>
            </a:r>
          </a:p>
          <a:p>
            <a:r>
              <a:rPr lang="en-US" dirty="0"/>
              <a:t>(can give any name to .</a:t>
            </a:r>
            <a:r>
              <a:rPr lang="en-US" dirty="0" err="1"/>
              <a:t>dll</a:t>
            </a:r>
            <a:r>
              <a:rPr lang="en-US" dirty="0"/>
              <a:t> file but already mentioned </a:t>
            </a:r>
            <a:r>
              <a:rPr lang="en-US" dirty="0" err="1"/>
              <a:t>mydll</a:t>
            </a:r>
            <a:r>
              <a:rPr lang="en-US" dirty="0"/>
              <a:t> in abc.java file)</a:t>
            </a:r>
          </a:p>
        </p:txBody>
      </p:sp>
    </p:spTree>
    <p:extLst>
      <p:ext uri="{BB962C8B-B14F-4D97-AF65-F5344CB8AC3E}">
        <p14:creationId xmlns:p14="http://schemas.microsoft.com/office/powerpoint/2010/main" val="48489919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3BAF2FCC-9CF6-B5DC-6189-7D123FC4023B}"/>
              </a:ext>
            </a:extLst>
          </p:cNvPr>
          <p:cNvSpPr>
            <a:spLocks noGrp="1"/>
          </p:cNvSpPr>
          <p:nvPr>
            <p:ph type="subTitle" idx="1"/>
          </p:nvPr>
        </p:nvSpPr>
        <p:spPr>
          <a:xfrm>
            <a:off x="320040" y="320511"/>
            <a:ext cx="11482319" cy="6240545"/>
          </a:xfrm>
        </p:spPr>
        <p:txBody>
          <a:bodyPr>
            <a:normAutofit/>
          </a:bodyPr>
          <a:lstStyle/>
          <a:p>
            <a:pPr marL="342900" indent="-342900" algn="l">
              <a:buFont typeface="Wingdings" panose="05000000000000000000" pitchFamily="2" charset="2"/>
              <a:buChar char="Ø"/>
            </a:pPr>
            <a:r>
              <a:rPr lang="en-US" dirty="0"/>
              <a:t>Initially when abc.java file is compiled using (</a:t>
            </a:r>
            <a:r>
              <a:rPr lang="en-US" dirty="0" err="1"/>
              <a:t>javac</a:t>
            </a:r>
            <a:r>
              <a:rPr lang="en-US" dirty="0"/>
              <a:t> abc.java –h .) that time 2 files will be created in </a:t>
            </a:r>
            <a:r>
              <a:rPr lang="en-US" dirty="0" err="1"/>
              <a:t>pwd</a:t>
            </a:r>
            <a:r>
              <a:rPr lang="en-US" dirty="0"/>
              <a:t> 1)</a:t>
            </a:r>
            <a:r>
              <a:rPr lang="en-US" dirty="0" err="1"/>
              <a:t>abc.class</a:t>
            </a:r>
            <a:r>
              <a:rPr lang="en-US" dirty="0"/>
              <a:t> &amp; 2)</a:t>
            </a:r>
            <a:r>
              <a:rPr lang="en-US" dirty="0" err="1"/>
              <a:t>abc.h</a:t>
            </a:r>
            <a:endParaRPr lang="en-US" dirty="0"/>
          </a:p>
          <a:p>
            <a:pPr marL="342900" indent="-342900" algn="l">
              <a:buFont typeface="Wingdings" panose="05000000000000000000" pitchFamily="2" charset="2"/>
              <a:buChar char="Ø"/>
            </a:pPr>
            <a:r>
              <a:rPr lang="en-US" dirty="0"/>
              <a:t>Using </a:t>
            </a:r>
            <a:r>
              <a:rPr lang="en-US" dirty="0" err="1"/>
              <a:t>abc.h</a:t>
            </a:r>
            <a:r>
              <a:rPr lang="en-US" dirty="0"/>
              <a:t> file abc.cpp file is written to implement that unimplemented native function/method.</a:t>
            </a:r>
          </a:p>
          <a:p>
            <a:pPr marL="342900" indent="-342900" algn="l">
              <a:buFont typeface="Wingdings" panose="05000000000000000000" pitchFamily="2" charset="2"/>
              <a:buChar char="Ø"/>
            </a:pPr>
            <a:r>
              <a:rPr lang="en-US" dirty="0"/>
              <a:t>While compiling abc.cpp file don’t forget to write main method.</a:t>
            </a:r>
          </a:p>
          <a:p>
            <a:pPr marL="342900" indent="-342900" algn="l">
              <a:buFont typeface="Wingdings" panose="05000000000000000000" pitchFamily="2" charset="2"/>
              <a:buChar char="Ø"/>
            </a:pPr>
            <a:r>
              <a:rPr lang="en-US" dirty="0"/>
              <a:t>g++ -c -I "C:\Program Files\Java\jdk1.6.0_21\include" -I "C:\Program Files\Java\jdk1.6.0_21\include\win32" abc.cpp -o </a:t>
            </a:r>
            <a:r>
              <a:rPr lang="en-US" dirty="0" err="1"/>
              <a:t>abc.o</a:t>
            </a:r>
            <a:r>
              <a:rPr lang="en-US" dirty="0"/>
              <a:t> </a:t>
            </a:r>
          </a:p>
          <a:p>
            <a:pPr algn="l"/>
            <a:r>
              <a:rPr lang="en-US" dirty="0"/>
              <a:t>The above command compiles  abc.cpp  and creates </a:t>
            </a:r>
            <a:r>
              <a:rPr lang="en-US" dirty="0" err="1"/>
              <a:t>abc.o</a:t>
            </a:r>
            <a:r>
              <a:rPr lang="en-US" dirty="0"/>
              <a:t> … The reason why include &amp; win32 path is provided is because </a:t>
            </a:r>
            <a:r>
              <a:rPr lang="en-US" dirty="0" err="1"/>
              <a:t>jni.h</a:t>
            </a:r>
            <a:r>
              <a:rPr lang="en-US" dirty="0"/>
              <a:t> &amp; </a:t>
            </a:r>
            <a:r>
              <a:rPr lang="en-US" dirty="0" err="1"/>
              <a:t>jni_md.h</a:t>
            </a:r>
            <a:r>
              <a:rPr lang="en-US" dirty="0"/>
              <a:t> files that are necessary are present in those include &amp; win32 folder.</a:t>
            </a:r>
          </a:p>
          <a:p>
            <a:pPr marL="342900" indent="-342900" algn="l">
              <a:buFont typeface="Wingdings" panose="05000000000000000000" pitchFamily="2" charset="2"/>
              <a:buChar char="Ø"/>
            </a:pPr>
            <a:r>
              <a:rPr lang="en-US" dirty="0"/>
              <a:t>g++ -shared -o mydll.dll </a:t>
            </a:r>
            <a:r>
              <a:rPr lang="en-US" dirty="0" err="1"/>
              <a:t>abc.o</a:t>
            </a:r>
            <a:endParaRPr lang="en-US" dirty="0"/>
          </a:p>
          <a:p>
            <a:pPr algn="l"/>
            <a:r>
              <a:rPr lang="en-US" dirty="0"/>
              <a:t>The above command basically uses </a:t>
            </a:r>
            <a:r>
              <a:rPr lang="en-US" dirty="0" err="1"/>
              <a:t>abc.o</a:t>
            </a:r>
            <a:r>
              <a:rPr lang="en-US" dirty="0"/>
              <a:t> file to get mydll.dll file(any name you can give for the .</a:t>
            </a:r>
            <a:r>
              <a:rPr lang="en-US" dirty="0" err="1"/>
              <a:t>dll</a:t>
            </a:r>
            <a:r>
              <a:rPr lang="en-US" dirty="0"/>
              <a:t> file)</a:t>
            </a:r>
          </a:p>
          <a:p>
            <a:pPr algn="l"/>
            <a:endParaRPr lang="en-US" dirty="0"/>
          </a:p>
          <a:p>
            <a:pPr marL="342900" indent="-342900" algn="l">
              <a:buFont typeface="Wingdings" panose="05000000000000000000" pitchFamily="2" charset="2"/>
              <a:buChar char="Ø"/>
            </a:pPr>
            <a:endParaRPr lang="en-US" dirty="0"/>
          </a:p>
          <a:p>
            <a:pPr marL="342900" indent="-342900" algn="l">
              <a:buFont typeface="Wingdings" panose="05000000000000000000" pitchFamily="2" charset="2"/>
              <a:buChar char="Ø"/>
            </a:pPr>
            <a:endParaRPr lang="en-US" dirty="0"/>
          </a:p>
          <a:p>
            <a:pPr marL="342900" indent="-342900" algn="l">
              <a:buFont typeface="Wingdings" panose="05000000000000000000" pitchFamily="2" charset="2"/>
              <a:buChar char="Ø"/>
            </a:pPr>
            <a:endParaRPr lang="en-US" dirty="0"/>
          </a:p>
          <a:p>
            <a:pPr marL="342900" indent="-342900" algn="l">
              <a:buFont typeface="Wingdings" panose="05000000000000000000" pitchFamily="2" charset="2"/>
              <a:buChar char="Ø"/>
            </a:pPr>
            <a:endParaRPr lang="en-US" dirty="0"/>
          </a:p>
          <a:p>
            <a:pPr marL="342900" indent="-342900" algn="l">
              <a:buFont typeface="Wingdings" panose="05000000000000000000" pitchFamily="2" charset="2"/>
              <a:buChar char="Ø"/>
            </a:pPr>
            <a:endParaRPr lang="en-US" dirty="0"/>
          </a:p>
          <a:p>
            <a:pPr marL="342900" indent="-342900" algn="l">
              <a:buFont typeface="Wingdings" panose="05000000000000000000" pitchFamily="2" charset="2"/>
              <a:buChar char="Ø"/>
            </a:pPr>
            <a:endParaRPr lang="en-US" dirty="0"/>
          </a:p>
          <a:p>
            <a:pPr algn="l"/>
            <a:endParaRPr lang="en-US" dirty="0"/>
          </a:p>
          <a:p>
            <a:pPr marL="285750" indent="-285750" algn="l">
              <a:buFont typeface="Wingdings" panose="05000000000000000000" pitchFamily="2" charset="2"/>
              <a:buChar char="Ø"/>
            </a:pPr>
            <a:endParaRPr lang="en-US" dirty="0"/>
          </a:p>
        </p:txBody>
      </p:sp>
    </p:spTree>
    <p:extLst>
      <p:ext uri="{BB962C8B-B14F-4D97-AF65-F5344CB8AC3E}">
        <p14:creationId xmlns:p14="http://schemas.microsoft.com/office/powerpoint/2010/main" val="21008533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3BAF2FCC-9CF6-B5DC-6189-7D123FC4023B}"/>
              </a:ext>
            </a:extLst>
          </p:cNvPr>
          <p:cNvSpPr>
            <a:spLocks noGrp="1"/>
          </p:cNvSpPr>
          <p:nvPr>
            <p:ph type="subTitle" idx="1"/>
          </p:nvPr>
        </p:nvSpPr>
        <p:spPr>
          <a:xfrm>
            <a:off x="320040" y="841248"/>
            <a:ext cx="11482319" cy="1389888"/>
          </a:xfrm>
        </p:spPr>
        <p:txBody>
          <a:bodyPr>
            <a:normAutofit fontScale="92500" lnSpcReduction="20000"/>
          </a:bodyPr>
          <a:lstStyle/>
          <a:p>
            <a:pPr marL="342900" indent="-342900" algn="l">
              <a:buFont typeface="Wingdings" panose="05000000000000000000" pitchFamily="2" charset="2"/>
              <a:buChar char="Ø"/>
            </a:pPr>
            <a:r>
              <a:rPr lang="en-US" dirty="0"/>
              <a:t>Applicable only for variables.</a:t>
            </a:r>
          </a:p>
          <a:p>
            <a:pPr marL="342900" indent="-342900" algn="l">
              <a:buFont typeface="Wingdings" panose="05000000000000000000" pitchFamily="2" charset="2"/>
              <a:buChar char="Ø"/>
            </a:pPr>
            <a:r>
              <a:rPr lang="en-US" dirty="0"/>
              <a:t>Transient can’t be used with static.</a:t>
            </a:r>
          </a:p>
          <a:p>
            <a:pPr marL="342900" indent="-342900" algn="l">
              <a:buFont typeface="Wingdings" panose="05000000000000000000" pitchFamily="2" charset="2"/>
              <a:buChar char="Ø"/>
            </a:pPr>
            <a:r>
              <a:rPr lang="en-US" dirty="0"/>
              <a:t>At the time of serialization if the value of variable (suppose password) shouldn’t be saved then JVM ignores the original value and saves the default value to the file.</a:t>
            </a:r>
          </a:p>
          <a:p>
            <a:pPr marL="342900" indent="-342900" algn="l">
              <a:buFont typeface="Wingdings" panose="05000000000000000000" pitchFamily="2" charset="2"/>
              <a:buChar char="Ø"/>
            </a:pPr>
            <a:endParaRPr lang="en-US" dirty="0"/>
          </a:p>
          <a:p>
            <a:pPr marL="342900" indent="-342900" algn="l">
              <a:buFont typeface="Wingdings" panose="05000000000000000000" pitchFamily="2" charset="2"/>
              <a:buChar char="Ø"/>
            </a:pPr>
            <a:endParaRPr lang="en-US" dirty="0"/>
          </a:p>
          <a:p>
            <a:pPr marL="342900" indent="-342900" algn="l">
              <a:buFont typeface="Wingdings" panose="05000000000000000000" pitchFamily="2" charset="2"/>
              <a:buChar char="Ø"/>
            </a:pPr>
            <a:endParaRPr lang="en-US" dirty="0"/>
          </a:p>
          <a:p>
            <a:pPr marL="342900" indent="-342900" algn="l">
              <a:buFont typeface="Wingdings" panose="05000000000000000000" pitchFamily="2" charset="2"/>
              <a:buChar char="Ø"/>
            </a:pPr>
            <a:endParaRPr lang="en-US" dirty="0"/>
          </a:p>
          <a:p>
            <a:pPr marL="342900" indent="-342900" algn="l">
              <a:buFont typeface="Wingdings" panose="05000000000000000000" pitchFamily="2" charset="2"/>
              <a:buChar char="Ø"/>
            </a:pPr>
            <a:endParaRPr lang="en-US" dirty="0"/>
          </a:p>
          <a:p>
            <a:pPr marL="342900" indent="-342900" algn="l">
              <a:buFont typeface="Wingdings" panose="05000000000000000000" pitchFamily="2" charset="2"/>
              <a:buChar char="Ø"/>
            </a:pPr>
            <a:endParaRPr lang="en-US" dirty="0"/>
          </a:p>
          <a:p>
            <a:pPr algn="l"/>
            <a:endParaRPr lang="en-US" dirty="0"/>
          </a:p>
          <a:p>
            <a:pPr marL="285750" indent="-285750" algn="l">
              <a:buFont typeface="Wingdings" panose="05000000000000000000" pitchFamily="2" charset="2"/>
              <a:buChar char="Ø"/>
            </a:pPr>
            <a:endParaRPr lang="en-US" dirty="0"/>
          </a:p>
        </p:txBody>
      </p:sp>
      <p:sp>
        <p:nvSpPr>
          <p:cNvPr id="4" name="Title 1">
            <a:extLst>
              <a:ext uri="{FF2B5EF4-FFF2-40B4-BE49-F238E27FC236}">
                <a16:creationId xmlns:a16="http://schemas.microsoft.com/office/drawing/2014/main" id="{1F08EF5A-03E5-3872-B397-00B07B0BA702}"/>
              </a:ext>
            </a:extLst>
          </p:cNvPr>
          <p:cNvSpPr>
            <a:spLocks noGrp="1"/>
          </p:cNvSpPr>
          <p:nvPr>
            <p:ph type="ctrTitle"/>
          </p:nvPr>
        </p:nvSpPr>
        <p:spPr>
          <a:xfrm>
            <a:off x="1259966" y="168720"/>
            <a:ext cx="9328785" cy="668337"/>
          </a:xfrm>
        </p:spPr>
        <p:txBody>
          <a:bodyPr>
            <a:normAutofit fontScale="90000"/>
          </a:bodyPr>
          <a:lstStyle/>
          <a:p>
            <a:r>
              <a:rPr lang="en-US" dirty="0"/>
              <a:t>transient</a:t>
            </a:r>
          </a:p>
        </p:txBody>
      </p:sp>
      <p:sp>
        <p:nvSpPr>
          <p:cNvPr id="5" name="Subtitle 2">
            <a:extLst>
              <a:ext uri="{FF2B5EF4-FFF2-40B4-BE49-F238E27FC236}">
                <a16:creationId xmlns:a16="http://schemas.microsoft.com/office/drawing/2014/main" id="{43222EA1-4DBA-810D-5F72-D097D2ADB900}"/>
              </a:ext>
            </a:extLst>
          </p:cNvPr>
          <p:cNvSpPr txBox="1">
            <a:spLocks/>
          </p:cNvSpPr>
          <p:nvPr/>
        </p:nvSpPr>
        <p:spPr>
          <a:xfrm>
            <a:off x="298704" y="3035808"/>
            <a:ext cx="11482319" cy="3602736"/>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Wingdings" panose="05000000000000000000" pitchFamily="2" charset="2"/>
              <a:buChar char="Ø"/>
            </a:pPr>
            <a:r>
              <a:rPr lang="en-US" dirty="0"/>
              <a:t>Applicable only for variables.</a:t>
            </a:r>
          </a:p>
          <a:p>
            <a:pPr marL="342900" indent="-342900" algn="l">
              <a:buFont typeface="Wingdings" panose="05000000000000000000" pitchFamily="2" charset="2"/>
              <a:buChar char="Ø"/>
            </a:pPr>
            <a:r>
              <a:rPr lang="en-US" dirty="0"/>
              <a:t>When multiple threads try to keep changing the value of a variable. To avoid data inconsistency problem volatile is used wherein each thread will be working on the variable in the main memory not cached one.</a:t>
            </a:r>
          </a:p>
          <a:p>
            <a:pPr marL="342900" indent="-342900" algn="l">
              <a:buFont typeface="Wingdings" panose="05000000000000000000" pitchFamily="2" charset="2"/>
              <a:buChar char="Ø"/>
            </a:pPr>
            <a:r>
              <a:rPr lang="en-US" dirty="0"/>
              <a:t>Advantage -&gt; Overcome data inconsistency problem.</a:t>
            </a:r>
          </a:p>
          <a:p>
            <a:pPr marL="342900" indent="-342900" algn="l">
              <a:buFont typeface="Wingdings" panose="05000000000000000000" pitchFamily="2" charset="2"/>
              <a:buChar char="Ø"/>
            </a:pPr>
            <a:r>
              <a:rPr lang="en-US" dirty="0"/>
              <a:t>Disadvantage -&gt; Creating &amp; maintaining separate copy for every thread is costly operation.</a:t>
            </a:r>
          </a:p>
          <a:p>
            <a:pPr marL="342900" indent="-342900" algn="l">
              <a:buFont typeface="Wingdings" panose="05000000000000000000" pitchFamily="2" charset="2"/>
              <a:buChar char="Ø"/>
            </a:pPr>
            <a:endParaRPr lang="en-US" dirty="0"/>
          </a:p>
          <a:p>
            <a:pPr marL="342900" indent="-342900" algn="l">
              <a:buFont typeface="Wingdings" panose="05000000000000000000" pitchFamily="2" charset="2"/>
              <a:buChar char="Ø"/>
            </a:pPr>
            <a:endParaRPr lang="en-US" dirty="0"/>
          </a:p>
          <a:p>
            <a:pPr marL="342900" indent="-342900" algn="l">
              <a:buFont typeface="Wingdings" panose="05000000000000000000" pitchFamily="2" charset="2"/>
              <a:buChar char="Ø"/>
            </a:pPr>
            <a:endParaRPr lang="en-US" dirty="0"/>
          </a:p>
          <a:p>
            <a:pPr marL="342900" indent="-342900" algn="l">
              <a:buFont typeface="Wingdings" panose="05000000000000000000" pitchFamily="2" charset="2"/>
              <a:buChar char="Ø"/>
            </a:pPr>
            <a:endParaRPr lang="en-US" dirty="0"/>
          </a:p>
          <a:p>
            <a:pPr marL="342900" indent="-342900" algn="l">
              <a:buFont typeface="Wingdings" panose="05000000000000000000" pitchFamily="2" charset="2"/>
              <a:buChar char="Ø"/>
            </a:pPr>
            <a:endParaRPr lang="en-US" dirty="0"/>
          </a:p>
          <a:p>
            <a:pPr algn="l"/>
            <a:endParaRPr lang="en-US" dirty="0"/>
          </a:p>
          <a:p>
            <a:pPr marL="285750" indent="-285750" algn="l">
              <a:buFont typeface="Wingdings" panose="05000000000000000000" pitchFamily="2" charset="2"/>
              <a:buChar char="Ø"/>
            </a:pPr>
            <a:endParaRPr lang="en-US" dirty="0"/>
          </a:p>
        </p:txBody>
      </p:sp>
      <p:sp>
        <p:nvSpPr>
          <p:cNvPr id="6" name="Title 1">
            <a:extLst>
              <a:ext uri="{FF2B5EF4-FFF2-40B4-BE49-F238E27FC236}">
                <a16:creationId xmlns:a16="http://schemas.microsoft.com/office/drawing/2014/main" id="{0DC7D067-8140-A67D-FB11-D090A585DD16}"/>
              </a:ext>
            </a:extLst>
          </p:cNvPr>
          <p:cNvSpPr txBox="1">
            <a:spLocks/>
          </p:cNvSpPr>
          <p:nvPr/>
        </p:nvSpPr>
        <p:spPr>
          <a:xfrm>
            <a:off x="1220342" y="2360232"/>
            <a:ext cx="9328785" cy="668337"/>
          </a:xfrm>
          <a:prstGeom prst="rect">
            <a:avLst/>
          </a:prstGeom>
        </p:spPr>
        <p:txBody>
          <a:bodyPr vert="horz" lIns="91440" tIns="45720" rIns="91440" bIns="45720" rtlCol="0" anchor="b">
            <a:normAutofit fontScale="8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dirty="0"/>
              <a:t>volatile</a:t>
            </a:r>
          </a:p>
        </p:txBody>
      </p:sp>
    </p:spTree>
    <p:extLst>
      <p:ext uri="{BB962C8B-B14F-4D97-AF65-F5344CB8AC3E}">
        <p14:creationId xmlns:p14="http://schemas.microsoft.com/office/powerpoint/2010/main" val="141469201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CDDC3BB-A4D0-A7F0-4939-245302B30452}"/>
              </a:ext>
            </a:extLst>
          </p:cNvPr>
          <p:cNvPicPr>
            <a:picLocks noChangeAspect="1"/>
          </p:cNvPicPr>
          <p:nvPr/>
        </p:nvPicPr>
        <p:blipFill>
          <a:blip r:embed="rId2"/>
          <a:stretch>
            <a:fillRect/>
          </a:stretch>
        </p:blipFill>
        <p:spPr>
          <a:xfrm>
            <a:off x="374904" y="795528"/>
            <a:ext cx="11402568" cy="5029200"/>
          </a:xfrm>
          <a:prstGeom prst="rect">
            <a:avLst/>
          </a:prstGeom>
          <a:ln>
            <a:solidFill>
              <a:schemeClr val="tx1"/>
            </a:solidFill>
          </a:ln>
        </p:spPr>
      </p:pic>
    </p:spTree>
    <p:extLst>
      <p:ext uri="{BB962C8B-B14F-4D97-AF65-F5344CB8AC3E}">
        <p14:creationId xmlns:p14="http://schemas.microsoft.com/office/powerpoint/2010/main" val="45722002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3BAF2FCC-9CF6-B5DC-6189-7D123FC4023B}"/>
              </a:ext>
            </a:extLst>
          </p:cNvPr>
          <p:cNvSpPr>
            <a:spLocks noGrp="1"/>
          </p:cNvSpPr>
          <p:nvPr>
            <p:ph type="subTitle" idx="1"/>
          </p:nvPr>
        </p:nvSpPr>
        <p:spPr>
          <a:xfrm>
            <a:off x="320041" y="841248"/>
            <a:ext cx="7863840" cy="3675888"/>
          </a:xfrm>
        </p:spPr>
        <p:txBody>
          <a:bodyPr>
            <a:normAutofit/>
          </a:bodyPr>
          <a:lstStyle/>
          <a:p>
            <a:pPr marL="342900" indent="-342900" algn="l">
              <a:buFont typeface="Wingdings" panose="05000000000000000000" pitchFamily="2" charset="2"/>
              <a:buChar char="Ø"/>
            </a:pPr>
            <a:r>
              <a:rPr lang="en-US" dirty="0"/>
              <a:t>Contains abstract methods &amp; static constants.</a:t>
            </a:r>
          </a:p>
          <a:p>
            <a:pPr marL="342900" indent="-342900" algn="l">
              <a:buFont typeface="Wingdings" panose="05000000000000000000" pitchFamily="2" charset="2"/>
              <a:buChar char="Ø"/>
            </a:pPr>
            <a:r>
              <a:rPr lang="en-US" dirty="0"/>
              <a:t>Interface supports multiple inheritance because there is no ambiguity problem like in classes as only one implementation will be provided by the implementation class.</a:t>
            </a:r>
          </a:p>
          <a:p>
            <a:pPr marL="342900" indent="-342900" algn="l">
              <a:buFont typeface="Wingdings" panose="05000000000000000000" pitchFamily="2" charset="2"/>
              <a:buChar char="Ø"/>
            </a:pPr>
            <a:r>
              <a:rPr lang="en-US" dirty="0"/>
              <a:t>Even interface can extends multiple interfaces.</a:t>
            </a:r>
          </a:p>
          <a:p>
            <a:pPr marL="342900" indent="-342900" algn="l">
              <a:buFont typeface="Wingdings" panose="05000000000000000000" pitchFamily="2" charset="2"/>
              <a:buChar char="Ø"/>
            </a:pPr>
            <a:endParaRPr lang="en-US" dirty="0"/>
          </a:p>
          <a:p>
            <a:pPr marL="342900" indent="-342900" algn="l">
              <a:buFont typeface="Wingdings" panose="05000000000000000000" pitchFamily="2" charset="2"/>
              <a:buChar char="Ø"/>
            </a:pPr>
            <a:endParaRPr lang="en-US" dirty="0"/>
          </a:p>
          <a:p>
            <a:pPr marL="342900" indent="-342900" algn="l">
              <a:buFont typeface="Wingdings" panose="05000000000000000000" pitchFamily="2" charset="2"/>
              <a:buChar char="Ø"/>
            </a:pPr>
            <a:endParaRPr lang="en-US" dirty="0"/>
          </a:p>
          <a:p>
            <a:pPr marL="342900" indent="-342900" algn="l">
              <a:buFont typeface="Wingdings" panose="05000000000000000000" pitchFamily="2" charset="2"/>
              <a:buChar char="Ø"/>
            </a:pPr>
            <a:endParaRPr lang="en-US" dirty="0"/>
          </a:p>
          <a:p>
            <a:pPr marL="342900" indent="-342900" algn="l">
              <a:buFont typeface="Wingdings" panose="05000000000000000000" pitchFamily="2" charset="2"/>
              <a:buChar char="Ø"/>
            </a:pPr>
            <a:endParaRPr lang="en-US" dirty="0"/>
          </a:p>
          <a:p>
            <a:pPr marL="342900" indent="-342900" algn="l">
              <a:buFont typeface="Wingdings" panose="05000000000000000000" pitchFamily="2" charset="2"/>
              <a:buChar char="Ø"/>
            </a:pPr>
            <a:endParaRPr lang="en-US" dirty="0"/>
          </a:p>
          <a:p>
            <a:pPr marL="342900" indent="-342900" algn="l">
              <a:buFont typeface="Wingdings" panose="05000000000000000000" pitchFamily="2" charset="2"/>
              <a:buChar char="Ø"/>
            </a:pPr>
            <a:endParaRPr lang="en-US" dirty="0"/>
          </a:p>
          <a:p>
            <a:pPr marL="342900" indent="-342900" algn="l">
              <a:buFont typeface="Wingdings" panose="05000000000000000000" pitchFamily="2" charset="2"/>
              <a:buChar char="Ø"/>
            </a:pPr>
            <a:endParaRPr lang="en-US" dirty="0"/>
          </a:p>
          <a:p>
            <a:pPr algn="l"/>
            <a:endParaRPr lang="en-US" dirty="0"/>
          </a:p>
          <a:p>
            <a:pPr marL="285750" indent="-285750" algn="l">
              <a:buFont typeface="Wingdings" panose="05000000000000000000" pitchFamily="2" charset="2"/>
              <a:buChar char="Ø"/>
            </a:pPr>
            <a:endParaRPr lang="en-US" dirty="0"/>
          </a:p>
        </p:txBody>
      </p:sp>
      <p:sp>
        <p:nvSpPr>
          <p:cNvPr id="4" name="Title 1">
            <a:extLst>
              <a:ext uri="{FF2B5EF4-FFF2-40B4-BE49-F238E27FC236}">
                <a16:creationId xmlns:a16="http://schemas.microsoft.com/office/drawing/2014/main" id="{1F08EF5A-03E5-3872-B397-00B07B0BA702}"/>
              </a:ext>
            </a:extLst>
          </p:cNvPr>
          <p:cNvSpPr>
            <a:spLocks noGrp="1"/>
          </p:cNvSpPr>
          <p:nvPr>
            <p:ph type="ctrTitle"/>
          </p:nvPr>
        </p:nvSpPr>
        <p:spPr>
          <a:xfrm>
            <a:off x="1259966" y="168720"/>
            <a:ext cx="9328785" cy="668337"/>
          </a:xfrm>
        </p:spPr>
        <p:txBody>
          <a:bodyPr>
            <a:normAutofit fontScale="90000"/>
          </a:bodyPr>
          <a:lstStyle/>
          <a:p>
            <a:r>
              <a:rPr lang="en-US" dirty="0"/>
              <a:t>interface</a:t>
            </a:r>
          </a:p>
        </p:txBody>
      </p:sp>
      <p:pic>
        <p:nvPicPr>
          <p:cNvPr id="9" name="Picture 8">
            <a:extLst>
              <a:ext uri="{FF2B5EF4-FFF2-40B4-BE49-F238E27FC236}">
                <a16:creationId xmlns:a16="http://schemas.microsoft.com/office/drawing/2014/main" id="{A9721029-8046-FB2E-F4EB-315EF6E156A7}"/>
              </a:ext>
            </a:extLst>
          </p:cNvPr>
          <p:cNvPicPr>
            <a:picLocks noChangeAspect="1"/>
          </p:cNvPicPr>
          <p:nvPr/>
        </p:nvPicPr>
        <p:blipFill>
          <a:blip r:embed="rId2"/>
          <a:stretch>
            <a:fillRect/>
          </a:stretch>
        </p:blipFill>
        <p:spPr>
          <a:xfrm>
            <a:off x="8193404" y="800481"/>
            <a:ext cx="3922395" cy="2244471"/>
          </a:xfrm>
          <a:prstGeom prst="rect">
            <a:avLst/>
          </a:prstGeom>
        </p:spPr>
      </p:pic>
      <p:cxnSp>
        <p:nvCxnSpPr>
          <p:cNvPr id="11" name="Straight Arrow Connector 10">
            <a:extLst>
              <a:ext uri="{FF2B5EF4-FFF2-40B4-BE49-F238E27FC236}">
                <a16:creationId xmlns:a16="http://schemas.microsoft.com/office/drawing/2014/main" id="{579BA1C7-5B9F-401E-3E22-ACF99A986F1A}"/>
              </a:ext>
            </a:extLst>
          </p:cNvPr>
          <p:cNvCxnSpPr/>
          <p:nvPr/>
        </p:nvCxnSpPr>
        <p:spPr>
          <a:xfrm>
            <a:off x="6483096" y="1060704"/>
            <a:ext cx="1664208" cy="1097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E6A1B68F-A05E-9F41-394A-CC887514909F}"/>
              </a:ext>
            </a:extLst>
          </p:cNvPr>
          <p:cNvPicPr>
            <a:picLocks noChangeAspect="1"/>
          </p:cNvPicPr>
          <p:nvPr/>
        </p:nvPicPr>
        <p:blipFill>
          <a:blip r:embed="rId3"/>
          <a:stretch>
            <a:fillRect/>
          </a:stretch>
        </p:blipFill>
        <p:spPr>
          <a:xfrm>
            <a:off x="8212836" y="3154299"/>
            <a:ext cx="3886200" cy="3347085"/>
          </a:xfrm>
          <a:prstGeom prst="rect">
            <a:avLst/>
          </a:prstGeom>
        </p:spPr>
      </p:pic>
      <p:cxnSp>
        <p:nvCxnSpPr>
          <p:cNvPr id="15" name="Straight Arrow Connector 14">
            <a:extLst>
              <a:ext uri="{FF2B5EF4-FFF2-40B4-BE49-F238E27FC236}">
                <a16:creationId xmlns:a16="http://schemas.microsoft.com/office/drawing/2014/main" id="{67F5D69B-AADD-3710-8246-B3FAD6F26A99}"/>
              </a:ext>
            </a:extLst>
          </p:cNvPr>
          <p:cNvCxnSpPr>
            <a:cxnSpLocks/>
          </p:cNvCxnSpPr>
          <p:nvPr/>
        </p:nvCxnSpPr>
        <p:spPr>
          <a:xfrm>
            <a:off x="5623560" y="2286000"/>
            <a:ext cx="2578608" cy="10058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9" name="Picture 18">
            <a:extLst>
              <a:ext uri="{FF2B5EF4-FFF2-40B4-BE49-F238E27FC236}">
                <a16:creationId xmlns:a16="http://schemas.microsoft.com/office/drawing/2014/main" id="{F56CE89D-EF25-ED06-C36A-12516E7D4CF3}"/>
              </a:ext>
            </a:extLst>
          </p:cNvPr>
          <p:cNvPicPr>
            <a:picLocks noChangeAspect="1"/>
          </p:cNvPicPr>
          <p:nvPr/>
        </p:nvPicPr>
        <p:blipFill>
          <a:blip r:embed="rId4"/>
          <a:stretch>
            <a:fillRect/>
          </a:stretch>
        </p:blipFill>
        <p:spPr>
          <a:xfrm>
            <a:off x="2867215" y="4595812"/>
            <a:ext cx="3933825" cy="1896428"/>
          </a:xfrm>
          <a:prstGeom prst="rect">
            <a:avLst/>
          </a:prstGeom>
        </p:spPr>
      </p:pic>
      <p:cxnSp>
        <p:nvCxnSpPr>
          <p:cNvPr id="20" name="Straight Arrow Connector 19">
            <a:extLst>
              <a:ext uri="{FF2B5EF4-FFF2-40B4-BE49-F238E27FC236}">
                <a16:creationId xmlns:a16="http://schemas.microsoft.com/office/drawing/2014/main" id="{1A3E797B-B723-C6C5-879E-5EE73A6E753A}"/>
              </a:ext>
            </a:extLst>
          </p:cNvPr>
          <p:cNvCxnSpPr>
            <a:cxnSpLocks/>
          </p:cNvCxnSpPr>
          <p:nvPr/>
        </p:nvCxnSpPr>
        <p:spPr>
          <a:xfrm>
            <a:off x="3566160" y="3081528"/>
            <a:ext cx="941832" cy="13990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8341534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0E05E400-9737-5E39-D665-DBF9E435AB0E}"/>
              </a:ext>
            </a:extLst>
          </p:cNvPr>
          <p:cNvSpPr>
            <a:spLocks noGrp="1"/>
          </p:cNvSpPr>
          <p:nvPr>
            <p:ph type="subTitle" idx="1"/>
          </p:nvPr>
        </p:nvSpPr>
        <p:spPr>
          <a:xfrm>
            <a:off x="234696" y="255334"/>
            <a:ext cx="7684008" cy="2551874"/>
          </a:xfrm>
        </p:spPr>
        <p:txBody>
          <a:bodyPr>
            <a:normAutofit lnSpcReduction="10000"/>
          </a:bodyPr>
          <a:lstStyle/>
          <a:p>
            <a:pPr marL="342900" indent="-342900" algn="l">
              <a:buFont typeface="Wingdings" panose="05000000000000000000" pitchFamily="2" charset="2"/>
              <a:buChar char="Ø"/>
            </a:pPr>
            <a:r>
              <a:rPr lang="en-US" dirty="0"/>
              <a:t>Since java 8 we can have default and static methods in an interface.</a:t>
            </a:r>
          </a:p>
          <a:p>
            <a:pPr marL="342900" indent="-342900" algn="l">
              <a:buFont typeface="Wingdings" panose="05000000000000000000" pitchFamily="2" charset="2"/>
              <a:buChar char="Ø"/>
            </a:pPr>
            <a:r>
              <a:rPr lang="en-US" dirty="0"/>
              <a:t>But modifier public can only be used for both default &amp; static methods (in java 8).</a:t>
            </a:r>
          </a:p>
          <a:p>
            <a:pPr marL="342900" indent="-342900" algn="l">
              <a:buFont typeface="Wingdings" panose="05000000000000000000" pitchFamily="2" charset="2"/>
              <a:buChar char="Ø"/>
            </a:pPr>
            <a:r>
              <a:rPr lang="en-US" dirty="0"/>
              <a:t>Variables in interface is always static final.</a:t>
            </a:r>
          </a:p>
          <a:p>
            <a:pPr marL="342900" indent="-342900" algn="l">
              <a:buFont typeface="Wingdings" panose="05000000000000000000" pitchFamily="2" charset="2"/>
              <a:buChar char="Ø"/>
            </a:pPr>
            <a:r>
              <a:rPr lang="en-US" dirty="0"/>
              <a:t>Since java 9 we can have private methods(even static private is possible) in an interface.</a:t>
            </a:r>
          </a:p>
          <a:p>
            <a:endParaRPr lang="en-US" dirty="0"/>
          </a:p>
        </p:txBody>
      </p:sp>
      <p:pic>
        <p:nvPicPr>
          <p:cNvPr id="7" name="Picture 6">
            <a:extLst>
              <a:ext uri="{FF2B5EF4-FFF2-40B4-BE49-F238E27FC236}">
                <a16:creationId xmlns:a16="http://schemas.microsoft.com/office/drawing/2014/main" id="{542FB301-895D-1636-0225-B7DE20DE7B23}"/>
              </a:ext>
            </a:extLst>
          </p:cNvPr>
          <p:cNvPicPr>
            <a:picLocks noChangeAspect="1"/>
          </p:cNvPicPr>
          <p:nvPr/>
        </p:nvPicPr>
        <p:blipFill>
          <a:blip r:embed="rId2"/>
          <a:stretch>
            <a:fillRect/>
          </a:stretch>
        </p:blipFill>
        <p:spPr>
          <a:xfrm>
            <a:off x="8037576" y="1215009"/>
            <a:ext cx="3890391" cy="3257550"/>
          </a:xfrm>
          <a:prstGeom prst="rect">
            <a:avLst/>
          </a:prstGeom>
        </p:spPr>
      </p:pic>
      <p:cxnSp>
        <p:nvCxnSpPr>
          <p:cNvPr id="9" name="Straight Arrow Connector 8">
            <a:extLst>
              <a:ext uri="{FF2B5EF4-FFF2-40B4-BE49-F238E27FC236}">
                <a16:creationId xmlns:a16="http://schemas.microsoft.com/office/drawing/2014/main" id="{5593B82A-3DDC-26BE-A2CC-068E8C2F5262}"/>
              </a:ext>
            </a:extLst>
          </p:cNvPr>
          <p:cNvCxnSpPr>
            <a:cxnSpLocks/>
          </p:cNvCxnSpPr>
          <p:nvPr/>
        </p:nvCxnSpPr>
        <p:spPr>
          <a:xfrm>
            <a:off x="7763256" y="502920"/>
            <a:ext cx="2112264" cy="6583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95FBB51D-6426-CA89-2728-966367286E4B}"/>
              </a:ext>
            </a:extLst>
          </p:cNvPr>
          <p:cNvPicPr>
            <a:picLocks noChangeAspect="1"/>
          </p:cNvPicPr>
          <p:nvPr/>
        </p:nvPicPr>
        <p:blipFill>
          <a:blip r:embed="rId3"/>
          <a:stretch>
            <a:fillRect/>
          </a:stretch>
        </p:blipFill>
        <p:spPr>
          <a:xfrm>
            <a:off x="3680840" y="3145536"/>
            <a:ext cx="4237863" cy="3347466"/>
          </a:xfrm>
          <a:prstGeom prst="rect">
            <a:avLst/>
          </a:prstGeom>
        </p:spPr>
      </p:pic>
      <p:cxnSp>
        <p:nvCxnSpPr>
          <p:cNvPr id="15" name="Straight Arrow Connector 14">
            <a:extLst>
              <a:ext uri="{FF2B5EF4-FFF2-40B4-BE49-F238E27FC236}">
                <a16:creationId xmlns:a16="http://schemas.microsoft.com/office/drawing/2014/main" id="{21D5BDF1-6211-E063-BB84-737825622B0C}"/>
              </a:ext>
            </a:extLst>
          </p:cNvPr>
          <p:cNvCxnSpPr>
            <a:cxnSpLocks/>
          </p:cNvCxnSpPr>
          <p:nvPr/>
        </p:nvCxnSpPr>
        <p:spPr>
          <a:xfrm>
            <a:off x="5327904" y="2630424"/>
            <a:ext cx="295656" cy="4419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503231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2">
            <a:extLst>
              <a:ext uri="{FF2B5EF4-FFF2-40B4-BE49-F238E27FC236}">
                <a16:creationId xmlns:a16="http://schemas.microsoft.com/office/drawing/2014/main" id="{43222EA1-4DBA-810D-5F72-D097D2ADB900}"/>
              </a:ext>
            </a:extLst>
          </p:cNvPr>
          <p:cNvSpPr txBox="1">
            <a:spLocks/>
          </p:cNvSpPr>
          <p:nvPr/>
        </p:nvSpPr>
        <p:spPr>
          <a:xfrm>
            <a:off x="298704" y="777240"/>
            <a:ext cx="11482319" cy="5861304"/>
          </a:xfrm>
          <a:prstGeom prst="rect">
            <a:avLst/>
          </a:prstGeom>
        </p:spPr>
        <p:txBody>
          <a:bodyPr vert="horz" lIns="91440" tIns="45720" rIns="91440" bIns="4572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Wingdings" panose="05000000000000000000" pitchFamily="2" charset="2"/>
              <a:buChar char="Ø"/>
            </a:pPr>
            <a:r>
              <a:rPr lang="en-US" b="1" dirty="0"/>
              <a:t>Variables</a:t>
            </a:r>
            <a:r>
              <a:rPr lang="en-US" dirty="0"/>
              <a:t> can only be </a:t>
            </a:r>
            <a:r>
              <a:rPr lang="en-US" b="1" dirty="0"/>
              <a:t>public static</a:t>
            </a:r>
            <a:r>
              <a:rPr lang="en-US" dirty="0"/>
              <a:t>.</a:t>
            </a:r>
          </a:p>
          <a:p>
            <a:pPr marL="342900" indent="-342900" algn="l">
              <a:buFont typeface="Wingdings" panose="05000000000000000000" pitchFamily="2" charset="2"/>
              <a:buChar char="Ø"/>
            </a:pPr>
            <a:r>
              <a:rPr lang="en-US" b="1" dirty="0"/>
              <a:t>Abstract methods</a:t>
            </a:r>
            <a:r>
              <a:rPr lang="en-US" dirty="0"/>
              <a:t> can only be </a:t>
            </a:r>
            <a:r>
              <a:rPr lang="en-US" b="1" dirty="0"/>
              <a:t>public</a:t>
            </a:r>
            <a:r>
              <a:rPr lang="en-US" dirty="0"/>
              <a:t>.</a:t>
            </a:r>
          </a:p>
          <a:p>
            <a:pPr marL="342900" indent="-342900" algn="l">
              <a:buFont typeface="Wingdings" panose="05000000000000000000" pitchFamily="2" charset="2"/>
              <a:buChar char="Ø"/>
            </a:pPr>
            <a:r>
              <a:rPr lang="en-US" b="1" dirty="0"/>
              <a:t>Default</a:t>
            </a:r>
            <a:r>
              <a:rPr lang="en-US" dirty="0"/>
              <a:t> methods &amp; </a:t>
            </a:r>
            <a:r>
              <a:rPr lang="en-US" b="1" dirty="0"/>
              <a:t>static</a:t>
            </a:r>
            <a:r>
              <a:rPr lang="en-US" dirty="0"/>
              <a:t> </a:t>
            </a:r>
            <a:r>
              <a:rPr lang="en-US" b="1" dirty="0"/>
              <a:t>methods</a:t>
            </a:r>
            <a:r>
              <a:rPr lang="en-US" dirty="0"/>
              <a:t> also can only be </a:t>
            </a:r>
            <a:r>
              <a:rPr lang="en-US" b="1" dirty="0"/>
              <a:t>public</a:t>
            </a:r>
            <a:r>
              <a:rPr lang="en-US" dirty="0"/>
              <a:t>.</a:t>
            </a:r>
          </a:p>
          <a:p>
            <a:pPr marL="342900" indent="-342900" algn="l">
              <a:buFont typeface="Wingdings" panose="05000000000000000000" pitchFamily="2" charset="2"/>
              <a:buChar char="Ø"/>
            </a:pPr>
            <a:r>
              <a:rPr lang="en-US" dirty="0"/>
              <a:t>Only </a:t>
            </a:r>
            <a:r>
              <a:rPr lang="en-US" b="1" dirty="0"/>
              <a:t>other modifier </a:t>
            </a:r>
            <a:r>
              <a:rPr lang="en-US" dirty="0"/>
              <a:t>used is </a:t>
            </a:r>
            <a:r>
              <a:rPr lang="en-US" b="1" dirty="0"/>
              <a:t>private</a:t>
            </a:r>
            <a:r>
              <a:rPr lang="en-US" dirty="0"/>
              <a:t>.</a:t>
            </a:r>
          </a:p>
          <a:p>
            <a:pPr marL="342900" indent="-342900" algn="l">
              <a:buFont typeface="Wingdings" panose="05000000000000000000" pitchFamily="2" charset="2"/>
              <a:buChar char="Ø"/>
            </a:pPr>
            <a:r>
              <a:rPr lang="en-US" dirty="0"/>
              <a:t>If </a:t>
            </a:r>
            <a:r>
              <a:rPr lang="en-US" b="1" dirty="0"/>
              <a:t>same default method </a:t>
            </a:r>
            <a:r>
              <a:rPr lang="en-US" dirty="0"/>
              <a:t>in 2 interface is </a:t>
            </a:r>
            <a:r>
              <a:rPr lang="en-US" b="1" dirty="0"/>
              <a:t>implemented</a:t>
            </a:r>
            <a:r>
              <a:rPr lang="en-US" dirty="0"/>
              <a:t> simultaneously </a:t>
            </a:r>
            <a:r>
              <a:rPr lang="en-US" b="1" dirty="0"/>
              <a:t>by a class </a:t>
            </a:r>
            <a:r>
              <a:rPr lang="en-US" dirty="0"/>
              <a:t>then we get </a:t>
            </a:r>
            <a:r>
              <a:rPr lang="en-US" b="1" dirty="0"/>
              <a:t>error</a:t>
            </a:r>
            <a:r>
              <a:rPr lang="en-US" dirty="0"/>
              <a:t>.</a:t>
            </a:r>
          </a:p>
          <a:p>
            <a:pPr marL="342900" indent="-342900" algn="l">
              <a:buFont typeface="Wingdings" panose="05000000000000000000" pitchFamily="2" charset="2"/>
              <a:buChar char="Ø"/>
            </a:pPr>
            <a:r>
              <a:rPr lang="en-US" dirty="0"/>
              <a:t>If </a:t>
            </a:r>
            <a:r>
              <a:rPr lang="en-US" b="1" dirty="0"/>
              <a:t>static method </a:t>
            </a:r>
            <a:r>
              <a:rPr lang="en-US" dirty="0"/>
              <a:t>in interface is implemented in class then it will not be available to implementation class. We have to call those in implementation class with interface reference. But this is not applicable for abstract class &amp; it’s implementation class.</a:t>
            </a:r>
          </a:p>
          <a:p>
            <a:pPr marL="342900" indent="-342900" algn="l">
              <a:buFont typeface="Wingdings" panose="05000000000000000000" pitchFamily="2" charset="2"/>
              <a:buChar char="Ø"/>
            </a:pPr>
            <a:r>
              <a:rPr lang="en-US" b="1" dirty="0"/>
              <a:t>Multiple</a:t>
            </a:r>
            <a:r>
              <a:rPr lang="en-US" dirty="0"/>
              <a:t> interfaces can be </a:t>
            </a:r>
            <a:r>
              <a:rPr lang="en-US" b="1" dirty="0"/>
              <a:t>implemented</a:t>
            </a:r>
            <a:r>
              <a:rPr lang="en-US" dirty="0"/>
              <a:t> by a </a:t>
            </a:r>
            <a:r>
              <a:rPr lang="en-US" b="1" dirty="0"/>
              <a:t>class</a:t>
            </a:r>
            <a:r>
              <a:rPr lang="en-US" dirty="0"/>
              <a:t>.</a:t>
            </a:r>
          </a:p>
          <a:p>
            <a:pPr marL="342900" indent="-342900" algn="l">
              <a:buFont typeface="Wingdings" panose="05000000000000000000" pitchFamily="2" charset="2"/>
              <a:buChar char="Ø"/>
            </a:pPr>
            <a:r>
              <a:rPr lang="en-US" b="1" dirty="0"/>
              <a:t>Multiple</a:t>
            </a:r>
            <a:r>
              <a:rPr lang="en-US" dirty="0"/>
              <a:t> interfaces can be </a:t>
            </a:r>
            <a:r>
              <a:rPr lang="en-US" b="1" dirty="0"/>
              <a:t>extended</a:t>
            </a:r>
            <a:r>
              <a:rPr lang="en-US" dirty="0"/>
              <a:t> by an </a:t>
            </a:r>
            <a:r>
              <a:rPr lang="en-US" b="1" dirty="0"/>
              <a:t>interface</a:t>
            </a:r>
            <a:r>
              <a:rPr lang="en-US" dirty="0"/>
              <a:t>.</a:t>
            </a:r>
          </a:p>
          <a:p>
            <a:pPr marL="342900" indent="-342900" algn="l">
              <a:buFont typeface="Wingdings" panose="05000000000000000000" pitchFamily="2" charset="2"/>
              <a:buChar char="Ø"/>
            </a:pPr>
            <a:r>
              <a:rPr lang="en-US" sz="2600" dirty="0">
                <a:solidFill>
                  <a:srgbClr val="FF0000"/>
                </a:solidFill>
              </a:rPr>
              <a:t>Static blocks not allowed</a:t>
            </a:r>
            <a:r>
              <a:rPr lang="en-US" dirty="0"/>
              <a:t>.</a:t>
            </a:r>
          </a:p>
          <a:p>
            <a:pPr marL="342900" indent="-342900" algn="l">
              <a:buFont typeface="Wingdings" panose="05000000000000000000" pitchFamily="2" charset="2"/>
              <a:buChar char="Ø"/>
            </a:pPr>
            <a:r>
              <a:rPr lang="en-US" dirty="0"/>
              <a:t>Why variable is only public static final? </a:t>
            </a:r>
          </a:p>
          <a:p>
            <a:pPr marL="342900" indent="-342900" algn="l">
              <a:buFont typeface="Wingdings" panose="05000000000000000000" pitchFamily="2" charset="2"/>
              <a:buChar char="Ø"/>
            </a:pPr>
            <a:r>
              <a:rPr lang="en-US" dirty="0"/>
              <a:t>Public -&gt; because can be accessed by implementation class from anywhere.</a:t>
            </a:r>
          </a:p>
          <a:p>
            <a:pPr marL="342900" indent="-342900" algn="l">
              <a:buFont typeface="Wingdings" panose="05000000000000000000" pitchFamily="2" charset="2"/>
              <a:buChar char="Ø"/>
            </a:pPr>
            <a:r>
              <a:rPr lang="en-US" dirty="0"/>
              <a:t>Static-&gt;because instance variable can’t be present as there is no constructor to initialize.</a:t>
            </a:r>
          </a:p>
          <a:p>
            <a:pPr marL="342900" indent="-342900" algn="l">
              <a:buFont typeface="Wingdings" panose="05000000000000000000" pitchFamily="2" charset="2"/>
              <a:buChar char="Ø"/>
            </a:pPr>
            <a:r>
              <a:rPr lang="en-US" dirty="0"/>
              <a:t>Final -&gt; because if one of the implementation class changes the value then it will be changed for all the other classes.</a:t>
            </a:r>
          </a:p>
          <a:p>
            <a:pPr marL="342900" indent="-342900" algn="l">
              <a:buFont typeface="Wingdings" panose="05000000000000000000" pitchFamily="2" charset="2"/>
              <a:buChar char="Ø"/>
            </a:pPr>
            <a:endParaRPr lang="en-US" dirty="0"/>
          </a:p>
          <a:p>
            <a:pPr marL="342900" indent="-342900" algn="l">
              <a:buFont typeface="Wingdings" panose="05000000000000000000" pitchFamily="2" charset="2"/>
              <a:buChar char="Ø"/>
            </a:pPr>
            <a:endParaRPr lang="en-US" dirty="0"/>
          </a:p>
          <a:p>
            <a:pPr marL="342900" indent="-342900" algn="l">
              <a:buFont typeface="Wingdings" panose="05000000000000000000" pitchFamily="2" charset="2"/>
              <a:buChar char="Ø"/>
            </a:pPr>
            <a:endParaRPr lang="en-US" dirty="0"/>
          </a:p>
          <a:p>
            <a:pPr marL="342900" indent="-342900" algn="l">
              <a:buFont typeface="Wingdings" panose="05000000000000000000" pitchFamily="2" charset="2"/>
              <a:buChar char="Ø"/>
            </a:pPr>
            <a:endParaRPr lang="en-US" dirty="0"/>
          </a:p>
          <a:p>
            <a:pPr marL="342900" indent="-342900" algn="l">
              <a:buFont typeface="Wingdings" panose="05000000000000000000" pitchFamily="2" charset="2"/>
              <a:buChar char="Ø"/>
            </a:pPr>
            <a:endParaRPr lang="en-US" dirty="0"/>
          </a:p>
          <a:p>
            <a:pPr marL="342900" indent="-342900" algn="l">
              <a:buFont typeface="Wingdings" panose="05000000000000000000" pitchFamily="2" charset="2"/>
              <a:buChar char="Ø"/>
            </a:pPr>
            <a:endParaRPr lang="en-US" dirty="0"/>
          </a:p>
          <a:p>
            <a:pPr algn="l"/>
            <a:endParaRPr lang="en-US" dirty="0"/>
          </a:p>
          <a:p>
            <a:pPr marL="285750" indent="-285750" algn="l">
              <a:buFont typeface="Wingdings" panose="05000000000000000000" pitchFamily="2" charset="2"/>
              <a:buChar char="Ø"/>
            </a:pPr>
            <a:endParaRPr lang="en-US" dirty="0"/>
          </a:p>
        </p:txBody>
      </p:sp>
      <p:sp>
        <p:nvSpPr>
          <p:cNvPr id="6" name="Title 1">
            <a:extLst>
              <a:ext uri="{FF2B5EF4-FFF2-40B4-BE49-F238E27FC236}">
                <a16:creationId xmlns:a16="http://schemas.microsoft.com/office/drawing/2014/main" id="{0DC7D067-8140-A67D-FB11-D090A585DD16}"/>
              </a:ext>
            </a:extLst>
          </p:cNvPr>
          <p:cNvSpPr txBox="1">
            <a:spLocks/>
          </p:cNvSpPr>
          <p:nvPr/>
        </p:nvSpPr>
        <p:spPr>
          <a:xfrm>
            <a:off x="1046606" y="193104"/>
            <a:ext cx="9328785" cy="668337"/>
          </a:xfrm>
          <a:prstGeom prst="rect">
            <a:avLst/>
          </a:prstGeom>
        </p:spPr>
        <p:txBody>
          <a:bodyPr vert="horz" lIns="91440" tIns="45720" rIns="91440" bIns="45720" rtlCol="0" anchor="b">
            <a:normAutofit fontScale="8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dirty="0"/>
              <a:t>interface in summary</a:t>
            </a:r>
          </a:p>
        </p:txBody>
      </p:sp>
    </p:spTree>
    <p:extLst>
      <p:ext uri="{BB962C8B-B14F-4D97-AF65-F5344CB8AC3E}">
        <p14:creationId xmlns:p14="http://schemas.microsoft.com/office/powerpoint/2010/main" val="20665058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CBBD1F-78AF-0BF8-03B8-6ACFF5A99189}"/>
              </a:ext>
            </a:extLst>
          </p:cNvPr>
          <p:cNvSpPr>
            <a:spLocks noGrp="1"/>
          </p:cNvSpPr>
          <p:nvPr>
            <p:ph type="ctrTitle"/>
          </p:nvPr>
        </p:nvSpPr>
        <p:spPr>
          <a:xfrm>
            <a:off x="1095375" y="827088"/>
            <a:ext cx="5962650" cy="668337"/>
          </a:xfrm>
        </p:spPr>
        <p:txBody>
          <a:bodyPr>
            <a:normAutofit fontScale="90000"/>
          </a:bodyPr>
          <a:lstStyle/>
          <a:p>
            <a:r>
              <a:rPr lang="en-US" dirty="0"/>
              <a:t>DATA TYPE RANGE</a:t>
            </a:r>
          </a:p>
        </p:txBody>
      </p:sp>
      <p:sp>
        <p:nvSpPr>
          <p:cNvPr id="3" name="Subtitle 2">
            <a:extLst>
              <a:ext uri="{FF2B5EF4-FFF2-40B4-BE49-F238E27FC236}">
                <a16:creationId xmlns:a16="http://schemas.microsoft.com/office/drawing/2014/main" id="{3BAF2FCC-9CF6-B5DC-6189-7D123FC4023B}"/>
              </a:ext>
            </a:extLst>
          </p:cNvPr>
          <p:cNvSpPr>
            <a:spLocks noGrp="1"/>
          </p:cNvSpPr>
          <p:nvPr>
            <p:ph type="subTitle" idx="1"/>
          </p:nvPr>
        </p:nvSpPr>
        <p:spPr>
          <a:xfrm>
            <a:off x="1154954" y="1562100"/>
            <a:ext cx="9894045" cy="4619625"/>
          </a:xfrm>
        </p:spPr>
        <p:txBody>
          <a:bodyPr/>
          <a:lstStyle/>
          <a:p>
            <a:pPr marL="285750" indent="-285750" algn="l">
              <a:buFont typeface="Wingdings" panose="05000000000000000000" pitchFamily="2" charset="2"/>
              <a:buChar char="Ø"/>
            </a:pPr>
            <a:r>
              <a:rPr lang="en-US" dirty="0"/>
              <a:t> </a:t>
            </a:r>
            <a:r>
              <a:rPr lang="en-US" sz="2000" cap="none" dirty="0"/>
              <a:t>byte -&gt; 1 byte</a:t>
            </a:r>
          </a:p>
          <a:p>
            <a:pPr marL="285750" indent="-285750" algn="l">
              <a:buFont typeface="Wingdings" panose="05000000000000000000" pitchFamily="2" charset="2"/>
              <a:buChar char="Ø"/>
            </a:pPr>
            <a:r>
              <a:rPr lang="en-US" sz="2000" cap="none" dirty="0"/>
              <a:t>short -&gt; 2 byte</a:t>
            </a:r>
          </a:p>
          <a:p>
            <a:pPr marL="285750" indent="-285750" algn="l">
              <a:buFont typeface="Wingdings" panose="05000000000000000000" pitchFamily="2" charset="2"/>
              <a:buChar char="Ø"/>
            </a:pPr>
            <a:r>
              <a:rPr lang="en-US" sz="2000" cap="none" dirty="0"/>
              <a:t>int -&gt; 4 byte (declaration </a:t>
            </a:r>
            <a:r>
              <a:rPr lang="en-US" sz="2000" b="1" cap="none" dirty="0"/>
              <a:t>int hex = 0xa </a:t>
            </a:r>
            <a:r>
              <a:rPr lang="en-US" sz="2000" cap="none" dirty="0"/>
              <a:t>[=10]or </a:t>
            </a:r>
            <a:r>
              <a:rPr lang="en-US" sz="2000" b="1" cap="none" dirty="0"/>
              <a:t>int oct = 010</a:t>
            </a:r>
            <a:r>
              <a:rPr lang="en-US" sz="2000" cap="none" dirty="0"/>
              <a:t>[=8] or </a:t>
            </a:r>
            <a:r>
              <a:rPr lang="en-US" sz="2000" b="1" cap="none" dirty="0"/>
              <a:t>int bin=0b111</a:t>
            </a:r>
            <a:r>
              <a:rPr lang="en-US" sz="2000" cap="none" dirty="0"/>
              <a:t>[=7] )</a:t>
            </a:r>
          </a:p>
          <a:p>
            <a:pPr marL="285750" indent="-285750" algn="l">
              <a:buFont typeface="Wingdings" panose="05000000000000000000" pitchFamily="2" charset="2"/>
              <a:buChar char="Ø"/>
            </a:pPr>
            <a:r>
              <a:rPr lang="en-US" sz="2000" cap="none" dirty="0"/>
              <a:t>long -&gt; 8 byte (declaration long l = 20L )</a:t>
            </a:r>
          </a:p>
          <a:p>
            <a:pPr marL="285750" indent="-285750" algn="l">
              <a:buFont typeface="Wingdings" panose="05000000000000000000" pitchFamily="2" charset="2"/>
              <a:buChar char="Ø"/>
            </a:pPr>
            <a:r>
              <a:rPr lang="en-US" sz="2000" cap="none" dirty="0"/>
              <a:t>float -&gt; 4 byte (declaration float f = 20.0f)</a:t>
            </a:r>
          </a:p>
          <a:p>
            <a:pPr marL="285750" indent="-285750" algn="l">
              <a:buFont typeface="Wingdings" panose="05000000000000000000" pitchFamily="2" charset="2"/>
              <a:buChar char="Ø"/>
            </a:pPr>
            <a:r>
              <a:rPr lang="en-US" sz="2000" cap="none" dirty="0"/>
              <a:t>double -&gt; 8 byte (declaration double d = 1.2e9 [=1.2*10^9])</a:t>
            </a:r>
          </a:p>
          <a:p>
            <a:pPr marL="285750" indent="-285750" algn="l">
              <a:buFont typeface="Wingdings" panose="05000000000000000000" pitchFamily="2" charset="2"/>
              <a:buChar char="Ø"/>
            </a:pPr>
            <a:r>
              <a:rPr lang="en-US" sz="2000" cap="none" dirty="0" err="1"/>
              <a:t>boolean</a:t>
            </a:r>
            <a:r>
              <a:rPr lang="en-US" sz="2000" cap="none" dirty="0"/>
              <a:t> -&gt; compiler dependent(1 bit)</a:t>
            </a:r>
          </a:p>
          <a:p>
            <a:pPr marL="285750" indent="-285750" algn="l">
              <a:buFont typeface="Wingdings" panose="05000000000000000000" pitchFamily="2" charset="2"/>
              <a:buChar char="Ø"/>
            </a:pPr>
            <a:r>
              <a:rPr lang="en-US" sz="2000" cap="none" dirty="0"/>
              <a:t>char -&gt; 2 byte (declaration can be char x = 97)</a:t>
            </a:r>
          </a:p>
          <a:p>
            <a:pPr algn="l"/>
            <a:r>
              <a:rPr lang="en-US" dirty="0"/>
              <a:t>Ex:- int x = 11_11_1; o/p-&gt; x=11111</a:t>
            </a:r>
          </a:p>
          <a:p>
            <a:pPr algn="l"/>
            <a:r>
              <a:rPr lang="en-US" dirty="0"/>
              <a:t>        double x = 11_11.11_11; o/p-&gt; x=1111.1111</a:t>
            </a:r>
          </a:p>
          <a:p>
            <a:pPr algn="l"/>
            <a:r>
              <a:rPr lang="en-US" dirty="0"/>
              <a:t>But </a:t>
            </a:r>
            <a:r>
              <a:rPr lang="en-US" dirty="0">
                <a:solidFill>
                  <a:srgbClr val="FF0000"/>
                </a:solidFill>
              </a:rPr>
              <a:t>double y = 11_11.11_; =&gt;error</a:t>
            </a:r>
          </a:p>
          <a:p>
            <a:pPr algn="l"/>
            <a:endParaRPr lang="en-US" dirty="0"/>
          </a:p>
        </p:txBody>
      </p:sp>
    </p:spTree>
    <p:extLst>
      <p:ext uri="{BB962C8B-B14F-4D97-AF65-F5344CB8AC3E}">
        <p14:creationId xmlns:p14="http://schemas.microsoft.com/office/powerpoint/2010/main" val="232937904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DC7D067-8140-A67D-FB11-D090A585DD16}"/>
              </a:ext>
            </a:extLst>
          </p:cNvPr>
          <p:cNvSpPr txBox="1">
            <a:spLocks/>
          </p:cNvSpPr>
          <p:nvPr/>
        </p:nvSpPr>
        <p:spPr>
          <a:xfrm>
            <a:off x="1046606" y="193104"/>
            <a:ext cx="9328785" cy="668337"/>
          </a:xfrm>
          <a:prstGeom prst="rect">
            <a:avLst/>
          </a:prstGeom>
        </p:spPr>
        <p:txBody>
          <a:bodyPr vert="horz" lIns="91440" tIns="45720" rIns="91440" bIns="45720" rtlCol="0" anchor="b">
            <a:normAutofit fontScale="8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dirty="0"/>
              <a:t>Abstract class vs interface</a:t>
            </a:r>
          </a:p>
        </p:txBody>
      </p:sp>
      <p:pic>
        <p:nvPicPr>
          <p:cNvPr id="3" name="Picture 2">
            <a:extLst>
              <a:ext uri="{FF2B5EF4-FFF2-40B4-BE49-F238E27FC236}">
                <a16:creationId xmlns:a16="http://schemas.microsoft.com/office/drawing/2014/main" id="{D04BB41A-5BEC-2B9B-1413-9B5419106C23}"/>
              </a:ext>
            </a:extLst>
          </p:cNvPr>
          <p:cNvPicPr>
            <a:picLocks noChangeAspect="1"/>
          </p:cNvPicPr>
          <p:nvPr/>
        </p:nvPicPr>
        <p:blipFill>
          <a:blip r:embed="rId2"/>
          <a:stretch>
            <a:fillRect/>
          </a:stretch>
        </p:blipFill>
        <p:spPr>
          <a:xfrm>
            <a:off x="600203" y="717176"/>
            <a:ext cx="10202699" cy="5382338"/>
          </a:xfrm>
          <a:prstGeom prst="rect">
            <a:avLst/>
          </a:prstGeom>
        </p:spPr>
      </p:pic>
    </p:spTree>
    <p:extLst>
      <p:ext uri="{BB962C8B-B14F-4D97-AF65-F5344CB8AC3E}">
        <p14:creationId xmlns:p14="http://schemas.microsoft.com/office/powerpoint/2010/main" val="404386396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2">
            <a:extLst>
              <a:ext uri="{FF2B5EF4-FFF2-40B4-BE49-F238E27FC236}">
                <a16:creationId xmlns:a16="http://schemas.microsoft.com/office/drawing/2014/main" id="{43222EA1-4DBA-810D-5F72-D097D2ADB900}"/>
              </a:ext>
            </a:extLst>
          </p:cNvPr>
          <p:cNvSpPr txBox="1">
            <a:spLocks/>
          </p:cNvSpPr>
          <p:nvPr/>
        </p:nvSpPr>
        <p:spPr>
          <a:xfrm>
            <a:off x="298704" y="777240"/>
            <a:ext cx="11482319" cy="586130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Wingdings" panose="05000000000000000000" pitchFamily="2" charset="2"/>
              <a:buChar char="Ø"/>
            </a:pPr>
            <a:r>
              <a:rPr lang="en-US" dirty="0"/>
              <a:t>If two interfaces methods have same signature &amp; covariant return types only then implementation class can implement. Else if two interfaces have same method signature but not covariant then error.</a:t>
            </a:r>
          </a:p>
          <a:p>
            <a:pPr marL="342900" indent="-342900" algn="l">
              <a:buFont typeface="Wingdings" panose="05000000000000000000" pitchFamily="2" charset="2"/>
              <a:buChar char="Ø"/>
            </a:pPr>
            <a:r>
              <a:rPr lang="en-US" dirty="0"/>
              <a:t>Also for covariant return types the implementation class should return child object otherwise again error.</a:t>
            </a:r>
          </a:p>
          <a:p>
            <a:pPr marL="342900" indent="-342900" algn="l">
              <a:buFont typeface="Wingdings" panose="05000000000000000000" pitchFamily="2" charset="2"/>
              <a:buChar char="Ø"/>
            </a:pPr>
            <a:endParaRPr lang="en-US" dirty="0"/>
          </a:p>
          <a:p>
            <a:pPr marL="342900" indent="-342900" algn="l">
              <a:buFont typeface="Wingdings" panose="05000000000000000000" pitchFamily="2" charset="2"/>
              <a:buChar char="Ø"/>
            </a:pPr>
            <a:endParaRPr lang="en-US" dirty="0"/>
          </a:p>
          <a:p>
            <a:pPr marL="342900" indent="-342900" algn="l">
              <a:buFont typeface="Wingdings" panose="05000000000000000000" pitchFamily="2" charset="2"/>
              <a:buChar char="Ø"/>
            </a:pPr>
            <a:endParaRPr lang="en-US" dirty="0"/>
          </a:p>
          <a:p>
            <a:pPr marL="342900" indent="-342900" algn="l">
              <a:buFont typeface="Wingdings" panose="05000000000000000000" pitchFamily="2" charset="2"/>
              <a:buChar char="Ø"/>
            </a:pPr>
            <a:endParaRPr lang="en-US" dirty="0"/>
          </a:p>
          <a:p>
            <a:pPr marL="342900" indent="-342900" algn="l">
              <a:buFont typeface="Wingdings" panose="05000000000000000000" pitchFamily="2" charset="2"/>
              <a:buChar char="Ø"/>
            </a:pPr>
            <a:endParaRPr lang="en-US" dirty="0"/>
          </a:p>
          <a:p>
            <a:pPr algn="l"/>
            <a:endParaRPr lang="en-US" dirty="0"/>
          </a:p>
          <a:p>
            <a:pPr marL="285750" indent="-285750" algn="l">
              <a:buFont typeface="Wingdings" panose="05000000000000000000" pitchFamily="2" charset="2"/>
              <a:buChar char="Ø"/>
            </a:pPr>
            <a:endParaRPr lang="en-US" dirty="0"/>
          </a:p>
        </p:txBody>
      </p:sp>
      <p:sp>
        <p:nvSpPr>
          <p:cNvPr id="6" name="Title 1">
            <a:extLst>
              <a:ext uri="{FF2B5EF4-FFF2-40B4-BE49-F238E27FC236}">
                <a16:creationId xmlns:a16="http://schemas.microsoft.com/office/drawing/2014/main" id="{0DC7D067-8140-A67D-FB11-D090A585DD16}"/>
              </a:ext>
            </a:extLst>
          </p:cNvPr>
          <p:cNvSpPr txBox="1">
            <a:spLocks/>
          </p:cNvSpPr>
          <p:nvPr/>
        </p:nvSpPr>
        <p:spPr>
          <a:xfrm>
            <a:off x="1001782" y="166210"/>
            <a:ext cx="9328785" cy="668337"/>
          </a:xfrm>
          <a:prstGeom prst="rect">
            <a:avLst/>
          </a:prstGeom>
        </p:spPr>
        <p:txBody>
          <a:bodyPr vert="horz" lIns="91440" tIns="45720" rIns="91440" bIns="45720" rtlCol="0" anchor="b">
            <a:normAutofit fontScale="8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dirty="0"/>
              <a:t>Interface examples of corner cases</a:t>
            </a:r>
          </a:p>
        </p:txBody>
      </p:sp>
      <p:pic>
        <p:nvPicPr>
          <p:cNvPr id="3" name="Picture 2">
            <a:extLst>
              <a:ext uri="{FF2B5EF4-FFF2-40B4-BE49-F238E27FC236}">
                <a16:creationId xmlns:a16="http://schemas.microsoft.com/office/drawing/2014/main" id="{5AC49621-7360-0ABB-133C-8EEA640CD32C}"/>
              </a:ext>
            </a:extLst>
          </p:cNvPr>
          <p:cNvPicPr>
            <a:picLocks noChangeAspect="1"/>
          </p:cNvPicPr>
          <p:nvPr/>
        </p:nvPicPr>
        <p:blipFill>
          <a:blip r:embed="rId2"/>
          <a:stretch>
            <a:fillRect/>
          </a:stretch>
        </p:blipFill>
        <p:spPr>
          <a:xfrm>
            <a:off x="719167" y="2743199"/>
            <a:ext cx="4525186" cy="3639671"/>
          </a:xfrm>
          <a:prstGeom prst="rect">
            <a:avLst/>
          </a:prstGeom>
        </p:spPr>
      </p:pic>
      <p:pic>
        <p:nvPicPr>
          <p:cNvPr id="7" name="Picture 6">
            <a:extLst>
              <a:ext uri="{FF2B5EF4-FFF2-40B4-BE49-F238E27FC236}">
                <a16:creationId xmlns:a16="http://schemas.microsoft.com/office/drawing/2014/main" id="{E8FEA7B7-5888-1AAF-6113-68C0C0F257AB}"/>
              </a:ext>
            </a:extLst>
          </p:cNvPr>
          <p:cNvPicPr>
            <a:picLocks noChangeAspect="1"/>
          </p:cNvPicPr>
          <p:nvPr/>
        </p:nvPicPr>
        <p:blipFill>
          <a:blip r:embed="rId3"/>
          <a:stretch>
            <a:fillRect/>
          </a:stretch>
        </p:blipFill>
        <p:spPr>
          <a:xfrm>
            <a:off x="5483748" y="2725271"/>
            <a:ext cx="5868219" cy="3660468"/>
          </a:xfrm>
          <a:prstGeom prst="rect">
            <a:avLst/>
          </a:prstGeom>
        </p:spPr>
      </p:pic>
    </p:spTree>
    <p:extLst>
      <p:ext uri="{BB962C8B-B14F-4D97-AF65-F5344CB8AC3E}">
        <p14:creationId xmlns:p14="http://schemas.microsoft.com/office/powerpoint/2010/main" val="215922195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2">
            <a:extLst>
              <a:ext uri="{FF2B5EF4-FFF2-40B4-BE49-F238E27FC236}">
                <a16:creationId xmlns:a16="http://schemas.microsoft.com/office/drawing/2014/main" id="{43222EA1-4DBA-810D-5F72-D097D2ADB900}"/>
              </a:ext>
            </a:extLst>
          </p:cNvPr>
          <p:cNvSpPr txBox="1">
            <a:spLocks/>
          </p:cNvSpPr>
          <p:nvPr/>
        </p:nvSpPr>
        <p:spPr>
          <a:xfrm>
            <a:off x="298704" y="777240"/>
            <a:ext cx="11482319" cy="586130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Wingdings" panose="05000000000000000000" pitchFamily="2" charset="2"/>
              <a:buChar char="Ø"/>
            </a:pPr>
            <a:r>
              <a:rPr lang="en-US" dirty="0"/>
              <a:t>If two interfaces have same variable name then you can’t directly call the variable name as it would result in ambiguity, instead use interface name followed by variable name.</a:t>
            </a:r>
          </a:p>
          <a:p>
            <a:pPr marL="342900" indent="-342900" algn="l">
              <a:buFont typeface="Wingdings" panose="05000000000000000000" pitchFamily="2" charset="2"/>
              <a:buChar char="Ø"/>
            </a:pPr>
            <a:endParaRPr lang="en-US" dirty="0"/>
          </a:p>
          <a:p>
            <a:pPr marL="342900" indent="-342900" algn="l">
              <a:buFont typeface="Wingdings" panose="05000000000000000000" pitchFamily="2" charset="2"/>
              <a:buChar char="Ø"/>
            </a:pPr>
            <a:endParaRPr lang="en-US" dirty="0"/>
          </a:p>
          <a:p>
            <a:pPr marL="342900" indent="-342900" algn="l">
              <a:buFont typeface="Wingdings" panose="05000000000000000000" pitchFamily="2" charset="2"/>
              <a:buChar char="Ø"/>
            </a:pPr>
            <a:endParaRPr lang="en-US" dirty="0"/>
          </a:p>
          <a:p>
            <a:pPr marL="342900" indent="-342900" algn="l">
              <a:buFont typeface="Wingdings" panose="05000000000000000000" pitchFamily="2" charset="2"/>
              <a:buChar char="Ø"/>
            </a:pPr>
            <a:endParaRPr lang="en-US" dirty="0"/>
          </a:p>
          <a:p>
            <a:pPr marL="342900" indent="-342900" algn="l">
              <a:buFont typeface="Wingdings" panose="05000000000000000000" pitchFamily="2" charset="2"/>
              <a:buChar char="Ø"/>
            </a:pPr>
            <a:endParaRPr lang="en-US" dirty="0"/>
          </a:p>
          <a:p>
            <a:pPr algn="l"/>
            <a:endParaRPr lang="en-US" dirty="0"/>
          </a:p>
          <a:p>
            <a:pPr marL="285750" indent="-285750" algn="l">
              <a:buFont typeface="Wingdings" panose="05000000000000000000" pitchFamily="2" charset="2"/>
              <a:buChar char="Ø"/>
            </a:pPr>
            <a:endParaRPr lang="en-US" dirty="0"/>
          </a:p>
        </p:txBody>
      </p:sp>
      <p:sp>
        <p:nvSpPr>
          <p:cNvPr id="6" name="Title 1">
            <a:extLst>
              <a:ext uri="{FF2B5EF4-FFF2-40B4-BE49-F238E27FC236}">
                <a16:creationId xmlns:a16="http://schemas.microsoft.com/office/drawing/2014/main" id="{0DC7D067-8140-A67D-FB11-D090A585DD16}"/>
              </a:ext>
            </a:extLst>
          </p:cNvPr>
          <p:cNvSpPr txBox="1">
            <a:spLocks/>
          </p:cNvSpPr>
          <p:nvPr/>
        </p:nvSpPr>
        <p:spPr>
          <a:xfrm>
            <a:off x="1046606" y="193104"/>
            <a:ext cx="9328785" cy="668337"/>
          </a:xfrm>
          <a:prstGeom prst="rect">
            <a:avLst/>
          </a:prstGeom>
        </p:spPr>
        <p:txBody>
          <a:bodyPr vert="horz" lIns="91440" tIns="45720" rIns="91440" bIns="45720" rtlCol="0" anchor="b">
            <a:normAutofit fontScale="8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dirty="0"/>
              <a:t>Variable naming in interface</a:t>
            </a:r>
          </a:p>
        </p:txBody>
      </p:sp>
      <p:pic>
        <p:nvPicPr>
          <p:cNvPr id="3" name="Picture 2">
            <a:extLst>
              <a:ext uri="{FF2B5EF4-FFF2-40B4-BE49-F238E27FC236}">
                <a16:creationId xmlns:a16="http://schemas.microsoft.com/office/drawing/2014/main" id="{237ED28F-8CCC-118C-EBBA-B95BBFC58968}"/>
              </a:ext>
            </a:extLst>
          </p:cNvPr>
          <p:cNvPicPr>
            <a:picLocks noChangeAspect="1"/>
          </p:cNvPicPr>
          <p:nvPr/>
        </p:nvPicPr>
        <p:blipFill>
          <a:blip r:embed="rId2"/>
          <a:stretch>
            <a:fillRect/>
          </a:stretch>
        </p:blipFill>
        <p:spPr>
          <a:xfrm>
            <a:off x="979706" y="1855156"/>
            <a:ext cx="3879474" cy="3846397"/>
          </a:xfrm>
          <a:prstGeom prst="rect">
            <a:avLst/>
          </a:prstGeom>
        </p:spPr>
      </p:pic>
      <p:pic>
        <p:nvPicPr>
          <p:cNvPr id="7" name="Picture 6">
            <a:extLst>
              <a:ext uri="{FF2B5EF4-FFF2-40B4-BE49-F238E27FC236}">
                <a16:creationId xmlns:a16="http://schemas.microsoft.com/office/drawing/2014/main" id="{B438F191-7A80-BA30-3FE7-B6EB00668A51}"/>
              </a:ext>
            </a:extLst>
          </p:cNvPr>
          <p:cNvPicPr>
            <a:picLocks noChangeAspect="1"/>
          </p:cNvPicPr>
          <p:nvPr/>
        </p:nvPicPr>
        <p:blipFill>
          <a:blip r:embed="rId3"/>
          <a:stretch>
            <a:fillRect/>
          </a:stretch>
        </p:blipFill>
        <p:spPr>
          <a:xfrm>
            <a:off x="6018161" y="1868367"/>
            <a:ext cx="3744404" cy="3806292"/>
          </a:xfrm>
          <a:prstGeom prst="rect">
            <a:avLst/>
          </a:prstGeom>
        </p:spPr>
      </p:pic>
    </p:spTree>
    <p:extLst>
      <p:ext uri="{BB962C8B-B14F-4D97-AF65-F5344CB8AC3E}">
        <p14:creationId xmlns:p14="http://schemas.microsoft.com/office/powerpoint/2010/main" val="131687064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2">
            <a:extLst>
              <a:ext uri="{FF2B5EF4-FFF2-40B4-BE49-F238E27FC236}">
                <a16:creationId xmlns:a16="http://schemas.microsoft.com/office/drawing/2014/main" id="{43222EA1-4DBA-810D-5F72-D097D2ADB900}"/>
              </a:ext>
            </a:extLst>
          </p:cNvPr>
          <p:cNvSpPr txBox="1">
            <a:spLocks/>
          </p:cNvSpPr>
          <p:nvPr/>
        </p:nvSpPr>
        <p:spPr>
          <a:xfrm>
            <a:off x="307669" y="824753"/>
            <a:ext cx="11482319" cy="3182471"/>
          </a:xfrm>
          <a:prstGeom prst="rect">
            <a:avLst/>
          </a:prstGeom>
        </p:spPr>
        <p:txBody>
          <a:bodyPr vert="horz" lIns="91440" tIns="45720" rIns="91440" bIns="45720" rtlCol="0">
            <a:normAutofit fontScale="85000"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Wingdings" panose="05000000000000000000" pitchFamily="2" charset="2"/>
              <a:buChar char="Ø"/>
            </a:pPr>
            <a:r>
              <a:rPr lang="en-US" dirty="0"/>
              <a:t>These interfaces doesn’t have any method within them.</a:t>
            </a:r>
          </a:p>
          <a:p>
            <a:pPr marL="342900" indent="-342900" algn="l">
              <a:buFont typeface="Wingdings" panose="05000000000000000000" pitchFamily="2" charset="2"/>
              <a:buChar char="Ø"/>
            </a:pPr>
            <a:r>
              <a:rPr lang="en-US" dirty="0"/>
              <a:t>But by implementing these interface the Class gets specific </a:t>
            </a:r>
            <a:r>
              <a:rPr lang="en-US" dirty="0" err="1"/>
              <a:t>behaviour</a:t>
            </a:r>
            <a:r>
              <a:rPr lang="en-US" dirty="0"/>
              <a:t>.</a:t>
            </a:r>
          </a:p>
          <a:p>
            <a:pPr marL="342900" indent="-342900" algn="l">
              <a:buFont typeface="Wingdings" panose="05000000000000000000" pitchFamily="2" charset="2"/>
              <a:buChar char="Ø"/>
            </a:pPr>
            <a:r>
              <a:rPr lang="en-US" dirty="0"/>
              <a:t>Ex - &gt; Serializable, Cloneable, </a:t>
            </a:r>
            <a:r>
              <a:rPr lang="en-US" dirty="0" err="1"/>
              <a:t>RandomAccess</a:t>
            </a:r>
            <a:r>
              <a:rPr lang="en-US" dirty="0"/>
              <a:t> etc.</a:t>
            </a:r>
          </a:p>
          <a:p>
            <a:pPr marL="342900" indent="-342900" algn="l">
              <a:buFont typeface="Wingdings" panose="05000000000000000000" pitchFamily="2" charset="2"/>
              <a:buChar char="Ø"/>
            </a:pPr>
            <a:r>
              <a:rPr lang="en-US" dirty="0"/>
              <a:t>By implementing Serializable the objects can be saved to the file &amp; can travel across the network.</a:t>
            </a:r>
          </a:p>
          <a:p>
            <a:pPr marL="342900" indent="-342900" algn="l">
              <a:buFont typeface="Wingdings" panose="05000000000000000000" pitchFamily="2" charset="2"/>
              <a:buChar char="Ø"/>
            </a:pPr>
            <a:r>
              <a:rPr lang="en-US" dirty="0"/>
              <a:t>By implementing Cloneable our objects can be duplicated.</a:t>
            </a:r>
          </a:p>
          <a:p>
            <a:pPr marL="342900" indent="-342900" algn="l">
              <a:buFont typeface="Wingdings" panose="05000000000000000000" pitchFamily="2" charset="2"/>
              <a:buChar char="Ø"/>
            </a:pPr>
            <a:r>
              <a:rPr lang="en-US" dirty="0"/>
              <a:t>Without methods how object gets special ability? -&gt; Internally JVM checks say is this class implementing Serializable(may be by using </a:t>
            </a:r>
            <a:r>
              <a:rPr lang="en-US" dirty="0" err="1"/>
              <a:t>instanceof</a:t>
            </a:r>
            <a:r>
              <a:rPr lang="en-US" dirty="0"/>
              <a:t> operator). If yes then JVM itself provides that ability.</a:t>
            </a:r>
          </a:p>
          <a:p>
            <a:pPr marL="342900" indent="-342900" algn="l">
              <a:buFont typeface="Wingdings" panose="05000000000000000000" pitchFamily="2" charset="2"/>
              <a:buChar char="Ø"/>
            </a:pPr>
            <a:r>
              <a:rPr lang="en-US" dirty="0"/>
              <a:t>Why JVM provides these ability? -&gt; To reduce the complexity of programming</a:t>
            </a:r>
          </a:p>
          <a:p>
            <a:pPr marL="342900" indent="-342900" algn="l">
              <a:buFont typeface="Wingdings" panose="05000000000000000000" pitchFamily="2" charset="2"/>
              <a:buChar char="Ø"/>
            </a:pPr>
            <a:r>
              <a:rPr lang="en-US" dirty="0"/>
              <a:t>We can create our own marker interface but customization by JVM is required.</a:t>
            </a:r>
          </a:p>
          <a:p>
            <a:pPr marL="342900" indent="-342900" algn="l">
              <a:buFont typeface="Wingdings" panose="05000000000000000000" pitchFamily="2" charset="2"/>
              <a:buChar char="Ø"/>
            </a:pPr>
            <a:endParaRPr lang="en-US" dirty="0"/>
          </a:p>
          <a:p>
            <a:pPr marL="342900" indent="-342900" algn="l">
              <a:buFont typeface="Wingdings" panose="05000000000000000000" pitchFamily="2" charset="2"/>
              <a:buChar char="Ø"/>
            </a:pPr>
            <a:endParaRPr lang="en-US" dirty="0"/>
          </a:p>
          <a:p>
            <a:pPr marL="342900" indent="-342900" algn="l">
              <a:buFont typeface="Wingdings" panose="05000000000000000000" pitchFamily="2" charset="2"/>
              <a:buChar char="Ø"/>
            </a:pPr>
            <a:endParaRPr lang="en-US" dirty="0"/>
          </a:p>
          <a:p>
            <a:pPr marL="342900" indent="-342900" algn="l">
              <a:buFont typeface="Wingdings" panose="05000000000000000000" pitchFamily="2" charset="2"/>
              <a:buChar char="Ø"/>
            </a:pPr>
            <a:endParaRPr lang="en-US" dirty="0"/>
          </a:p>
          <a:p>
            <a:pPr marL="342900" indent="-342900" algn="l">
              <a:buFont typeface="Wingdings" panose="05000000000000000000" pitchFamily="2" charset="2"/>
              <a:buChar char="Ø"/>
            </a:pPr>
            <a:endParaRPr lang="en-US" dirty="0"/>
          </a:p>
          <a:p>
            <a:pPr algn="l"/>
            <a:endParaRPr lang="en-US" dirty="0"/>
          </a:p>
          <a:p>
            <a:pPr marL="285750" indent="-285750" algn="l">
              <a:buFont typeface="Wingdings" panose="05000000000000000000" pitchFamily="2" charset="2"/>
              <a:buChar char="Ø"/>
            </a:pPr>
            <a:endParaRPr lang="en-US" dirty="0"/>
          </a:p>
        </p:txBody>
      </p:sp>
      <p:sp>
        <p:nvSpPr>
          <p:cNvPr id="6" name="Title 1">
            <a:extLst>
              <a:ext uri="{FF2B5EF4-FFF2-40B4-BE49-F238E27FC236}">
                <a16:creationId xmlns:a16="http://schemas.microsoft.com/office/drawing/2014/main" id="{0DC7D067-8140-A67D-FB11-D090A585DD16}"/>
              </a:ext>
            </a:extLst>
          </p:cNvPr>
          <p:cNvSpPr txBox="1">
            <a:spLocks/>
          </p:cNvSpPr>
          <p:nvPr/>
        </p:nvSpPr>
        <p:spPr>
          <a:xfrm>
            <a:off x="1046606" y="193104"/>
            <a:ext cx="9328785" cy="668337"/>
          </a:xfrm>
          <a:prstGeom prst="rect">
            <a:avLst/>
          </a:prstGeom>
        </p:spPr>
        <p:txBody>
          <a:bodyPr vert="horz" lIns="91440" tIns="45720" rIns="91440" bIns="45720" rtlCol="0" anchor="b">
            <a:normAutofit fontScale="8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dirty="0"/>
              <a:t>Marker interface </a:t>
            </a:r>
          </a:p>
        </p:txBody>
      </p:sp>
      <p:sp>
        <p:nvSpPr>
          <p:cNvPr id="4" name="Subtitle 2">
            <a:extLst>
              <a:ext uri="{FF2B5EF4-FFF2-40B4-BE49-F238E27FC236}">
                <a16:creationId xmlns:a16="http://schemas.microsoft.com/office/drawing/2014/main" id="{9210E433-BAC4-1819-60BA-F61F50899789}"/>
              </a:ext>
            </a:extLst>
          </p:cNvPr>
          <p:cNvSpPr txBox="1">
            <a:spLocks/>
          </p:cNvSpPr>
          <p:nvPr/>
        </p:nvSpPr>
        <p:spPr>
          <a:xfrm>
            <a:off x="262845" y="4981687"/>
            <a:ext cx="11482319" cy="167012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Wingdings" panose="05000000000000000000" pitchFamily="2" charset="2"/>
              <a:buChar char="Ø"/>
            </a:pPr>
            <a:r>
              <a:rPr lang="en-US" dirty="0"/>
              <a:t>Multiple inheritance is supported in interface.</a:t>
            </a:r>
          </a:p>
          <a:p>
            <a:pPr marL="342900" indent="-342900" algn="l">
              <a:buFont typeface="Wingdings" panose="05000000000000000000" pitchFamily="2" charset="2"/>
              <a:buChar char="Ø"/>
            </a:pPr>
            <a:r>
              <a:rPr lang="en-US" dirty="0"/>
              <a:t>While extending abstract class we can’t extend other class but for interface even if we implement multiple interfaces still extend can be done for other class.</a:t>
            </a:r>
          </a:p>
          <a:p>
            <a:pPr marL="342900" indent="-342900" algn="l">
              <a:buFont typeface="Wingdings" panose="05000000000000000000" pitchFamily="2" charset="2"/>
              <a:buChar char="Ø"/>
            </a:pPr>
            <a:r>
              <a:rPr lang="en-US" dirty="0"/>
              <a:t>Interface itself can extend multiple interfaces but abstract class can’t</a:t>
            </a:r>
          </a:p>
          <a:p>
            <a:pPr marL="342900" indent="-342900" algn="l">
              <a:buFont typeface="Wingdings" panose="05000000000000000000" pitchFamily="2" charset="2"/>
              <a:buChar char="Ø"/>
            </a:pPr>
            <a:endParaRPr lang="en-US" dirty="0"/>
          </a:p>
          <a:p>
            <a:pPr marL="342900" indent="-342900" algn="l">
              <a:buFont typeface="Wingdings" panose="05000000000000000000" pitchFamily="2" charset="2"/>
              <a:buChar char="Ø"/>
            </a:pPr>
            <a:endParaRPr lang="en-US" dirty="0"/>
          </a:p>
          <a:p>
            <a:pPr marL="342900" indent="-342900" algn="l">
              <a:buFont typeface="Wingdings" panose="05000000000000000000" pitchFamily="2" charset="2"/>
              <a:buChar char="Ø"/>
            </a:pPr>
            <a:endParaRPr lang="en-US" dirty="0"/>
          </a:p>
          <a:p>
            <a:pPr marL="342900" indent="-342900" algn="l">
              <a:buFont typeface="Wingdings" panose="05000000000000000000" pitchFamily="2" charset="2"/>
              <a:buChar char="Ø"/>
            </a:pPr>
            <a:endParaRPr lang="en-US" dirty="0"/>
          </a:p>
          <a:p>
            <a:pPr algn="l"/>
            <a:endParaRPr lang="en-US" dirty="0"/>
          </a:p>
          <a:p>
            <a:pPr marL="285750" indent="-285750" algn="l">
              <a:buFont typeface="Wingdings" panose="05000000000000000000" pitchFamily="2" charset="2"/>
              <a:buChar char="Ø"/>
            </a:pPr>
            <a:endParaRPr lang="en-US" dirty="0"/>
          </a:p>
        </p:txBody>
      </p:sp>
      <p:sp>
        <p:nvSpPr>
          <p:cNvPr id="7" name="Title 1">
            <a:extLst>
              <a:ext uri="{FF2B5EF4-FFF2-40B4-BE49-F238E27FC236}">
                <a16:creationId xmlns:a16="http://schemas.microsoft.com/office/drawing/2014/main" id="{F3E9602F-8DB3-E28F-1051-BA7069A0D46A}"/>
              </a:ext>
            </a:extLst>
          </p:cNvPr>
          <p:cNvSpPr txBox="1">
            <a:spLocks/>
          </p:cNvSpPr>
          <p:nvPr/>
        </p:nvSpPr>
        <p:spPr>
          <a:xfrm>
            <a:off x="1010747" y="4397551"/>
            <a:ext cx="9328785" cy="668337"/>
          </a:xfrm>
          <a:prstGeom prst="rect">
            <a:avLst/>
          </a:prstGeom>
        </p:spPr>
        <p:txBody>
          <a:bodyPr vert="horz" lIns="91440" tIns="45720" rIns="91440" bIns="45720" rtlCol="0" anchor="b">
            <a:normAutofit fontScale="67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dirty="0"/>
              <a:t>Advantage of interface over abstract class</a:t>
            </a:r>
          </a:p>
        </p:txBody>
      </p:sp>
    </p:spTree>
    <p:extLst>
      <p:ext uri="{BB962C8B-B14F-4D97-AF65-F5344CB8AC3E}">
        <p14:creationId xmlns:p14="http://schemas.microsoft.com/office/powerpoint/2010/main" val="210115073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2">
            <a:extLst>
              <a:ext uri="{FF2B5EF4-FFF2-40B4-BE49-F238E27FC236}">
                <a16:creationId xmlns:a16="http://schemas.microsoft.com/office/drawing/2014/main" id="{43222EA1-4DBA-810D-5F72-D097D2ADB900}"/>
              </a:ext>
            </a:extLst>
          </p:cNvPr>
          <p:cNvSpPr txBox="1">
            <a:spLocks/>
          </p:cNvSpPr>
          <p:nvPr/>
        </p:nvSpPr>
        <p:spPr>
          <a:xfrm>
            <a:off x="298705" y="777240"/>
            <a:ext cx="5447672" cy="586130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Wingdings" panose="05000000000000000000" pitchFamily="2" charset="2"/>
              <a:buChar char="Ø"/>
            </a:pPr>
            <a:r>
              <a:rPr lang="en-US" dirty="0"/>
              <a:t>Adopter class is an abstract class that provides dummy implementation of few or more methods.</a:t>
            </a:r>
          </a:p>
          <a:p>
            <a:pPr marL="342900" indent="-342900" algn="l">
              <a:buFont typeface="Wingdings" panose="05000000000000000000" pitchFamily="2" charset="2"/>
              <a:buChar char="Ø"/>
            </a:pPr>
            <a:r>
              <a:rPr lang="en-US" dirty="0"/>
              <a:t>Here </a:t>
            </a:r>
            <a:r>
              <a:rPr lang="en-US" dirty="0" err="1"/>
              <a:t>AbstractCar</a:t>
            </a:r>
            <a:r>
              <a:rPr lang="en-US" dirty="0"/>
              <a:t> class is adopter class as it provides dummy implementation for </a:t>
            </a:r>
            <a:r>
              <a:rPr lang="en-US" dirty="0" err="1"/>
              <a:t>printGear</a:t>
            </a:r>
            <a:r>
              <a:rPr lang="en-US" dirty="0"/>
              <a:t> &amp; </a:t>
            </a:r>
            <a:r>
              <a:rPr lang="en-US" dirty="0" err="1"/>
              <a:t>printWheels</a:t>
            </a:r>
            <a:r>
              <a:rPr lang="en-US" dirty="0"/>
              <a:t> method.</a:t>
            </a:r>
          </a:p>
          <a:p>
            <a:pPr marL="342900" indent="-342900" algn="l">
              <a:buFont typeface="Wingdings" panose="05000000000000000000" pitchFamily="2" charset="2"/>
              <a:buChar char="Ø"/>
            </a:pPr>
            <a:r>
              <a:rPr lang="en-US" dirty="0"/>
              <a:t>Because </a:t>
            </a:r>
            <a:r>
              <a:rPr lang="en-US" dirty="0" err="1"/>
              <a:t>printGear</a:t>
            </a:r>
            <a:r>
              <a:rPr lang="en-US" dirty="0"/>
              <a:t> method can’t be called for our </a:t>
            </a:r>
            <a:r>
              <a:rPr lang="en-US" dirty="0" err="1"/>
              <a:t>SuperCar</a:t>
            </a:r>
            <a:r>
              <a:rPr lang="en-US" dirty="0"/>
              <a:t>.</a:t>
            </a:r>
          </a:p>
          <a:p>
            <a:pPr marL="342900" indent="-342900" algn="l">
              <a:buFont typeface="Wingdings" panose="05000000000000000000" pitchFamily="2" charset="2"/>
              <a:buChar char="Ø"/>
            </a:pPr>
            <a:r>
              <a:rPr lang="en-US" dirty="0" err="1"/>
              <a:t>llly</a:t>
            </a:r>
            <a:r>
              <a:rPr lang="en-US" dirty="0"/>
              <a:t> </a:t>
            </a:r>
            <a:r>
              <a:rPr lang="en-US" dirty="0" err="1"/>
              <a:t>printWheels</a:t>
            </a:r>
            <a:r>
              <a:rPr lang="en-US" dirty="0"/>
              <a:t> method can’t be called for </a:t>
            </a:r>
            <a:r>
              <a:rPr lang="en-US" dirty="0" err="1"/>
              <a:t>DabbaCar</a:t>
            </a:r>
            <a:r>
              <a:rPr lang="en-US" dirty="0"/>
              <a:t> as our </a:t>
            </a:r>
            <a:r>
              <a:rPr lang="en-US" dirty="0" err="1"/>
              <a:t>DabbaCar</a:t>
            </a:r>
            <a:r>
              <a:rPr lang="en-US" dirty="0"/>
              <a:t> doesn’t have wheels.</a:t>
            </a:r>
          </a:p>
          <a:p>
            <a:pPr marL="342900" indent="-342900" algn="l">
              <a:buFont typeface="Wingdings" panose="05000000000000000000" pitchFamily="2" charset="2"/>
              <a:buChar char="Ø"/>
            </a:pPr>
            <a:r>
              <a:rPr lang="en-US" dirty="0"/>
              <a:t>Why adopter class is abstract? Because if you create object then non of the methods provide implementation so.</a:t>
            </a:r>
          </a:p>
          <a:p>
            <a:pPr marL="342900" indent="-342900" algn="l">
              <a:buFont typeface="Wingdings" panose="05000000000000000000" pitchFamily="2" charset="2"/>
              <a:buChar char="Ø"/>
            </a:pPr>
            <a:endParaRPr lang="en-US" dirty="0"/>
          </a:p>
          <a:p>
            <a:pPr marL="342900" indent="-342900" algn="l">
              <a:buFont typeface="Wingdings" panose="05000000000000000000" pitchFamily="2" charset="2"/>
              <a:buChar char="Ø"/>
            </a:pPr>
            <a:endParaRPr lang="en-US" dirty="0"/>
          </a:p>
          <a:p>
            <a:pPr marL="342900" indent="-342900" algn="l">
              <a:buFont typeface="Wingdings" panose="05000000000000000000" pitchFamily="2" charset="2"/>
              <a:buChar char="Ø"/>
            </a:pPr>
            <a:endParaRPr lang="en-US" dirty="0"/>
          </a:p>
          <a:p>
            <a:pPr marL="342900" indent="-342900" algn="l">
              <a:buFont typeface="Wingdings" panose="05000000000000000000" pitchFamily="2" charset="2"/>
              <a:buChar char="Ø"/>
            </a:pPr>
            <a:endParaRPr lang="en-US" dirty="0"/>
          </a:p>
          <a:p>
            <a:pPr algn="l"/>
            <a:endParaRPr lang="en-US" dirty="0"/>
          </a:p>
          <a:p>
            <a:pPr marL="285750" indent="-285750" algn="l">
              <a:buFont typeface="Wingdings" panose="05000000000000000000" pitchFamily="2" charset="2"/>
              <a:buChar char="Ø"/>
            </a:pPr>
            <a:endParaRPr lang="en-US" dirty="0"/>
          </a:p>
        </p:txBody>
      </p:sp>
      <p:sp>
        <p:nvSpPr>
          <p:cNvPr id="6" name="Title 1">
            <a:extLst>
              <a:ext uri="{FF2B5EF4-FFF2-40B4-BE49-F238E27FC236}">
                <a16:creationId xmlns:a16="http://schemas.microsoft.com/office/drawing/2014/main" id="{0DC7D067-8140-A67D-FB11-D090A585DD16}"/>
              </a:ext>
            </a:extLst>
          </p:cNvPr>
          <p:cNvSpPr txBox="1">
            <a:spLocks/>
          </p:cNvSpPr>
          <p:nvPr/>
        </p:nvSpPr>
        <p:spPr>
          <a:xfrm>
            <a:off x="1046606" y="193104"/>
            <a:ext cx="9328785" cy="668337"/>
          </a:xfrm>
          <a:prstGeom prst="rect">
            <a:avLst/>
          </a:prstGeom>
        </p:spPr>
        <p:txBody>
          <a:bodyPr vert="horz" lIns="91440" tIns="45720" rIns="91440" bIns="45720" rtlCol="0" anchor="b">
            <a:normAutofit fontScale="8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dirty="0"/>
              <a:t>Adopter class</a:t>
            </a:r>
          </a:p>
        </p:txBody>
      </p:sp>
      <p:pic>
        <p:nvPicPr>
          <p:cNvPr id="7" name="Picture 6">
            <a:extLst>
              <a:ext uri="{FF2B5EF4-FFF2-40B4-BE49-F238E27FC236}">
                <a16:creationId xmlns:a16="http://schemas.microsoft.com/office/drawing/2014/main" id="{5F159D73-50D9-8352-EFA5-826B951072CE}"/>
              </a:ext>
            </a:extLst>
          </p:cNvPr>
          <p:cNvPicPr>
            <a:picLocks noChangeAspect="1"/>
          </p:cNvPicPr>
          <p:nvPr/>
        </p:nvPicPr>
        <p:blipFill>
          <a:blip r:embed="rId2"/>
          <a:stretch>
            <a:fillRect/>
          </a:stretch>
        </p:blipFill>
        <p:spPr>
          <a:xfrm>
            <a:off x="5907756" y="860612"/>
            <a:ext cx="5710503" cy="5764306"/>
          </a:xfrm>
          <a:prstGeom prst="rect">
            <a:avLst/>
          </a:prstGeom>
        </p:spPr>
      </p:pic>
    </p:spTree>
    <p:extLst>
      <p:ext uri="{BB962C8B-B14F-4D97-AF65-F5344CB8AC3E}">
        <p14:creationId xmlns:p14="http://schemas.microsoft.com/office/powerpoint/2010/main" val="24861749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2">
            <a:extLst>
              <a:ext uri="{FF2B5EF4-FFF2-40B4-BE49-F238E27FC236}">
                <a16:creationId xmlns:a16="http://schemas.microsoft.com/office/drawing/2014/main" id="{43222EA1-4DBA-810D-5F72-D097D2ADB900}"/>
              </a:ext>
            </a:extLst>
          </p:cNvPr>
          <p:cNvSpPr txBox="1">
            <a:spLocks/>
          </p:cNvSpPr>
          <p:nvPr/>
        </p:nvSpPr>
        <p:spPr>
          <a:xfrm>
            <a:off x="298704" y="777240"/>
            <a:ext cx="11482319" cy="5861304"/>
          </a:xfrm>
          <a:prstGeom prst="rect">
            <a:avLst/>
          </a:prstGeom>
        </p:spPr>
        <p:txBody>
          <a:bodyPr vert="horz" lIns="91440" tIns="45720" rIns="91440" bIns="45720" rtlCol="0">
            <a:normAutofit fontScale="92500"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Wingdings" panose="05000000000000000000" pitchFamily="2" charset="2"/>
              <a:buChar char="Ø"/>
            </a:pPr>
            <a:r>
              <a:rPr lang="en-US" dirty="0"/>
              <a:t>1)Data hiding -&gt; using private methods</a:t>
            </a:r>
          </a:p>
          <a:p>
            <a:pPr marL="342900" indent="-342900" algn="l">
              <a:buFont typeface="Wingdings" panose="05000000000000000000" pitchFamily="2" charset="2"/>
              <a:buChar char="Ø"/>
            </a:pPr>
            <a:r>
              <a:rPr lang="en-US" dirty="0"/>
              <a:t>2)Abstraction -&gt; using interfaces and abstract class</a:t>
            </a:r>
          </a:p>
          <a:p>
            <a:pPr marL="342900" indent="-342900" algn="l">
              <a:buFont typeface="Wingdings" panose="05000000000000000000" pitchFamily="2" charset="2"/>
              <a:buChar char="Ø"/>
            </a:pPr>
            <a:r>
              <a:rPr lang="en-US" dirty="0"/>
              <a:t>3)Encapsulation -&gt; binding data members &amp; methods together into single unit. If all the data members within the class is private then it is called </a:t>
            </a:r>
            <a:r>
              <a:rPr lang="en-US" b="1" dirty="0"/>
              <a:t>tightly encapsulated class</a:t>
            </a:r>
            <a:r>
              <a:rPr lang="en-US" dirty="0"/>
              <a:t>. And if parent is not tightly encapsulated then child can’t be tightly encapsulated.</a:t>
            </a:r>
          </a:p>
          <a:p>
            <a:pPr algn="l"/>
            <a:r>
              <a:rPr lang="en-US" dirty="0"/>
              <a:t>Ex: packages, classes etc.</a:t>
            </a:r>
          </a:p>
          <a:p>
            <a:pPr marL="342900" indent="-342900" algn="l">
              <a:buFont typeface="Wingdings" panose="05000000000000000000" pitchFamily="2" charset="2"/>
              <a:buChar char="Ø"/>
            </a:pPr>
            <a:r>
              <a:rPr lang="en-US" dirty="0"/>
              <a:t>4)is a relation -&gt; Also called inheritance. Advantage is code reusability. Achieved using extends keyword. Ex-&gt; Person -&gt; Student -&gt; Topper   =&gt; Topper </a:t>
            </a:r>
            <a:r>
              <a:rPr lang="en-US" b="1" dirty="0"/>
              <a:t>is a</a:t>
            </a:r>
            <a:r>
              <a:rPr lang="en-US" dirty="0"/>
              <a:t> student &amp; a Person, Student </a:t>
            </a:r>
            <a:r>
              <a:rPr lang="en-US" b="1" dirty="0"/>
              <a:t>is  a</a:t>
            </a:r>
            <a:r>
              <a:rPr lang="en-US" dirty="0"/>
              <a:t> Person.</a:t>
            </a:r>
          </a:p>
          <a:p>
            <a:pPr marL="342900" indent="-342900" algn="l">
              <a:buFont typeface="Wingdings" panose="05000000000000000000" pitchFamily="2" charset="2"/>
              <a:buChar char="Ø"/>
            </a:pPr>
            <a:r>
              <a:rPr lang="en-US" dirty="0"/>
              <a:t>5)has a relation -&gt; Also called composition(strong association) or aggregation(weak association).</a:t>
            </a:r>
          </a:p>
          <a:p>
            <a:pPr algn="l"/>
            <a:r>
              <a:rPr lang="en-US" b="1" dirty="0"/>
              <a:t>Note</a:t>
            </a:r>
            <a:r>
              <a:rPr lang="en-US" dirty="0"/>
              <a:t>: </a:t>
            </a:r>
          </a:p>
          <a:p>
            <a:pPr marL="342900" indent="-342900" algn="l">
              <a:buFont typeface="Arial" panose="020B0604020202020204" pitchFamily="34" charset="0"/>
              <a:buChar char="•"/>
            </a:pPr>
            <a:r>
              <a:rPr lang="en-US" dirty="0"/>
              <a:t>Parent ref can be used to call child object but it can only call parent specific methods.</a:t>
            </a:r>
          </a:p>
          <a:p>
            <a:pPr marL="342900" indent="-342900" algn="l">
              <a:buFont typeface="Arial" panose="020B0604020202020204" pitchFamily="34" charset="0"/>
              <a:buChar char="•"/>
            </a:pPr>
            <a:r>
              <a:rPr lang="en-US" dirty="0"/>
              <a:t>If our class doesn’t extend any other class then it is direct child class of Object class. But if our class extends some other class then our class is indirect child class of Object class.</a:t>
            </a:r>
          </a:p>
          <a:p>
            <a:pPr marL="342900" indent="-342900" algn="l">
              <a:buFont typeface="Arial" panose="020B0604020202020204" pitchFamily="34" charset="0"/>
              <a:buChar char="•"/>
            </a:pPr>
            <a:r>
              <a:rPr lang="en-US" dirty="0"/>
              <a:t>A class can’t extend itself. </a:t>
            </a:r>
            <a:r>
              <a:rPr lang="en-US" dirty="0" err="1"/>
              <a:t>llly</a:t>
            </a:r>
            <a:r>
              <a:rPr lang="en-US" dirty="0"/>
              <a:t> cyclic inheritance is not possible(i.e. if X &amp; Y are two classes then X extends Y  and Y also extends X is not possible).</a:t>
            </a:r>
          </a:p>
          <a:p>
            <a:pPr marL="342900" indent="-342900" algn="l">
              <a:buFont typeface="Arial" panose="020B0604020202020204" pitchFamily="34" charset="0"/>
              <a:buChar char="•"/>
            </a:pPr>
            <a:endParaRPr lang="en-US" dirty="0"/>
          </a:p>
          <a:p>
            <a:pPr algn="l"/>
            <a:endParaRPr lang="en-US" dirty="0"/>
          </a:p>
          <a:p>
            <a:pPr marL="342900" indent="-342900" algn="l">
              <a:buFont typeface="Wingdings" panose="05000000000000000000" pitchFamily="2" charset="2"/>
              <a:buChar char="Ø"/>
            </a:pPr>
            <a:endParaRPr lang="en-US" dirty="0"/>
          </a:p>
          <a:p>
            <a:pPr marL="342900" indent="-342900" algn="l">
              <a:buFont typeface="Wingdings" panose="05000000000000000000" pitchFamily="2" charset="2"/>
              <a:buChar char="Ø"/>
            </a:pPr>
            <a:endParaRPr lang="en-US" dirty="0"/>
          </a:p>
          <a:p>
            <a:pPr marL="342900" indent="-342900" algn="l">
              <a:buFont typeface="Wingdings" panose="05000000000000000000" pitchFamily="2" charset="2"/>
              <a:buChar char="Ø"/>
            </a:pPr>
            <a:endParaRPr lang="en-US" dirty="0"/>
          </a:p>
          <a:p>
            <a:pPr marL="342900" indent="-342900" algn="l">
              <a:buFont typeface="Wingdings" panose="05000000000000000000" pitchFamily="2" charset="2"/>
              <a:buChar char="Ø"/>
            </a:pPr>
            <a:endParaRPr lang="en-US" dirty="0"/>
          </a:p>
          <a:p>
            <a:pPr marL="342900" indent="-342900" algn="l">
              <a:buFont typeface="Wingdings" panose="05000000000000000000" pitchFamily="2" charset="2"/>
              <a:buChar char="Ø"/>
            </a:pPr>
            <a:endParaRPr lang="en-US" dirty="0"/>
          </a:p>
          <a:p>
            <a:pPr marL="342900" indent="-342900" algn="l">
              <a:buFont typeface="Wingdings" panose="05000000000000000000" pitchFamily="2" charset="2"/>
              <a:buChar char="Ø"/>
            </a:pPr>
            <a:endParaRPr lang="en-US" dirty="0"/>
          </a:p>
          <a:p>
            <a:pPr marL="342900" indent="-342900" algn="l">
              <a:buFont typeface="Wingdings" panose="05000000000000000000" pitchFamily="2" charset="2"/>
              <a:buChar char="Ø"/>
            </a:pPr>
            <a:endParaRPr lang="en-US" dirty="0"/>
          </a:p>
          <a:p>
            <a:pPr marL="342900" indent="-342900" algn="l">
              <a:buFont typeface="Wingdings" panose="05000000000000000000" pitchFamily="2" charset="2"/>
              <a:buChar char="Ø"/>
            </a:pPr>
            <a:endParaRPr lang="en-US" dirty="0"/>
          </a:p>
          <a:p>
            <a:pPr algn="l"/>
            <a:endParaRPr lang="en-US" dirty="0"/>
          </a:p>
          <a:p>
            <a:pPr marL="285750" indent="-285750" algn="l">
              <a:buFont typeface="Wingdings" panose="05000000000000000000" pitchFamily="2" charset="2"/>
              <a:buChar char="Ø"/>
            </a:pPr>
            <a:endParaRPr lang="en-US" dirty="0"/>
          </a:p>
        </p:txBody>
      </p:sp>
      <p:sp>
        <p:nvSpPr>
          <p:cNvPr id="6" name="Title 1">
            <a:extLst>
              <a:ext uri="{FF2B5EF4-FFF2-40B4-BE49-F238E27FC236}">
                <a16:creationId xmlns:a16="http://schemas.microsoft.com/office/drawing/2014/main" id="{0DC7D067-8140-A67D-FB11-D090A585DD16}"/>
              </a:ext>
            </a:extLst>
          </p:cNvPr>
          <p:cNvSpPr txBox="1">
            <a:spLocks/>
          </p:cNvSpPr>
          <p:nvPr/>
        </p:nvSpPr>
        <p:spPr>
          <a:xfrm>
            <a:off x="1046606" y="193104"/>
            <a:ext cx="9328785" cy="668337"/>
          </a:xfrm>
          <a:prstGeom prst="rect">
            <a:avLst/>
          </a:prstGeom>
        </p:spPr>
        <p:txBody>
          <a:bodyPr vert="horz" lIns="91440" tIns="45720" rIns="91440" bIns="45720" rtlCol="0" anchor="b">
            <a:normAutofit fontScale="8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dirty="0"/>
              <a:t>OOPS</a:t>
            </a:r>
          </a:p>
        </p:txBody>
      </p:sp>
    </p:spTree>
    <p:extLst>
      <p:ext uri="{BB962C8B-B14F-4D97-AF65-F5344CB8AC3E}">
        <p14:creationId xmlns:p14="http://schemas.microsoft.com/office/powerpoint/2010/main" val="100993021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2">
            <a:extLst>
              <a:ext uri="{FF2B5EF4-FFF2-40B4-BE49-F238E27FC236}">
                <a16:creationId xmlns:a16="http://schemas.microsoft.com/office/drawing/2014/main" id="{43222EA1-4DBA-810D-5F72-D097D2ADB900}"/>
              </a:ext>
            </a:extLst>
          </p:cNvPr>
          <p:cNvSpPr txBox="1">
            <a:spLocks/>
          </p:cNvSpPr>
          <p:nvPr/>
        </p:nvSpPr>
        <p:spPr>
          <a:xfrm>
            <a:off x="298704" y="777240"/>
            <a:ext cx="11482319" cy="1616336"/>
          </a:xfrm>
          <a:prstGeom prst="rect">
            <a:avLst/>
          </a:prstGeom>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Wingdings" panose="05000000000000000000" pitchFamily="2" charset="2"/>
              <a:buChar char="Ø"/>
            </a:pPr>
            <a:r>
              <a:rPr lang="en-US" dirty="0"/>
              <a:t>When two or more methods have same name but different argument/s then it is said to be overloaded.</a:t>
            </a:r>
          </a:p>
          <a:p>
            <a:pPr algn="l"/>
            <a:endParaRPr lang="en-US" dirty="0"/>
          </a:p>
          <a:p>
            <a:pPr algn="l"/>
            <a:r>
              <a:rPr lang="en-US" dirty="0"/>
              <a:t>CASES:</a:t>
            </a:r>
          </a:p>
          <a:p>
            <a:pPr marL="342900" indent="-342900" algn="l">
              <a:buFont typeface="Wingdings" panose="05000000000000000000" pitchFamily="2" charset="2"/>
              <a:buChar char="Ø"/>
            </a:pPr>
            <a:endParaRPr lang="en-US" dirty="0"/>
          </a:p>
          <a:p>
            <a:pPr marL="342900" indent="-342900" algn="l">
              <a:buFont typeface="Wingdings" panose="05000000000000000000" pitchFamily="2" charset="2"/>
              <a:buChar char="Ø"/>
            </a:pPr>
            <a:endParaRPr lang="en-US" dirty="0"/>
          </a:p>
          <a:p>
            <a:pPr marL="342900" indent="-342900" algn="l">
              <a:buFont typeface="Wingdings" panose="05000000000000000000" pitchFamily="2" charset="2"/>
              <a:buChar char="Ø"/>
            </a:pPr>
            <a:endParaRPr lang="en-US" dirty="0"/>
          </a:p>
          <a:p>
            <a:pPr marL="342900" indent="-342900" algn="l">
              <a:buFont typeface="Wingdings" panose="05000000000000000000" pitchFamily="2" charset="2"/>
              <a:buChar char="Ø"/>
            </a:pPr>
            <a:endParaRPr lang="en-US" dirty="0"/>
          </a:p>
          <a:p>
            <a:pPr marL="342900" indent="-342900" algn="l">
              <a:buFont typeface="Wingdings" panose="05000000000000000000" pitchFamily="2" charset="2"/>
              <a:buChar char="Ø"/>
            </a:pPr>
            <a:endParaRPr lang="en-US" dirty="0"/>
          </a:p>
          <a:p>
            <a:pPr algn="l"/>
            <a:endParaRPr lang="en-US" dirty="0"/>
          </a:p>
          <a:p>
            <a:pPr marL="285750" indent="-285750" algn="l">
              <a:buFont typeface="Wingdings" panose="05000000000000000000" pitchFamily="2" charset="2"/>
              <a:buChar char="Ø"/>
            </a:pPr>
            <a:endParaRPr lang="en-US" dirty="0"/>
          </a:p>
        </p:txBody>
      </p:sp>
      <p:sp>
        <p:nvSpPr>
          <p:cNvPr id="6" name="Title 1">
            <a:extLst>
              <a:ext uri="{FF2B5EF4-FFF2-40B4-BE49-F238E27FC236}">
                <a16:creationId xmlns:a16="http://schemas.microsoft.com/office/drawing/2014/main" id="{0DC7D067-8140-A67D-FB11-D090A585DD16}"/>
              </a:ext>
            </a:extLst>
          </p:cNvPr>
          <p:cNvSpPr txBox="1">
            <a:spLocks/>
          </p:cNvSpPr>
          <p:nvPr/>
        </p:nvSpPr>
        <p:spPr>
          <a:xfrm>
            <a:off x="1046606" y="193104"/>
            <a:ext cx="9328785" cy="668337"/>
          </a:xfrm>
          <a:prstGeom prst="rect">
            <a:avLst/>
          </a:prstGeom>
        </p:spPr>
        <p:txBody>
          <a:bodyPr vert="horz" lIns="91440" tIns="45720" rIns="91440" bIns="45720" rtlCol="0" anchor="b">
            <a:normAutofit fontScale="8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dirty="0"/>
              <a:t>Overloading</a:t>
            </a:r>
          </a:p>
        </p:txBody>
      </p:sp>
      <p:pic>
        <p:nvPicPr>
          <p:cNvPr id="3" name="Picture 2">
            <a:extLst>
              <a:ext uri="{FF2B5EF4-FFF2-40B4-BE49-F238E27FC236}">
                <a16:creationId xmlns:a16="http://schemas.microsoft.com/office/drawing/2014/main" id="{CDE9ACB5-96FF-0872-7364-E8E62C8394D8}"/>
              </a:ext>
            </a:extLst>
          </p:cNvPr>
          <p:cNvPicPr>
            <a:picLocks noChangeAspect="1"/>
          </p:cNvPicPr>
          <p:nvPr/>
        </p:nvPicPr>
        <p:blipFill>
          <a:blip r:embed="rId2"/>
          <a:stretch>
            <a:fillRect/>
          </a:stretch>
        </p:blipFill>
        <p:spPr>
          <a:xfrm>
            <a:off x="451349" y="2566199"/>
            <a:ext cx="3699309" cy="3969072"/>
          </a:xfrm>
          <a:prstGeom prst="rect">
            <a:avLst/>
          </a:prstGeom>
        </p:spPr>
      </p:pic>
      <p:pic>
        <p:nvPicPr>
          <p:cNvPr id="7" name="Picture 6">
            <a:extLst>
              <a:ext uri="{FF2B5EF4-FFF2-40B4-BE49-F238E27FC236}">
                <a16:creationId xmlns:a16="http://schemas.microsoft.com/office/drawing/2014/main" id="{14A3D72D-AC98-DE0E-7279-0DA78035167E}"/>
              </a:ext>
            </a:extLst>
          </p:cNvPr>
          <p:cNvPicPr>
            <a:picLocks noChangeAspect="1"/>
          </p:cNvPicPr>
          <p:nvPr/>
        </p:nvPicPr>
        <p:blipFill>
          <a:blip r:embed="rId3"/>
          <a:stretch>
            <a:fillRect/>
          </a:stretch>
        </p:blipFill>
        <p:spPr>
          <a:xfrm>
            <a:off x="4258234" y="2593344"/>
            <a:ext cx="3792072" cy="3968822"/>
          </a:xfrm>
          <a:prstGeom prst="rect">
            <a:avLst/>
          </a:prstGeom>
        </p:spPr>
      </p:pic>
      <p:pic>
        <p:nvPicPr>
          <p:cNvPr id="9" name="Picture 8">
            <a:extLst>
              <a:ext uri="{FF2B5EF4-FFF2-40B4-BE49-F238E27FC236}">
                <a16:creationId xmlns:a16="http://schemas.microsoft.com/office/drawing/2014/main" id="{C069105B-323E-5BD1-BEA0-CA67C2DB0034}"/>
              </a:ext>
            </a:extLst>
          </p:cNvPr>
          <p:cNvPicPr>
            <a:picLocks noChangeAspect="1"/>
          </p:cNvPicPr>
          <p:nvPr/>
        </p:nvPicPr>
        <p:blipFill>
          <a:blip r:embed="rId4"/>
          <a:stretch>
            <a:fillRect/>
          </a:stretch>
        </p:blipFill>
        <p:spPr>
          <a:xfrm>
            <a:off x="8265458" y="2565593"/>
            <a:ext cx="3720353" cy="3896269"/>
          </a:xfrm>
          <a:prstGeom prst="rect">
            <a:avLst/>
          </a:prstGeom>
        </p:spPr>
      </p:pic>
    </p:spTree>
    <p:extLst>
      <p:ext uri="{BB962C8B-B14F-4D97-AF65-F5344CB8AC3E}">
        <p14:creationId xmlns:p14="http://schemas.microsoft.com/office/powerpoint/2010/main" val="110653232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E16D3A5-AC9B-9D54-B48F-91FB7B07948C}"/>
              </a:ext>
            </a:extLst>
          </p:cNvPr>
          <p:cNvPicPr>
            <a:picLocks noChangeAspect="1"/>
          </p:cNvPicPr>
          <p:nvPr/>
        </p:nvPicPr>
        <p:blipFill>
          <a:blip r:embed="rId2"/>
          <a:stretch>
            <a:fillRect/>
          </a:stretch>
        </p:blipFill>
        <p:spPr>
          <a:xfrm>
            <a:off x="285137" y="447451"/>
            <a:ext cx="3569686" cy="2950174"/>
          </a:xfrm>
          <a:prstGeom prst="rect">
            <a:avLst/>
          </a:prstGeom>
        </p:spPr>
      </p:pic>
      <p:pic>
        <p:nvPicPr>
          <p:cNvPr id="7" name="Picture 6">
            <a:extLst>
              <a:ext uri="{FF2B5EF4-FFF2-40B4-BE49-F238E27FC236}">
                <a16:creationId xmlns:a16="http://schemas.microsoft.com/office/drawing/2014/main" id="{BF6EE692-FCC2-51F1-5624-8B7FF1CEE8F4}"/>
              </a:ext>
            </a:extLst>
          </p:cNvPr>
          <p:cNvPicPr>
            <a:picLocks noChangeAspect="1"/>
          </p:cNvPicPr>
          <p:nvPr/>
        </p:nvPicPr>
        <p:blipFill>
          <a:blip r:embed="rId3"/>
          <a:stretch>
            <a:fillRect/>
          </a:stretch>
        </p:blipFill>
        <p:spPr>
          <a:xfrm>
            <a:off x="4150695" y="462323"/>
            <a:ext cx="3693424" cy="2944266"/>
          </a:xfrm>
          <a:prstGeom prst="rect">
            <a:avLst/>
          </a:prstGeom>
        </p:spPr>
      </p:pic>
      <p:pic>
        <p:nvPicPr>
          <p:cNvPr id="9" name="Picture 8">
            <a:extLst>
              <a:ext uri="{FF2B5EF4-FFF2-40B4-BE49-F238E27FC236}">
                <a16:creationId xmlns:a16="http://schemas.microsoft.com/office/drawing/2014/main" id="{3E3B4944-2C5C-BFA3-DB13-7AF6CD85A910}"/>
              </a:ext>
            </a:extLst>
          </p:cNvPr>
          <p:cNvPicPr>
            <a:picLocks noChangeAspect="1"/>
          </p:cNvPicPr>
          <p:nvPr/>
        </p:nvPicPr>
        <p:blipFill>
          <a:blip r:embed="rId4"/>
          <a:stretch>
            <a:fillRect/>
          </a:stretch>
        </p:blipFill>
        <p:spPr>
          <a:xfrm>
            <a:off x="8139426" y="412402"/>
            <a:ext cx="3774667" cy="3030045"/>
          </a:xfrm>
          <a:prstGeom prst="rect">
            <a:avLst/>
          </a:prstGeom>
        </p:spPr>
      </p:pic>
      <p:sp>
        <p:nvSpPr>
          <p:cNvPr id="10" name="Subtitle 2">
            <a:extLst>
              <a:ext uri="{FF2B5EF4-FFF2-40B4-BE49-F238E27FC236}">
                <a16:creationId xmlns:a16="http://schemas.microsoft.com/office/drawing/2014/main" id="{757AF07F-92C7-04A2-2298-7B0A7332C4C2}"/>
              </a:ext>
            </a:extLst>
          </p:cNvPr>
          <p:cNvSpPr txBox="1">
            <a:spLocks/>
          </p:cNvSpPr>
          <p:nvPr/>
        </p:nvSpPr>
        <p:spPr>
          <a:xfrm>
            <a:off x="209057" y="3780416"/>
            <a:ext cx="11482319" cy="52264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Wingdings" panose="05000000000000000000" pitchFamily="2" charset="2"/>
              <a:buChar char="Ø"/>
            </a:pPr>
            <a:r>
              <a:rPr lang="en-US" dirty="0"/>
              <a:t>It is clear from last example that overloading is compile time dependent.</a:t>
            </a:r>
          </a:p>
          <a:p>
            <a:pPr marL="342900" indent="-342900" algn="l">
              <a:buFont typeface="Wingdings" panose="05000000000000000000" pitchFamily="2" charset="2"/>
              <a:buChar char="Ø"/>
            </a:pPr>
            <a:endParaRPr lang="en-US" dirty="0"/>
          </a:p>
          <a:p>
            <a:pPr marL="342900" indent="-342900" algn="l">
              <a:buFont typeface="Wingdings" panose="05000000000000000000" pitchFamily="2" charset="2"/>
              <a:buChar char="Ø"/>
            </a:pPr>
            <a:endParaRPr lang="en-US" dirty="0"/>
          </a:p>
          <a:p>
            <a:pPr marL="342900" indent="-342900" algn="l">
              <a:buFont typeface="Wingdings" panose="05000000000000000000" pitchFamily="2" charset="2"/>
              <a:buChar char="Ø"/>
            </a:pPr>
            <a:endParaRPr lang="en-US" dirty="0"/>
          </a:p>
          <a:p>
            <a:pPr marL="342900" indent="-342900" algn="l">
              <a:buFont typeface="Wingdings" panose="05000000000000000000" pitchFamily="2" charset="2"/>
              <a:buChar char="Ø"/>
            </a:pPr>
            <a:endParaRPr lang="en-US" dirty="0"/>
          </a:p>
          <a:p>
            <a:pPr marL="342900" indent="-342900" algn="l">
              <a:buFont typeface="Wingdings" panose="05000000000000000000" pitchFamily="2" charset="2"/>
              <a:buChar char="Ø"/>
            </a:pPr>
            <a:endParaRPr lang="en-US" dirty="0"/>
          </a:p>
          <a:p>
            <a:pPr algn="l"/>
            <a:endParaRPr lang="en-US" dirty="0"/>
          </a:p>
          <a:p>
            <a:pPr marL="285750" indent="-285750" algn="l">
              <a:buFont typeface="Wingdings" panose="05000000000000000000" pitchFamily="2" charset="2"/>
              <a:buChar char="Ø"/>
            </a:pPr>
            <a:endParaRPr lang="en-US" dirty="0"/>
          </a:p>
        </p:txBody>
      </p:sp>
    </p:spTree>
    <p:extLst>
      <p:ext uri="{BB962C8B-B14F-4D97-AF65-F5344CB8AC3E}">
        <p14:creationId xmlns:p14="http://schemas.microsoft.com/office/powerpoint/2010/main" val="155494214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2">
            <a:extLst>
              <a:ext uri="{FF2B5EF4-FFF2-40B4-BE49-F238E27FC236}">
                <a16:creationId xmlns:a16="http://schemas.microsoft.com/office/drawing/2014/main" id="{43222EA1-4DBA-810D-5F72-D097D2ADB900}"/>
              </a:ext>
            </a:extLst>
          </p:cNvPr>
          <p:cNvSpPr txBox="1">
            <a:spLocks/>
          </p:cNvSpPr>
          <p:nvPr/>
        </p:nvSpPr>
        <p:spPr>
          <a:xfrm>
            <a:off x="298704" y="777240"/>
            <a:ext cx="7285437" cy="153565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Wingdings" panose="05000000000000000000" pitchFamily="2" charset="2"/>
              <a:buChar char="Ø"/>
            </a:pPr>
            <a:r>
              <a:rPr lang="en-US" dirty="0"/>
              <a:t>In overriding method resolution is always taken care by JVM based on run time object. Hence overriding is also considered as run time polymorphism or dynamic polymorphism or late binding.</a:t>
            </a:r>
          </a:p>
          <a:p>
            <a:pPr marL="342900" indent="-342900" algn="l">
              <a:buFont typeface="Arial" panose="020B0604020202020204" pitchFamily="34" charset="0"/>
              <a:buChar char="•"/>
            </a:pPr>
            <a:endParaRPr lang="en-US" dirty="0"/>
          </a:p>
          <a:p>
            <a:pPr marL="342900" indent="-342900" algn="l">
              <a:buFont typeface="Arial" panose="020B0604020202020204" pitchFamily="34" charset="0"/>
              <a:buChar char="•"/>
            </a:pPr>
            <a:endParaRPr lang="en-US" dirty="0"/>
          </a:p>
          <a:p>
            <a:pPr marL="342900" indent="-342900" algn="l">
              <a:buFont typeface="Wingdings" panose="05000000000000000000" pitchFamily="2" charset="2"/>
              <a:buChar char="Ø"/>
            </a:pPr>
            <a:endParaRPr lang="en-US" dirty="0"/>
          </a:p>
          <a:p>
            <a:pPr marL="342900" indent="-342900" algn="l">
              <a:buFont typeface="Wingdings" panose="05000000000000000000" pitchFamily="2" charset="2"/>
              <a:buChar char="Ø"/>
            </a:pPr>
            <a:endParaRPr lang="en-US" dirty="0"/>
          </a:p>
          <a:p>
            <a:pPr marL="342900" indent="-342900" algn="l">
              <a:buFont typeface="Wingdings" panose="05000000000000000000" pitchFamily="2" charset="2"/>
              <a:buChar char="Ø"/>
            </a:pPr>
            <a:endParaRPr lang="en-US" dirty="0"/>
          </a:p>
          <a:p>
            <a:pPr marL="342900" indent="-342900" algn="l">
              <a:buFont typeface="Wingdings" panose="05000000000000000000" pitchFamily="2" charset="2"/>
              <a:buChar char="Ø"/>
            </a:pPr>
            <a:endParaRPr lang="en-US" dirty="0"/>
          </a:p>
          <a:p>
            <a:pPr marL="342900" indent="-342900" algn="l">
              <a:buFont typeface="Wingdings" panose="05000000000000000000" pitchFamily="2" charset="2"/>
              <a:buChar char="Ø"/>
            </a:pPr>
            <a:endParaRPr lang="en-US" dirty="0"/>
          </a:p>
          <a:p>
            <a:pPr algn="l"/>
            <a:endParaRPr lang="en-US" dirty="0"/>
          </a:p>
          <a:p>
            <a:pPr marL="285750" indent="-285750" algn="l">
              <a:buFont typeface="Wingdings" panose="05000000000000000000" pitchFamily="2" charset="2"/>
              <a:buChar char="Ø"/>
            </a:pPr>
            <a:endParaRPr lang="en-US" dirty="0"/>
          </a:p>
        </p:txBody>
      </p:sp>
      <p:sp>
        <p:nvSpPr>
          <p:cNvPr id="6" name="Title 1">
            <a:extLst>
              <a:ext uri="{FF2B5EF4-FFF2-40B4-BE49-F238E27FC236}">
                <a16:creationId xmlns:a16="http://schemas.microsoft.com/office/drawing/2014/main" id="{0DC7D067-8140-A67D-FB11-D090A585DD16}"/>
              </a:ext>
            </a:extLst>
          </p:cNvPr>
          <p:cNvSpPr txBox="1">
            <a:spLocks/>
          </p:cNvSpPr>
          <p:nvPr/>
        </p:nvSpPr>
        <p:spPr>
          <a:xfrm>
            <a:off x="1046606" y="193104"/>
            <a:ext cx="9328785" cy="668337"/>
          </a:xfrm>
          <a:prstGeom prst="rect">
            <a:avLst/>
          </a:prstGeom>
        </p:spPr>
        <p:txBody>
          <a:bodyPr vert="horz" lIns="91440" tIns="45720" rIns="91440" bIns="45720" rtlCol="0" anchor="b">
            <a:normAutofit fontScale="8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dirty="0"/>
              <a:t>Overriding</a:t>
            </a:r>
          </a:p>
        </p:txBody>
      </p:sp>
      <p:pic>
        <p:nvPicPr>
          <p:cNvPr id="3" name="Picture 2">
            <a:extLst>
              <a:ext uri="{FF2B5EF4-FFF2-40B4-BE49-F238E27FC236}">
                <a16:creationId xmlns:a16="http://schemas.microsoft.com/office/drawing/2014/main" id="{DC3F3A93-6CAA-351D-CDB0-4597B4A4BB23}"/>
              </a:ext>
            </a:extLst>
          </p:cNvPr>
          <p:cNvPicPr>
            <a:picLocks noChangeAspect="1"/>
          </p:cNvPicPr>
          <p:nvPr/>
        </p:nvPicPr>
        <p:blipFill>
          <a:blip r:embed="rId2"/>
          <a:stretch>
            <a:fillRect/>
          </a:stretch>
        </p:blipFill>
        <p:spPr>
          <a:xfrm>
            <a:off x="7944967" y="507932"/>
            <a:ext cx="3718115" cy="2262161"/>
          </a:xfrm>
          <a:prstGeom prst="rect">
            <a:avLst/>
          </a:prstGeom>
        </p:spPr>
      </p:pic>
      <p:pic>
        <p:nvPicPr>
          <p:cNvPr id="12" name="Picture 11">
            <a:extLst>
              <a:ext uri="{FF2B5EF4-FFF2-40B4-BE49-F238E27FC236}">
                <a16:creationId xmlns:a16="http://schemas.microsoft.com/office/drawing/2014/main" id="{A08D4EDE-DF17-5B4E-3ED7-B0E27A633323}"/>
              </a:ext>
            </a:extLst>
          </p:cNvPr>
          <p:cNvPicPr>
            <a:picLocks noChangeAspect="1"/>
          </p:cNvPicPr>
          <p:nvPr/>
        </p:nvPicPr>
        <p:blipFill>
          <a:blip r:embed="rId3"/>
          <a:stretch>
            <a:fillRect/>
          </a:stretch>
        </p:blipFill>
        <p:spPr>
          <a:xfrm>
            <a:off x="475129" y="2949388"/>
            <a:ext cx="11241741" cy="3356028"/>
          </a:xfrm>
          <a:prstGeom prst="rect">
            <a:avLst/>
          </a:prstGeom>
          <a:ln>
            <a:solidFill>
              <a:schemeClr val="tx1"/>
            </a:solidFill>
          </a:ln>
        </p:spPr>
      </p:pic>
    </p:spTree>
    <p:extLst>
      <p:ext uri="{BB962C8B-B14F-4D97-AF65-F5344CB8AC3E}">
        <p14:creationId xmlns:p14="http://schemas.microsoft.com/office/powerpoint/2010/main" val="74286555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2">
            <a:extLst>
              <a:ext uri="{FF2B5EF4-FFF2-40B4-BE49-F238E27FC236}">
                <a16:creationId xmlns:a16="http://schemas.microsoft.com/office/drawing/2014/main" id="{43222EA1-4DBA-810D-5F72-D097D2ADB900}"/>
              </a:ext>
            </a:extLst>
          </p:cNvPr>
          <p:cNvSpPr txBox="1">
            <a:spLocks/>
          </p:cNvSpPr>
          <p:nvPr/>
        </p:nvSpPr>
        <p:spPr>
          <a:xfrm>
            <a:off x="298705" y="777240"/>
            <a:ext cx="5949696" cy="5861304"/>
          </a:xfrm>
          <a:prstGeom prst="rect">
            <a:avLst/>
          </a:prstGeom>
        </p:spPr>
        <p:txBody>
          <a:bodyPr vert="horz" lIns="91440" tIns="45720" rIns="91440" bIns="45720" rtlCol="0">
            <a:normAutofit fontScale="92500"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dirty="0"/>
              <a:t>Method signature should be same.(</a:t>
            </a:r>
            <a:r>
              <a:rPr lang="en-US" dirty="0" err="1"/>
              <a:t>name,argument</a:t>
            </a:r>
            <a:r>
              <a:rPr lang="en-US" dirty="0"/>
              <a:t>)</a:t>
            </a:r>
          </a:p>
          <a:p>
            <a:pPr marL="342900" indent="-342900" algn="l">
              <a:buFont typeface="Arial" panose="020B0604020202020204" pitchFamily="34" charset="0"/>
              <a:buChar char="•"/>
            </a:pPr>
            <a:r>
              <a:rPr lang="en-US" dirty="0"/>
              <a:t>Covariant return types are valid. i.e. child overridden method can return Parent type or it’s child </a:t>
            </a:r>
            <a:r>
              <a:rPr lang="en-US" dirty="0" err="1"/>
              <a:t>type.Having</a:t>
            </a:r>
            <a:r>
              <a:rPr lang="en-US" dirty="0"/>
              <a:t> same signature in parent &amp; child private method doesn’t mean overriding but still is valid.</a:t>
            </a:r>
          </a:p>
          <a:p>
            <a:pPr marL="342900" indent="-342900" algn="l">
              <a:buFont typeface="Arial" panose="020B0604020202020204" pitchFamily="34" charset="0"/>
              <a:buChar char="•"/>
            </a:pPr>
            <a:r>
              <a:rPr lang="en-US" dirty="0"/>
              <a:t>Final methods can’t be overridden.</a:t>
            </a:r>
          </a:p>
          <a:p>
            <a:pPr marL="342900" indent="-342900" algn="l">
              <a:buFont typeface="Arial" panose="020B0604020202020204" pitchFamily="34" charset="0"/>
              <a:buChar char="•"/>
            </a:pPr>
            <a:r>
              <a:rPr lang="en-US" dirty="0"/>
              <a:t>Parent class abstract method is overridden in child class to provide implementation.</a:t>
            </a:r>
          </a:p>
          <a:p>
            <a:pPr marL="342900" indent="-342900" algn="l">
              <a:buFont typeface="Arial" panose="020B0604020202020204" pitchFamily="34" charset="0"/>
              <a:buChar char="•"/>
            </a:pPr>
            <a:r>
              <a:rPr lang="en-US" dirty="0"/>
              <a:t>Implementation of Parent method can be prevented in child as shown.</a:t>
            </a:r>
          </a:p>
          <a:p>
            <a:pPr marL="342900" indent="-342900" algn="l">
              <a:buFont typeface="Arial" panose="020B0604020202020204" pitchFamily="34" charset="0"/>
              <a:buChar char="•"/>
            </a:pPr>
            <a:r>
              <a:rPr lang="en-US" dirty="0"/>
              <a:t>While overriding child should have either equal or more access than parent.(Because Parent ex in right)</a:t>
            </a:r>
          </a:p>
          <a:p>
            <a:pPr algn="l"/>
            <a:r>
              <a:rPr lang="en-US" dirty="0"/>
              <a:t>Ex: Parent method -&gt; protected  then child method -&gt; </a:t>
            </a:r>
            <a:r>
              <a:rPr lang="en-US" dirty="0" err="1"/>
              <a:t>protected,public</a:t>
            </a:r>
            <a:r>
              <a:rPr lang="en-US" dirty="0"/>
              <a:t> but not private.</a:t>
            </a:r>
          </a:p>
          <a:p>
            <a:pPr marL="342900" indent="-342900" algn="l">
              <a:buFont typeface="Wingdings" panose="05000000000000000000" pitchFamily="2" charset="2"/>
              <a:buChar char="Ø"/>
            </a:pPr>
            <a:endParaRPr lang="en-US" dirty="0"/>
          </a:p>
          <a:p>
            <a:pPr marL="342900" indent="-342900" algn="l">
              <a:buFont typeface="Wingdings" panose="05000000000000000000" pitchFamily="2" charset="2"/>
              <a:buChar char="Ø"/>
            </a:pPr>
            <a:endParaRPr lang="en-US" dirty="0"/>
          </a:p>
          <a:p>
            <a:pPr marL="342900" indent="-342900" algn="l">
              <a:buFont typeface="Wingdings" panose="05000000000000000000" pitchFamily="2" charset="2"/>
              <a:buChar char="Ø"/>
            </a:pPr>
            <a:endParaRPr lang="en-US" dirty="0"/>
          </a:p>
          <a:p>
            <a:pPr marL="342900" indent="-342900" algn="l">
              <a:buFont typeface="Wingdings" panose="05000000000000000000" pitchFamily="2" charset="2"/>
              <a:buChar char="Ø"/>
            </a:pPr>
            <a:endParaRPr lang="en-US" dirty="0"/>
          </a:p>
          <a:p>
            <a:pPr marL="342900" indent="-342900" algn="l">
              <a:buFont typeface="Wingdings" panose="05000000000000000000" pitchFamily="2" charset="2"/>
              <a:buChar char="Ø"/>
            </a:pPr>
            <a:endParaRPr lang="en-US" dirty="0"/>
          </a:p>
          <a:p>
            <a:pPr marL="342900" indent="-342900" algn="l">
              <a:buFont typeface="Wingdings" panose="05000000000000000000" pitchFamily="2" charset="2"/>
              <a:buChar char="Ø"/>
            </a:pPr>
            <a:endParaRPr lang="en-US" dirty="0"/>
          </a:p>
          <a:p>
            <a:pPr algn="l"/>
            <a:endParaRPr lang="en-US" dirty="0"/>
          </a:p>
          <a:p>
            <a:pPr marL="285750" indent="-285750" algn="l">
              <a:buFont typeface="Wingdings" panose="05000000000000000000" pitchFamily="2" charset="2"/>
              <a:buChar char="Ø"/>
            </a:pPr>
            <a:endParaRPr lang="en-US" dirty="0"/>
          </a:p>
        </p:txBody>
      </p:sp>
      <p:sp>
        <p:nvSpPr>
          <p:cNvPr id="6" name="Title 1">
            <a:extLst>
              <a:ext uri="{FF2B5EF4-FFF2-40B4-BE49-F238E27FC236}">
                <a16:creationId xmlns:a16="http://schemas.microsoft.com/office/drawing/2014/main" id="{0DC7D067-8140-A67D-FB11-D090A585DD16}"/>
              </a:ext>
            </a:extLst>
          </p:cNvPr>
          <p:cNvSpPr txBox="1">
            <a:spLocks/>
          </p:cNvSpPr>
          <p:nvPr/>
        </p:nvSpPr>
        <p:spPr>
          <a:xfrm>
            <a:off x="411480" y="157245"/>
            <a:ext cx="6620076" cy="668337"/>
          </a:xfrm>
          <a:prstGeom prst="rect">
            <a:avLst/>
          </a:prstGeom>
        </p:spPr>
        <p:txBody>
          <a:bodyPr vert="horz" lIns="91440" tIns="45720" rIns="91440" bIns="45720" rtlCol="0" anchor="b">
            <a:normAutofit fontScale="8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dirty="0"/>
              <a:t>Conditions</a:t>
            </a:r>
          </a:p>
        </p:txBody>
      </p:sp>
      <p:pic>
        <p:nvPicPr>
          <p:cNvPr id="4" name="Picture 3">
            <a:extLst>
              <a:ext uri="{FF2B5EF4-FFF2-40B4-BE49-F238E27FC236}">
                <a16:creationId xmlns:a16="http://schemas.microsoft.com/office/drawing/2014/main" id="{53FDC72F-C5DF-9F7A-B64F-CC05F8944DAA}"/>
              </a:ext>
            </a:extLst>
          </p:cNvPr>
          <p:cNvPicPr>
            <a:picLocks noChangeAspect="1"/>
          </p:cNvPicPr>
          <p:nvPr/>
        </p:nvPicPr>
        <p:blipFill>
          <a:blip r:embed="rId2"/>
          <a:stretch>
            <a:fillRect/>
          </a:stretch>
        </p:blipFill>
        <p:spPr>
          <a:xfrm>
            <a:off x="6615951" y="188260"/>
            <a:ext cx="4652683" cy="2859739"/>
          </a:xfrm>
          <a:prstGeom prst="rect">
            <a:avLst/>
          </a:prstGeom>
        </p:spPr>
      </p:pic>
      <p:cxnSp>
        <p:nvCxnSpPr>
          <p:cNvPr id="7" name="Straight Arrow Connector 6">
            <a:extLst>
              <a:ext uri="{FF2B5EF4-FFF2-40B4-BE49-F238E27FC236}">
                <a16:creationId xmlns:a16="http://schemas.microsoft.com/office/drawing/2014/main" id="{E18FA3DD-080E-CCAC-03F3-7A1D9DE80C0A}"/>
              </a:ext>
            </a:extLst>
          </p:cNvPr>
          <p:cNvCxnSpPr>
            <a:cxnSpLocks/>
          </p:cNvCxnSpPr>
          <p:nvPr/>
        </p:nvCxnSpPr>
        <p:spPr>
          <a:xfrm>
            <a:off x="5629836" y="1613646"/>
            <a:ext cx="64545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6E1FF655-A17B-D06F-5520-A39035FDF449}"/>
              </a:ext>
            </a:extLst>
          </p:cNvPr>
          <p:cNvPicPr>
            <a:picLocks noChangeAspect="1"/>
          </p:cNvPicPr>
          <p:nvPr/>
        </p:nvPicPr>
        <p:blipFill>
          <a:blip r:embed="rId3"/>
          <a:stretch>
            <a:fillRect/>
          </a:stretch>
        </p:blipFill>
        <p:spPr>
          <a:xfrm>
            <a:off x="6625471" y="3065930"/>
            <a:ext cx="4634200" cy="1371600"/>
          </a:xfrm>
          <a:prstGeom prst="rect">
            <a:avLst/>
          </a:prstGeom>
        </p:spPr>
      </p:pic>
      <p:cxnSp>
        <p:nvCxnSpPr>
          <p:cNvPr id="9" name="Straight Arrow Connector 8">
            <a:extLst>
              <a:ext uri="{FF2B5EF4-FFF2-40B4-BE49-F238E27FC236}">
                <a16:creationId xmlns:a16="http://schemas.microsoft.com/office/drawing/2014/main" id="{5622841B-AC35-80EF-A87B-040303FDFD77}"/>
              </a:ext>
            </a:extLst>
          </p:cNvPr>
          <p:cNvCxnSpPr>
            <a:cxnSpLocks/>
            <a:endCxn id="8" idx="1"/>
          </p:cNvCxnSpPr>
          <p:nvPr/>
        </p:nvCxnSpPr>
        <p:spPr>
          <a:xfrm flipV="1">
            <a:off x="5414682" y="3751730"/>
            <a:ext cx="1210789" cy="3272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A1952AD2-9530-64D7-0B32-658C78ACE23F}"/>
              </a:ext>
            </a:extLst>
          </p:cNvPr>
          <p:cNvPicPr>
            <a:picLocks noChangeAspect="1"/>
          </p:cNvPicPr>
          <p:nvPr/>
        </p:nvPicPr>
        <p:blipFill>
          <a:blip r:embed="rId4"/>
          <a:stretch>
            <a:fillRect/>
          </a:stretch>
        </p:blipFill>
        <p:spPr>
          <a:xfrm>
            <a:off x="6606988" y="4491318"/>
            <a:ext cx="4661647" cy="2169458"/>
          </a:xfrm>
          <a:prstGeom prst="rect">
            <a:avLst/>
          </a:prstGeom>
        </p:spPr>
      </p:pic>
      <p:cxnSp>
        <p:nvCxnSpPr>
          <p:cNvPr id="17" name="Straight Arrow Connector 16">
            <a:extLst>
              <a:ext uri="{FF2B5EF4-FFF2-40B4-BE49-F238E27FC236}">
                <a16:creationId xmlns:a16="http://schemas.microsoft.com/office/drawing/2014/main" id="{98505B0F-DDD7-533B-2172-D7BC6DDA048D}"/>
              </a:ext>
            </a:extLst>
          </p:cNvPr>
          <p:cNvCxnSpPr>
            <a:cxnSpLocks/>
          </p:cNvCxnSpPr>
          <p:nvPr/>
        </p:nvCxnSpPr>
        <p:spPr>
          <a:xfrm>
            <a:off x="6167717" y="5405717"/>
            <a:ext cx="31376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13373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CBBD1F-78AF-0BF8-03B8-6ACFF5A99189}"/>
              </a:ext>
            </a:extLst>
          </p:cNvPr>
          <p:cNvSpPr>
            <a:spLocks noGrp="1"/>
          </p:cNvSpPr>
          <p:nvPr>
            <p:ph type="ctrTitle"/>
          </p:nvPr>
        </p:nvSpPr>
        <p:spPr>
          <a:xfrm>
            <a:off x="1095375" y="827088"/>
            <a:ext cx="8001000" cy="668337"/>
          </a:xfrm>
        </p:spPr>
        <p:txBody>
          <a:bodyPr>
            <a:normAutofit fontScale="90000"/>
          </a:bodyPr>
          <a:lstStyle/>
          <a:p>
            <a:r>
              <a:rPr lang="en-US" dirty="0"/>
              <a:t>SPECIAL CHARACTERS</a:t>
            </a:r>
          </a:p>
        </p:txBody>
      </p:sp>
      <p:sp>
        <p:nvSpPr>
          <p:cNvPr id="3" name="Subtitle 2">
            <a:extLst>
              <a:ext uri="{FF2B5EF4-FFF2-40B4-BE49-F238E27FC236}">
                <a16:creationId xmlns:a16="http://schemas.microsoft.com/office/drawing/2014/main" id="{3BAF2FCC-9CF6-B5DC-6189-7D123FC4023B}"/>
              </a:ext>
            </a:extLst>
          </p:cNvPr>
          <p:cNvSpPr>
            <a:spLocks noGrp="1"/>
          </p:cNvSpPr>
          <p:nvPr>
            <p:ph type="subTitle" idx="1"/>
          </p:nvPr>
        </p:nvSpPr>
        <p:spPr>
          <a:xfrm>
            <a:off x="1154954" y="1562100"/>
            <a:ext cx="9894045" cy="4619625"/>
          </a:xfrm>
        </p:spPr>
        <p:txBody>
          <a:bodyPr/>
          <a:lstStyle/>
          <a:p>
            <a:pPr marL="285750" indent="-285750" algn="l">
              <a:buFont typeface="Wingdings" panose="05000000000000000000" pitchFamily="2" charset="2"/>
              <a:buChar char="Ø"/>
            </a:pPr>
            <a:r>
              <a:rPr lang="en-US" dirty="0"/>
              <a:t> \n -&gt; newline</a:t>
            </a:r>
          </a:p>
          <a:p>
            <a:pPr marL="285750" indent="-285750" algn="l">
              <a:buFont typeface="Wingdings" panose="05000000000000000000" pitchFamily="2" charset="2"/>
              <a:buChar char="Ø"/>
            </a:pPr>
            <a:r>
              <a:rPr lang="en-US" dirty="0"/>
              <a:t>\b -&gt; backspace (points cursor in one back direction)</a:t>
            </a:r>
          </a:p>
          <a:p>
            <a:pPr marL="285750" indent="-285750" algn="l">
              <a:buFont typeface="Wingdings" panose="05000000000000000000" pitchFamily="2" charset="2"/>
              <a:buChar char="Ø"/>
            </a:pPr>
            <a:r>
              <a:rPr lang="en-US" dirty="0"/>
              <a:t>\r -&gt; carriage return (returns to position in a given line)</a:t>
            </a:r>
          </a:p>
          <a:p>
            <a:pPr marL="285750" indent="-285750" algn="l">
              <a:buFont typeface="Wingdings" panose="05000000000000000000" pitchFamily="2" charset="2"/>
              <a:buChar char="Ø"/>
            </a:pPr>
            <a:r>
              <a:rPr lang="en-US" dirty="0"/>
              <a:t>\t -&gt; tab</a:t>
            </a:r>
          </a:p>
          <a:p>
            <a:pPr marL="285750" indent="-285750" algn="l">
              <a:buFont typeface="Wingdings" panose="05000000000000000000" pitchFamily="2" charset="2"/>
              <a:buChar char="Ø"/>
            </a:pPr>
            <a:r>
              <a:rPr lang="en-US" dirty="0"/>
              <a:t>\’ -&gt; single quote</a:t>
            </a:r>
          </a:p>
          <a:p>
            <a:pPr marL="285750" indent="-285750" algn="l">
              <a:buFont typeface="Wingdings" panose="05000000000000000000" pitchFamily="2" charset="2"/>
              <a:buChar char="Ø"/>
            </a:pPr>
            <a:r>
              <a:rPr lang="en-US" dirty="0"/>
              <a:t>\” -&gt; double quote</a:t>
            </a:r>
          </a:p>
          <a:p>
            <a:pPr marL="285750" indent="-285750" algn="l">
              <a:buFont typeface="Wingdings" panose="05000000000000000000" pitchFamily="2" charset="2"/>
              <a:buChar char="Ø"/>
            </a:pPr>
            <a:r>
              <a:rPr lang="en-US" dirty="0"/>
              <a:t>\\ -&gt; backslash</a:t>
            </a:r>
          </a:p>
          <a:p>
            <a:pPr algn="l"/>
            <a:endParaRPr lang="en-US" dirty="0"/>
          </a:p>
          <a:p>
            <a:pPr marL="285750" indent="-285750" algn="l">
              <a:buFont typeface="Wingdings" panose="05000000000000000000" pitchFamily="2" charset="2"/>
              <a:buChar char="Ø"/>
            </a:pPr>
            <a:endParaRPr lang="en-US" dirty="0"/>
          </a:p>
          <a:p>
            <a:endParaRPr lang="en-US" dirty="0"/>
          </a:p>
        </p:txBody>
      </p:sp>
    </p:spTree>
    <p:extLst>
      <p:ext uri="{BB962C8B-B14F-4D97-AF65-F5344CB8AC3E}">
        <p14:creationId xmlns:p14="http://schemas.microsoft.com/office/powerpoint/2010/main" val="260636454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2">
            <a:extLst>
              <a:ext uri="{FF2B5EF4-FFF2-40B4-BE49-F238E27FC236}">
                <a16:creationId xmlns:a16="http://schemas.microsoft.com/office/drawing/2014/main" id="{43222EA1-4DBA-810D-5F72-D097D2ADB900}"/>
              </a:ext>
            </a:extLst>
          </p:cNvPr>
          <p:cNvSpPr txBox="1">
            <a:spLocks/>
          </p:cNvSpPr>
          <p:nvPr/>
        </p:nvSpPr>
        <p:spPr>
          <a:xfrm>
            <a:off x="298704" y="777240"/>
            <a:ext cx="11482319" cy="586130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Wingdings" panose="05000000000000000000" pitchFamily="2" charset="2"/>
              <a:buChar char="Ø"/>
            </a:pPr>
            <a:r>
              <a:rPr lang="en-US" dirty="0"/>
              <a:t>If child class throws any checked Exception then parent class must throw either same check Exception or It’s parent Exception.</a:t>
            </a:r>
          </a:p>
          <a:p>
            <a:pPr marL="342900" indent="-342900" algn="l">
              <a:buFont typeface="Wingdings" panose="05000000000000000000" pitchFamily="2" charset="2"/>
              <a:buChar char="Ø"/>
            </a:pPr>
            <a:r>
              <a:rPr lang="en-US" dirty="0"/>
              <a:t>If child class throws unchecked Exception(like NPE,AE,CCE etc.) then parent class need not throw any exception.</a:t>
            </a:r>
          </a:p>
          <a:p>
            <a:pPr marL="342900" indent="-342900" algn="l">
              <a:buFont typeface="Wingdings" panose="05000000000000000000" pitchFamily="2" charset="2"/>
              <a:buChar char="Ø"/>
            </a:pPr>
            <a:endParaRPr lang="en-US" dirty="0"/>
          </a:p>
          <a:p>
            <a:pPr marL="342900" indent="-342900" algn="l">
              <a:buFont typeface="Wingdings" panose="05000000000000000000" pitchFamily="2" charset="2"/>
              <a:buChar char="Ø"/>
            </a:pPr>
            <a:endParaRPr lang="en-US" dirty="0"/>
          </a:p>
          <a:p>
            <a:pPr marL="342900" indent="-342900" algn="l">
              <a:buFont typeface="Wingdings" panose="05000000000000000000" pitchFamily="2" charset="2"/>
              <a:buChar char="Ø"/>
            </a:pPr>
            <a:endParaRPr lang="en-US" dirty="0"/>
          </a:p>
          <a:p>
            <a:pPr marL="342900" indent="-342900" algn="l">
              <a:buFont typeface="Wingdings" panose="05000000000000000000" pitchFamily="2" charset="2"/>
              <a:buChar char="Ø"/>
            </a:pPr>
            <a:endParaRPr lang="en-US" dirty="0"/>
          </a:p>
          <a:p>
            <a:pPr marL="342900" indent="-342900" algn="l">
              <a:buFont typeface="Wingdings" panose="05000000000000000000" pitchFamily="2" charset="2"/>
              <a:buChar char="Ø"/>
            </a:pPr>
            <a:endParaRPr lang="en-US" dirty="0"/>
          </a:p>
          <a:p>
            <a:pPr algn="l"/>
            <a:endParaRPr lang="en-US" dirty="0"/>
          </a:p>
          <a:p>
            <a:pPr marL="285750" indent="-285750" algn="l">
              <a:buFont typeface="Wingdings" panose="05000000000000000000" pitchFamily="2" charset="2"/>
              <a:buChar char="Ø"/>
            </a:pPr>
            <a:endParaRPr lang="en-US" dirty="0"/>
          </a:p>
        </p:txBody>
      </p:sp>
      <p:sp>
        <p:nvSpPr>
          <p:cNvPr id="6" name="Title 1">
            <a:extLst>
              <a:ext uri="{FF2B5EF4-FFF2-40B4-BE49-F238E27FC236}">
                <a16:creationId xmlns:a16="http://schemas.microsoft.com/office/drawing/2014/main" id="{0DC7D067-8140-A67D-FB11-D090A585DD16}"/>
              </a:ext>
            </a:extLst>
          </p:cNvPr>
          <p:cNvSpPr txBox="1">
            <a:spLocks/>
          </p:cNvSpPr>
          <p:nvPr/>
        </p:nvSpPr>
        <p:spPr>
          <a:xfrm>
            <a:off x="1046606" y="193104"/>
            <a:ext cx="9328785" cy="668337"/>
          </a:xfrm>
          <a:prstGeom prst="rect">
            <a:avLst/>
          </a:prstGeom>
        </p:spPr>
        <p:txBody>
          <a:bodyPr vert="horz" lIns="91440" tIns="45720" rIns="91440" bIns="45720" rtlCol="0" anchor="b">
            <a:normAutofit fontScale="8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dirty="0"/>
              <a:t>If parent/child throws exception</a:t>
            </a:r>
          </a:p>
        </p:txBody>
      </p:sp>
      <p:pic>
        <p:nvPicPr>
          <p:cNvPr id="3" name="Picture 2">
            <a:extLst>
              <a:ext uri="{FF2B5EF4-FFF2-40B4-BE49-F238E27FC236}">
                <a16:creationId xmlns:a16="http://schemas.microsoft.com/office/drawing/2014/main" id="{6A1D4149-79C7-282A-644A-E0BC3EB064D6}"/>
              </a:ext>
            </a:extLst>
          </p:cNvPr>
          <p:cNvPicPr>
            <a:picLocks noChangeAspect="1"/>
          </p:cNvPicPr>
          <p:nvPr/>
        </p:nvPicPr>
        <p:blipFill>
          <a:blip r:embed="rId2"/>
          <a:stretch>
            <a:fillRect/>
          </a:stretch>
        </p:blipFill>
        <p:spPr>
          <a:xfrm>
            <a:off x="491460" y="2375646"/>
            <a:ext cx="7246677" cy="4025153"/>
          </a:xfrm>
          <a:prstGeom prst="rect">
            <a:avLst/>
          </a:prstGeom>
          <a:ln>
            <a:solidFill>
              <a:schemeClr val="tx1"/>
            </a:solidFill>
          </a:ln>
        </p:spPr>
      </p:pic>
    </p:spTree>
    <p:extLst>
      <p:ext uri="{BB962C8B-B14F-4D97-AF65-F5344CB8AC3E}">
        <p14:creationId xmlns:p14="http://schemas.microsoft.com/office/powerpoint/2010/main" val="354394720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2">
            <a:extLst>
              <a:ext uri="{FF2B5EF4-FFF2-40B4-BE49-F238E27FC236}">
                <a16:creationId xmlns:a16="http://schemas.microsoft.com/office/drawing/2014/main" id="{43222EA1-4DBA-810D-5F72-D097D2ADB900}"/>
              </a:ext>
            </a:extLst>
          </p:cNvPr>
          <p:cNvSpPr txBox="1">
            <a:spLocks/>
          </p:cNvSpPr>
          <p:nvPr/>
        </p:nvSpPr>
        <p:spPr>
          <a:xfrm>
            <a:off x="298704" y="777240"/>
            <a:ext cx="11482319" cy="1311536"/>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Wingdings" panose="05000000000000000000" pitchFamily="2" charset="2"/>
              <a:buChar char="Ø"/>
            </a:pPr>
            <a:r>
              <a:rPr lang="en-US" dirty="0"/>
              <a:t>Static &amp; instance method overriding not possible.</a:t>
            </a:r>
          </a:p>
          <a:p>
            <a:pPr marL="342900" indent="-342900" algn="l">
              <a:buFont typeface="Wingdings" panose="05000000000000000000" pitchFamily="2" charset="2"/>
              <a:buChar char="Ø"/>
            </a:pPr>
            <a:r>
              <a:rPr lang="en-US" dirty="0"/>
              <a:t>But static &amp; static method overriding is called method hiding. Here at compile time itself which method will be called is known.</a:t>
            </a:r>
          </a:p>
          <a:p>
            <a:pPr algn="l"/>
            <a:endParaRPr lang="en-US" dirty="0"/>
          </a:p>
          <a:p>
            <a:pPr marL="342900" indent="-342900" algn="l">
              <a:buFont typeface="Wingdings" panose="05000000000000000000" pitchFamily="2" charset="2"/>
              <a:buChar char="Ø"/>
            </a:pPr>
            <a:endParaRPr lang="en-US" dirty="0"/>
          </a:p>
          <a:p>
            <a:pPr marL="342900" indent="-342900" algn="l">
              <a:buFont typeface="Wingdings" panose="05000000000000000000" pitchFamily="2" charset="2"/>
              <a:buChar char="Ø"/>
            </a:pPr>
            <a:endParaRPr lang="en-US" dirty="0"/>
          </a:p>
          <a:p>
            <a:pPr marL="342900" indent="-342900" algn="l">
              <a:buFont typeface="Wingdings" panose="05000000000000000000" pitchFamily="2" charset="2"/>
              <a:buChar char="Ø"/>
            </a:pPr>
            <a:endParaRPr lang="en-US" dirty="0"/>
          </a:p>
          <a:p>
            <a:pPr marL="342900" indent="-342900" algn="l">
              <a:buFont typeface="Wingdings" panose="05000000000000000000" pitchFamily="2" charset="2"/>
              <a:buChar char="Ø"/>
            </a:pPr>
            <a:endParaRPr lang="en-US" dirty="0"/>
          </a:p>
          <a:p>
            <a:pPr marL="342900" indent="-342900" algn="l">
              <a:buFont typeface="Wingdings" panose="05000000000000000000" pitchFamily="2" charset="2"/>
              <a:buChar char="Ø"/>
            </a:pPr>
            <a:endParaRPr lang="en-US" dirty="0"/>
          </a:p>
          <a:p>
            <a:pPr algn="l"/>
            <a:endParaRPr lang="en-US" dirty="0"/>
          </a:p>
          <a:p>
            <a:pPr marL="285750" indent="-285750" algn="l">
              <a:buFont typeface="Wingdings" panose="05000000000000000000" pitchFamily="2" charset="2"/>
              <a:buChar char="Ø"/>
            </a:pPr>
            <a:endParaRPr lang="en-US" dirty="0"/>
          </a:p>
        </p:txBody>
      </p:sp>
      <p:sp>
        <p:nvSpPr>
          <p:cNvPr id="6" name="Title 1">
            <a:extLst>
              <a:ext uri="{FF2B5EF4-FFF2-40B4-BE49-F238E27FC236}">
                <a16:creationId xmlns:a16="http://schemas.microsoft.com/office/drawing/2014/main" id="{0DC7D067-8140-A67D-FB11-D090A585DD16}"/>
              </a:ext>
            </a:extLst>
          </p:cNvPr>
          <p:cNvSpPr txBox="1">
            <a:spLocks/>
          </p:cNvSpPr>
          <p:nvPr/>
        </p:nvSpPr>
        <p:spPr>
          <a:xfrm>
            <a:off x="1046606" y="193104"/>
            <a:ext cx="9328785" cy="668337"/>
          </a:xfrm>
          <a:prstGeom prst="rect">
            <a:avLst/>
          </a:prstGeom>
        </p:spPr>
        <p:txBody>
          <a:bodyPr vert="horz" lIns="91440" tIns="45720" rIns="91440" bIns="45720" rtlCol="0" anchor="b">
            <a:normAutofit fontScale="8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dirty="0"/>
              <a:t>Static method overriding</a:t>
            </a:r>
          </a:p>
        </p:txBody>
      </p:sp>
      <p:sp>
        <p:nvSpPr>
          <p:cNvPr id="4" name="Subtitle 2">
            <a:extLst>
              <a:ext uri="{FF2B5EF4-FFF2-40B4-BE49-F238E27FC236}">
                <a16:creationId xmlns:a16="http://schemas.microsoft.com/office/drawing/2014/main" id="{9DBB936B-7529-CA81-5BDF-3DE5B5079284}"/>
              </a:ext>
            </a:extLst>
          </p:cNvPr>
          <p:cNvSpPr txBox="1">
            <a:spLocks/>
          </p:cNvSpPr>
          <p:nvPr/>
        </p:nvSpPr>
        <p:spPr>
          <a:xfrm>
            <a:off x="522822" y="2901876"/>
            <a:ext cx="5277343" cy="2835536"/>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Wingdings" panose="05000000000000000000" pitchFamily="2" charset="2"/>
              <a:buChar char="Ø"/>
            </a:pPr>
            <a:r>
              <a:rPr lang="en-US" dirty="0"/>
              <a:t>Only applicable for static methods.</a:t>
            </a:r>
          </a:p>
          <a:p>
            <a:pPr marL="342900" indent="-342900" algn="l">
              <a:buFont typeface="Wingdings" panose="05000000000000000000" pitchFamily="2" charset="2"/>
              <a:buChar char="Ø"/>
            </a:pPr>
            <a:r>
              <a:rPr lang="en-US" dirty="0"/>
              <a:t>Compiler decides.</a:t>
            </a:r>
          </a:p>
          <a:p>
            <a:pPr marL="342900" indent="-342900" algn="l">
              <a:buFont typeface="Wingdings" panose="05000000000000000000" pitchFamily="2" charset="2"/>
              <a:buChar char="Ø"/>
            </a:pPr>
            <a:r>
              <a:rPr lang="en-US" dirty="0"/>
              <a:t>Is an ex for compile time polymorphism or early binding or static polymorphism.</a:t>
            </a:r>
          </a:p>
          <a:p>
            <a:pPr marL="342900" indent="-342900" algn="l">
              <a:buFont typeface="Wingdings" panose="05000000000000000000" pitchFamily="2" charset="2"/>
              <a:buChar char="Ø"/>
            </a:pPr>
            <a:endParaRPr lang="en-US" dirty="0"/>
          </a:p>
          <a:p>
            <a:pPr marL="342900" indent="-342900" algn="l">
              <a:buFont typeface="Wingdings" panose="05000000000000000000" pitchFamily="2" charset="2"/>
              <a:buChar char="Ø"/>
            </a:pPr>
            <a:endParaRPr lang="en-US" dirty="0"/>
          </a:p>
          <a:p>
            <a:pPr marL="342900" indent="-342900" algn="l">
              <a:buFont typeface="Wingdings" panose="05000000000000000000" pitchFamily="2" charset="2"/>
              <a:buChar char="Ø"/>
            </a:pPr>
            <a:endParaRPr lang="en-US" dirty="0"/>
          </a:p>
          <a:p>
            <a:pPr marL="342900" indent="-342900" algn="l">
              <a:buFont typeface="Wingdings" panose="05000000000000000000" pitchFamily="2" charset="2"/>
              <a:buChar char="Ø"/>
            </a:pPr>
            <a:endParaRPr lang="en-US" dirty="0"/>
          </a:p>
          <a:p>
            <a:pPr marL="342900" indent="-342900" algn="l">
              <a:buFont typeface="Wingdings" panose="05000000000000000000" pitchFamily="2" charset="2"/>
              <a:buChar char="Ø"/>
            </a:pPr>
            <a:endParaRPr lang="en-US" dirty="0"/>
          </a:p>
          <a:p>
            <a:pPr algn="l"/>
            <a:endParaRPr lang="en-US" dirty="0"/>
          </a:p>
          <a:p>
            <a:pPr marL="285750" indent="-285750" algn="l">
              <a:buFont typeface="Wingdings" panose="05000000000000000000" pitchFamily="2" charset="2"/>
              <a:buChar char="Ø"/>
            </a:pPr>
            <a:endParaRPr lang="en-US" dirty="0"/>
          </a:p>
        </p:txBody>
      </p:sp>
      <p:sp>
        <p:nvSpPr>
          <p:cNvPr id="7" name="Title 1">
            <a:extLst>
              <a:ext uri="{FF2B5EF4-FFF2-40B4-BE49-F238E27FC236}">
                <a16:creationId xmlns:a16="http://schemas.microsoft.com/office/drawing/2014/main" id="{214E0378-52BC-EA0A-8680-00A599A6482E}"/>
              </a:ext>
            </a:extLst>
          </p:cNvPr>
          <p:cNvSpPr txBox="1">
            <a:spLocks/>
          </p:cNvSpPr>
          <p:nvPr/>
        </p:nvSpPr>
        <p:spPr>
          <a:xfrm>
            <a:off x="1028677" y="2183269"/>
            <a:ext cx="9328785" cy="668337"/>
          </a:xfrm>
          <a:prstGeom prst="rect">
            <a:avLst/>
          </a:prstGeom>
        </p:spPr>
        <p:txBody>
          <a:bodyPr vert="horz" lIns="91440" tIns="45720" rIns="91440" bIns="45720" rtlCol="0" anchor="b">
            <a:normAutofit fontScale="75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dirty="0"/>
              <a:t>Method hiding vs Method overriding</a:t>
            </a:r>
          </a:p>
        </p:txBody>
      </p:sp>
      <p:sp>
        <p:nvSpPr>
          <p:cNvPr id="8" name="Subtitle 2">
            <a:extLst>
              <a:ext uri="{FF2B5EF4-FFF2-40B4-BE49-F238E27FC236}">
                <a16:creationId xmlns:a16="http://schemas.microsoft.com/office/drawing/2014/main" id="{7395DDEC-AB02-3AEF-C703-15E8C3AB67D9}"/>
              </a:ext>
            </a:extLst>
          </p:cNvPr>
          <p:cNvSpPr txBox="1">
            <a:spLocks/>
          </p:cNvSpPr>
          <p:nvPr/>
        </p:nvSpPr>
        <p:spPr>
          <a:xfrm>
            <a:off x="6045081" y="2928772"/>
            <a:ext cx="5851084" cy="2835536"/>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Wingdings" panose="05000000000000000000" pitchFamily="2" charset="2"/>
              <a:buChar char="Ø"/>
            </a:pPr>
            <a:r>
              <a:rPr lang="en-US" dirty="0"/>
              <a:t>Only applicable for instance methods.</a:t>
            </a:r>
          </a:p>
          <a:p>
            <a:pPr marL="342900" indent="-342900" algn="l">
              <a:buFont typeface="Wingdings" panose="05000000000000000000" pitchFamily="2" charset="2"/>
              <a:buChar char="Ø"/>
            </a:pPr>
            <a:r>
              <a:rPr lang="en-US" dirty="0"/>
              <a:t>JVM decides.</a:t>
            </a:r>
          </a:p>
          <a:p>
            <a:pPr marL="342900" indent="-342900" algn="l">
              <a:buFont typeface="Wingdings" panose="05000000000000000000" pitchFamily="2" charset="2"/>
              <a:buChar char="Ø"/>
            </a:pPr>
            <a:r>
              <a:rPr lang="en-US" dirty="0"/>
              <a:t>Is an ex for run time polymorphism or late binding or dynamic polymorphism.</a:t>
            </a:r>
          </a:p>
          <a:p>
            <a:pPr algn="l"/>
            <a:endParaRPr lang="en-US" dirty="0"/>
          </a:p>
          <a:p>
            <a:pPr marL="342900" indent="-342900" algn="l">
              <a:buFont typeface="Wingdings" panose="05000000000000000000" pitchFamily="2" charset="2"/>
              <a:buChar char="Ø"/>
            </a:pPr>
            <a:endParaRPr lang="en-US" dirty="0"/>
          </a:p>
          <a:p>
            <a:pPr marL="342900" indent="-342900" algn="l">
              <a:buFont typeface="Wingdings" panose="05000000000000000000" pitchFamily="2" charset="2"/>
              <a:buChar char="Ø"/>
            </a:pPr>
            <a:endParaRPr lang="en-US" dirty="0"/>
          </a:p>
          <a:p>
            <a:pPr marL="342900" indent="-342900" algn="l">
              <a:buFont typeface="Wingdings" panose="05000000000000000000" pitchFamily="2" charset="2"/>
              <a:buChar char="Ø"/>
            </a:pPr>
            <a:endParaRPr lang="en-US" dirty="0"/>
          </a:p>
          <a:p>
            <a:pPr marL="342900" indent="-342900" algn="l">
              <a:buFont typeface="Wingdings" panose="05000000000000000000" pitchFamily="2" charset="2"/>
              <a:buChar char="Ø"/>
            </a:pPr>
            <a:endParaRPr lang="en-US" dirty="0"/>
          </a:p>
          <a:p>
            <a:pPr marL="342900" indent="-342900" algn="l">
              <a:buFont typeface="Wingdings" panose="05000000000000000000" pitchFamily="2" charset="2"/>
              <a:buChar char="Ø"/>
            </a:pPr>
            <a:endParaRPr lang="en-US" dirty="0"/>
          </a:p>
          <a:p>
            <a:pPr algn="l"/>
            <a:endParaRPr lang="en-US" dirty="0"/>
          </a:p>
          <a:p>
            <a:pPr marL="285750" indent="-285750" algn="l">
              <a:buFont typeface="Wingdings" panose="05000000000000000000" pitchFamily="2" charset="2"/>
              <a:buChar char="Ø"/>
            </a:pPr>
            <a:endParaRPr lang="en-US" dirty="0"/>
          </a:p>
        </p:txBody>
      </p:sp>
    </p:spTree>
    <p:extLst>
      <p:ext uri="{BB962C8B-B14F-4D97-AF65-F5344CB8AC3E}">
        <p14:creationId xmlns:p14="http://schemas.microsoft.com/office/powerpoint/2010/main" val="184709723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2">
            <a:extLst>
              <a:ext uri="{FF2B5EF4-FFF2-40B4-BE49-F238E27FC236}">
                <a16:creationId xmlns:a16="http://schemas.microsoft.com/office/drawing/2014/main" id="{43222EA1-4DBA-810D-5F72-D097D2ADB900}"/>
              </a:ext>
            </a:extLst>
          </p:cNvPr>
          <p:cNvSpPr txBox="1">
            <a:spLocks/>
          </p:cNvSpPr>
          <p:nvPr/>
        </p:nvSpPr>
        <p:spPr>
          <a:xfrm>
            <a:off x="298704" y="777240"/>
            <a:ext cx="11482319" cy="586130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Wingdings" panose="05000000000000000000" pitchFamily="2" charset="2"/>
              <a:buChar char="Ø"/>
            </a:pPr>
            <a:endParaRPr lang="en-US" dirty="0"/>
          </a:p>
          <a:p>
            <a:pPr marL="342900" indent="-342900" algn="l">
              <a:buFont typeface="Wingdings" panose="05000000000000000000" pitchFamily="2" charset="2"/>
              <a:buChar char="Ø"/>
            </a:pPr>
            <a:endParaRPr lang="en-US" dirty="0"/>
          </a:p>
          <a:p>
            <a:pPr marL="342900" indent="-342900" algn="l">
              <a:buFont typeface="Wingdings" panose="05000000000000000000" pitchFamily="2" charset="2"/>
              <a:buChar char="Ø"/>
            </a:pPr>
            <a:endParaRPr lang="en-US" dirty="0"/>
          </a:p>
          <a:p>
            <a:pPr marL="342900" indent="-342900" algn="l">
              <a:buFont typeface="Wingdings" panose="05000000000000000000" pitchFamily="2" charset="2"/>
              <a:buChar char="Ø"/>
            </a:pPr>
            <a:endParaRPr lang="en-US" dirty="0"/>
          </a:p>
          <a:p>
            <a:pPr marL="342900" indent="-342900" algn="l">
              <a:buFont typeface="Wingdings" panose="05000000000000000000" pitchFamily="2" charset="2"/>
              <a:buChar char="Ø"/>
            </a:pPr>
            <a:endParaRPr lang="en-US" dirty="0"/>
          </a:p>
          <a:p>
            <a:pPr marL="342900" indent="-342900" algn="l">
              <a:buFont typeface="Wingdings" panose="05000000000000000000" pitchFamily="2" charset="2"/>
              <a:buChar char="Ø"/>
            </a:pPr>
            <a:endParaRPr lang="en-US" dirty="0"/>
          </a:p>
          <a:p>
            <a:pPr algn="l"/>
            <a:endParaRPr lang="en-US" dirty="0"/>
          </a:p>
          <a:p>
            <a:pPr marL="285750" indent="-285750" algn="l">
              <a:buFont typeface="Wingdings" panose="05000000000000000000" pitchFamily="2" charset="2"/>
              <a:buChar char="Ø"/>
            </a:pPr>
            <a:endParaRPr lang="en-US" dirty="0"/>
          </a:p>
        </p:txBody>
      </p:sp>
      <p:sp>
        <p:nvSpPr>
          <p:cNvPr id="6" name="Title 1">
            <a:extLst>
              <a:ext uri="{FF2B5EF4-FFF2-40B4-BE49-F238E27FC236}">
                <a16:creationId xmlns:a16="http://schemas.microsoft.com/office/drawing/2014/main" id="{0DC7D067-8140-A67D-FB11-D090A585DD16}"/>
              </a:ext>
            </a:extLst>
          </p:cNvPr>
          <p:cNvSpPr txBox="1">
            <a:spLocks/>
          </p:cNvSpPr>
          <p:nvPr/>
        </p:nvSpPr>
        <p:spPr>
          <a:xfrm>
            <a:off x="1046606" y="193104"/>
            <a:ext cx="9328785" cy="668337"/>
          </a:xfrm>
          <a:prstGeom prst="rect">
            <a:avLst/>
          </a:prstGeom>
        </p:spPr>
        <p:txBody>
          <a:bodyPr vert="horz" lIns="91440" tIns="45720" rIns="91440" bIns="45720" rtlCol="0" anchor="b">
            <a:normAutofit fontScale="8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dirty="0"/>
              <a:t>Exceptional cases</a:t>
            </a:r>
          </a:p>
        </p:txBody>
      </p:sp>
      <p:pic>
        <p:nvPicPr>
          <p:cNvPr id="3" name="Picture 2">
            <a:extLst>
              <a:ext uri="{FF2B5EF4-FFF2-40B4-BE49-F238E27FC236}">
                <a16:creationId xmlns:a16="http://schemas.microsoft.com/office/drawing/2014/main" id="{1E5B48D0-3423-7617-8D68-9CA67AD4B13A}"/>
              </a:ext>
            </a:extLst>
          </p:cNvPr>
          <p:cNvPicPr>
            <a:picLocks noChangeAspect="1"/>
          </p:cNvPicPr>
          <p:nvPr/>
        </p:nvPicPr>
        <p:blipFill>
          <a:blip r:embed="rId2"/>
          <a:stretch>
            <a:fillRect/>
          </a:stretch>
        </p:blipFill>
        <p:spPr>
          <a:xfrm>
            <a:off x="932329" y="797857"/>
            <a:ext cx="5556263" cy="2922496"/>
          </a:xfrm>
          <a:prstGeom prst="rect">
            <a:avLst/>
          </a:prstGeom>
          <a:ln>
            <a:solidFill>
              <a:schemeClr val="tx1"/>
            </a:solidFill>
          </a:ln>
        </p:spPr>
      </p:pic>
      <p:pic>
        <p:nvPicPr>
          <p:cNvPr id="7" name="Picture 6">
            <a:extLst>
              <a:ext uri="{FF2B5EF4-FFF2-40B4-BE49-F238E27FC236}">
                <a16:creationId xmlns:a16="http://schemas.microsoft.com/office/drawing/2014/main" id="{B62A50FC-B78C-188D-63D8-F4E9828DBB9F}"/>
              </a:ext>
            </a:extLst>
          </p:cNvPr>
          <p:cNvPicPr>
            <a:picLocks noChangeAspect="1"/>
          </p:cNvPicPr>
          <p:nvPr/>
        </p:nvPicPr>
        <p:blipFill rotWithShape="1">
          <a:blip r:embed="rId3"/>
          <a:srcRect l="965"/>
          <a:stretch/>
        </p:blipFill>
        <p:spPr>
          <a:xfrm>
            <a:off x="7333129" y="1242401"/>
            <a:ext cx="3245224" cy="1491834"/>
          </a:xfrm>
          <a:prstGeom prst="rect">
            <a:avLst/>
          </a:prstGeom>
        </p:spPr>
      </p:pic>
      <p:sp>
        <p:nvSpPr>
          <p:cNvPr id="8" name="Arrow: Right 7">
            <a:extLst>
              <a:ext uri="{FF2B5EF4-FFF2-40B4-BE49-F238E27FC236}">
                <a16:creationId xmlns:a16="http://schemas.microsoft.com/office/drawing/2014/main" id="{426DA616-CA53-DE3F-F468-DC7F0BE1812E}"/>
              </a:ext>
            </a:extLst>
          </p:cNvPr>
          <p:cNvSpPr/>
          <p:nvPr/>
        </p:nvSpPr>
        <p:spPr>
          <a:xfrm>
            <a:off x="6562165" y="1828800"/>
            <a:ext cx="600635" cy="376518"/>
          </a:xfrm>
          <a:prstGeom prst="rightArrow">
            <a:avLst/>
          </a:prstGeom>
          <a:no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B56A5A33-0E7A-2644-A58E-A92C17F24A7D}"/>
              </a:ext>
            </a:extLst>
          </p:cNvPr>
          <p:cNvSpPr txBox="1"/>
          <p:nvPr/>
        </p:nvSpPr>
        <p:spPr>
          <a:xfrm>
            <a:off x="6822141" y="3083858"/>
            <a:ext cx="5101461" cy="646331"/>
          </a:xfrm>
          <a:prstGeom prst="rect">
            <a:avLst/>
          </a:prstGeom>
          <a:noFill/>
        </p:spPr>
        <p:txBody>
          <a:bodyPr wrap="none" rtlCol="0">
            <a:spAutoFit/>
          </a:bodyPr>
          <a:lstStyle/>
          <a:p>
            <a:r>
              <a:rPr lang="en-US" dirty="0"/>
              <a:t>Overriding of </a:t>
            </a:r>
            <a:r>
              <a:rPr lang="en-US" dirty="0" err="1"/>
              <a:t>varargs</a:t>
            </a:r>
            <a:r>
              <a:rPr lang="en-US" dirty="0"/>
              <a:t> happens only when both</a:t>
            </a:r>
          </a:p>
          <a:p>
            <a:r>
              <a:rPr lang="en-US" dirty="0"/>
              <a:t>Methods are </a:t>
            </a:r>
            <a:r>
              <a:rPr lang="en-US" dirty="0" err="1"/>
              <a:t>varargs</a:t>
            </a:r>
            <a:r>
              <a:rPr lang="en-US" dirty="0"/>
              <a:t>. This is somewhat overloading .</a:t>
            </a:r>
          </a:p>
        </p:txBody>
      </p:sp>
      <p:pic>
        <p:nvPicPr>
          <p:cNvPr id="11" name="Picture 10">
            <a:extLst>
              <a:ext uri="{FF2B5EF4-FFF2-40B4-BE49-F238E27FC236}">
                <a16:creationId xmlns:a16="http://schemas.microsoft.com/office/drawing/2014/main" id="{0BD4C1D4-3DDF-4962-C4AC-90F8F9A25663}"/>
              </a:ext>
            </a:extLst>
          </p:cNvPr>
          <p:cNvPicPr>
            <a:picLocks noChangeAspect="1"/>
          </p:cNvPicPr>
          <p:nvPr/>
        </p:nvPicPr>
        <p:blipFill>
          <a:blip r:embed="rId4"/>
          <a:stretch>
            <a:fillRect/>
          </a:stretch>
        </p:blipFill>
        <p:spPr>
          <a:xfrm>
            <a:off x="896470" y="3908610"/>
            <a:ext cx="5585011" cy="2949389"/>
          </a:xfrm>
          <a:prstGeom prst="rect">
            <a:avLst/>
          </a:prstGeom>
          <a:ln>
            <a:solidFill>
              <a:schemeClr val="tx1"/>
            </a:solidFill>
          </a:ln>
        </p:spPr>
      </p:pic>
      <p:sp>
        <p:nvSpPr>
          <p:cNvPr id="12" name="Arrow: Right 11">
            <a:extLst>
              <a:ext uri="{FF2B5EF4-FFF2-40B4-BE49-F238E27FC236}">
                <a16:creationId xmlns:a16="http://schemas.microsoft.com/office/drawing/2014/main" id="{72F78918-CEC8-6DB9-BE15-C6A28DC249A1}"/>
              </a:ext>
            </a:extLst>
          </p:cNvPr>
          <p:cNvSpPr/>
          <p:nvPr/>
        </p:nvSpPr>
        <p:spPr>
          <a:xfrm>
            <a:off x="6606989" y="4894729"/>
            <a:ext cx="600635" cy="376518"/>
          </a:xfrm>
          <a:prstGeom prst="rightArrow">
            <a:avLst/>
          </a:prstGeom>
          <a:no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E7F4E56A-4271-6B9A-D02A-59831129DD31}"/>
              </a:ext>
            </a:extLst>
          </p:cNvPr>
          <p:cNvPicPr>
            <a:picLocks noChangeAspect="1"/>
          </p:cNvPicPr>
          <p:nvPr/>
        </p:nvPicPr>
        <p:blipFill>
          <a:blip r:embed="rId5"/>
          <a:stretch>
            <a:fillRect/>
          </a:stretch>
        </p:blipFill>
        <p:spPr>
          <a:xfrm>
            <a:off x="7344440" y="4229894"/>
            <a:ext cx="3900876" cy="1382012"/>
          </a:xfrm>
          <a:prstGeom prst="rect">
            <a:avLst/>
          </a:prstGeom>
        </p:spPr>
      </p:pic>
      <p:sp>
        <p:nvSpPr>
          <p:cNvPr id="15" name="TextBox 14">
            <a:extLst>
              <a:ext uri="{FF2B5EF4-FFF2-40B4-BE49-F238E27FC236}">
                <a16:creationId xmlns:a16="http://schemas.microsoft.com/office/drawing/2014/main" id="{C88E83D1-0042-0B17-A1B2-8FC4DF178531}"/>
              </a:ext>
            </a:extLst>
          </p:cNvPr>
          <p:cNvSpPr txBox="1"/>
          <p:nvPr/>
        </p:nvSpPr>
        <p:spPr>
          <a:xfrm>
            <a:off x="6938682" y="5853951"/>
            <a:ext cx="4070730" cy="369332"/>
          </a:xfrm>
          <a:prstGeom prst="rect">
            <a:avLst/>
          </a:prstGeom>
          <a:noFill/>
        </p:spPr>
        <p:txBody>
          <a:bodyPr wrap="none" rtlCol="0">
            <a:spAutoFit/>
          </a:bodyPr>
          <a:lstStyle/>
          <a:p>
            <a:r>
              <a:rPr lang="en-US" dirty="0"/>
              <a:t>Overriding is not applicable for variables.</a:t>
            </a:r>
          </a:p>
        </p:txBody>
      </p:sp>
    </p:spTree>
    <p:extLst>
      <p:ext uri="{BB962C8B-B14F-4D97-AF65-F5344CB8AC3E}">
        <p14:creationId xmlns:p14="http://schemas.microsoft.com/office/powerpoint/2010/main" val="379943071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F2F0760-1812-44A4-6C8A-543D04BB49C3}"/>
              </a:ext>
            </a:extLst>
          </p:cNvPr>
          <p:cNvPicPr>
            <a:picLocks noChangeAspect="1"/>
          </p:cNvPicPr>
          <p:nvPr/>
        </p:nvPicPr>
        <p:blipFill>
          <a:blip r:embed="rId2"/>
          <a:stretch>
            <a:fillRect/>
          </a:stretch>
        </p:blipFill>
        <p:spPr>
          <a:xfrm>
            <a:off x="519953" y="268942"/>
            <a:ext cx="7010400" cy="5316070"/>
          </a:xfrm>
          <a:prstGeom prst="rect">
            <a:avLst/>
          </a:prstGeom>
          <a:ln>
            <a:solidFill>
              <a:schemeClr val="tx1"/>
            </a:solidFill>
          </a:ln>
        </p:spPr>
      </p:pic>
      <p:sp>
        <p:nvSpPr>
          <p:cNvPr id="4" name="TextBox 3">
            <a:extLst>
              <a:ext uri="{FF2B5EF4-FFF2-40B4-BE49-F238E27FC236}">
                <a16:creationId xmlns:a16="http://schemas.microsoft.com/office/drawing/2014/main" id="{634C8EA4-E55C-68B0-3F27-5D250A131C82}"/>
              </a:ext>
            </a:extLst>
          </p:cNvPr>
          <p:cNvSpPr txBox="1"/>
          <p:nvPr/>
        </p:nvSpPr>
        <p:spPr>
          <a:xfrm>
            <a:off x="7557248" y="251011"/>
            <a:ext cx="4473387" cy="923330"/>
          </a:xfrm>
          <a:prstGeom prst="rect">
            <a:avLst/>
          </a:prstGeom>
          <a:noFill/>
        </p:spPr>
        <p:txBody>
          <a:bodyPr wrap="square" rtlCol="0">
            <a:spAutoFit/>
          </a:bodyPr>
          <a:lstStyle/>
          <a:p>
            <a:r>
              <a:rPr lang="en-US" dirty="0"/>
              <a:t>By typecasting we are trying to assign new Reference to already existing object.</a:t>
            </a:r>
          </a:p>
          <a:p>
            <a:endParaRPr lang="en-US" dirty="0"/>
          </a:p>
        </p:txBody>
      </p:sp>
      <p:pic>
        <p:nvPicPr>
          <p:cNvPr id="8" name="Picture 7">
            <a:extLst>
              <a:ext uri="{FF2B5EF4-FFF2-40B4-BE49-F238E27FC236}">
                <a16:creationId xmlns:a16="http://schemas.microsoft.com/office/drawing/2014/main" id="{5E4E5316-A0B6-BEB3-CDE1-497260BED438}"/>
              </a:ext>
            </a:extLst>
          </p:cNvPr>
          <p:cNvPicPr>
            <a:picLocks noChangeAspect="1"/>
          </p:cNvPicPr>
          <p:nvPr/>
        </p:nvPicPr>
        <p:blipFill>
          <a:blip r:embed="rId3"/>
          <a:stretch>
            <a:fillRect/>
          </a:stretch>
        </p:blipFill>
        <p:spPr>
          <a:xfrm>
            <a:off x="7721952" y="1041723"/>
            <a:ext cx="4296375" cy="2067213"/>
          </a:xfrm>
          <a:prstGeom prst="rect">
            <a:avLst/>
          </a:prstGeom>
        </p:spPr>
      </p:pic>
    </p:spTree>
    <p:extLst>
      <p:ext uri="{BB962C8B-B14F-4D97-AF65-F5344CB8AC3E}">
        <p14:creationId xmlns:p14="http://schemas.microsoft.com/office/powerpoint/2010/main" val="396765521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2">
            <a:extLst>
              <a:ext uri="{FF2B5EF4-FFF2-40B4-BE49-F238E27FC236}">
                <a16:creationId xmlns:a16="http://schemas.microsoft.com/office/drawing/2014/main" id="{43222EA1-4DBA-810D-5F72-D097D2ADB900}"/>
              </a:ext>
            </a:extLst>
          </p:cNvPr>
          <p:cNvSpPr txBox="1">
            <a:spLocks/>
          </p:cNvSpPr>
          <p:nvPr/>
        </p:nvSpPr>
        <p:spPr>
          <a:xfrm>
            <a:off x="298704" y="777240"/>
            <a:ext cx="11482319" cy="586130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Wingdings" panose="05000000000000000000" pitchFamily="2" charset="2"/>
              <a:buChar char="Ø"/>
            </a:pPr>
            <a:r>
              <a:rPr lang="en-US" b="1" dirty="0"/>
              <a:t>Cohesion of a class</a:t>
            </a:r>
            <a:r>
              <a:rPr lang="en-US" dirty="0"/>
              <a:t>(or a module) is said to be strong if the functions involved in </a:t>
            </a:r>
            <a:r>
              <a:rPr lang="en-US" dirty="0" err="1"/>
              <a:t>perfoming</a:t>
            </a:r>
            <a:r>
              <a:rPr lang="en-US" dirty="0"/>
              <a:t> a certain task are together.</a:t>
            </a:r>
          </a:p>
          <a:p>
            <a:pPr algn="l"/>
            <a:r>
              <a:rPr lang="en-US" dirty="0"/>
              <a:t>Ex: In Node class(</a:t>
            </a:r>
            <a:r>
              <a:rPr lang="en-US" dirty="0" err="1"/>
              <a:t>RubiksCube</a:t>
            </a:r>
            <a:r>
              <a:rPr lang="en-US" dirty="0"/>
              <a:t>) to perform </a:t>
            </a:r>
            <a:r>
              <a:rPr lang="en-US" dirty="0" err="1"/>
              <a:t>getCount</a:t>
            </a:r>
            <a:r>
              <a:rPr lang="en-US" dirty="0"/>
              <a:t>(</a:t>
            </a:r>
            <a:r>
              <a:rPr lang="en-US" dirty="0" err="1"/>
              <a:t>i,j,k,dim</a:t>
            </a:r>
            <a:r>
              <a:rPr lang="en-US" dirty="0"/>
              <a:t>) methods like </a:t>
            </a:r>
            <a:r>
              <a:rPr lang="en-US" dirty="0" err="1"/>
              <a:t>isIndexValid</a:t>
            </a:r>
            <a:r>
              <a:rPr lang="en-US" dirty="0"/>
              <a:t>(</a:t>
            </a:r>
            <a:r>
              <a:rPr lang="en-US" dirty="0" err="1"/>
              <a:t>i,j,k,dim</a:t>
            </a:r>
            <a:r>
              <a:rPr lang="en-US" dirty="0"/>
              <a:t>) , </a:t>
            </a:r>
            <a:r>
              <a:rPr lang="en-US" dirty="0" err="1"/>
              <a:t>isCornerNode</a:t>
            </a:r>
            <a:r>
              <a:rPr lang="en-US" dirty="0"/>
              <a:t>(</a:t>
            </a:r>
            <a:r>
              <a:rPr lang="en-US" dirty="0" err="1"/>
              <a:t>i,j,k,dim</a:t>
            </a:r>
            <a:r>
              <a:rPr lang="en-US" dirty="0"/>
              <a:t>), </a:t>
            </a:r>
            <a:r>
              <a:rPr lang="en-US" dirty="0" err="1"/>
              <a:t>isEdgeNode</a:t>
            </a:r>
            <a:r>
              <a:rPr lang="en-US" dirty="0"/>
              <a:t>(</a:t>
            </a:r>
            <a:r>
              <a:rPr lang="en-US" dirty="0" err="1"/>
              <a:t>i,j,k,dim</a:t>
            </a:r>
            <a:r>
              <a:rPr lang="en-US" dirty="0"/>
              <a:t>) &amp; </a:t>
            </a:r>
            <a:r>
              <a:rPr lang="en-US" dirty="0" err="1"/>
              <a:t>isCenterNode</a:t>
            </a:r>
            <a:r>
              <a:rPr lang="en-US" dirty="0"/>
              <a:t>(</a:t>
            </a:r>
            <a:r>
              <a:rPr lang="en-US" dirty="0" err="1"/>
              <a:t>i,j,k,dim</a:t>
            </a:r>
            <a:r>
              <a:rPr lang="en-US" dirty="0"/>
              <a:t>) are together involved strongly. Hence this is an example for cohesion.</a:t>
            </a:r>
          </a:p>
          <a:p>
            <a:pPr marL="342900" indent="-342900" algn="l">
              <a:buFont typeface="Wingdings" panose="05000000000000000000" pitchFamily="2" charset="2"/>
              <a:buChar char="Ø"/>
            </a:pPr>
            <a:r>
              <a:rPr lang="en-US" b="1" dirty="0"/>
              <a:t>Coupling of many classes</a:t>
            </a:r>
            <a:r>
              <a:rPr lang="en-US" dirty="0"/>
              <a:t>(or modules) is said to be loose if all the classes are less  dependent on other classes.</a:t>
            </a:r>
          </a:p>
          <a:p>
            <a:pPr algn="l"/>
            <a:r>
              <a:rPr lang="en-US" dirty="0"/>
              <a:t>Ex: </a:t>
            </a:r>
            <a:r>
              <a:rPr lang="en-US" dirty="0" err="1"/>
              <a:t>SolveCube</a:t>
            </a:r>
            <a:r>
              <a:rPr lang="en-US" dirty="0"/>
              <a:t> class basically is performed with the help of </a:t>
            </a:r>
            <a:r>
              <a:rPr lang="en-US" dirty="0" err="1"/>
              <a:t>PlusBottom</a:t>
            </a:r>
            <a:r>
              <a:rPr lang="en-US" dirty="0"/>
              <a:t>, </a:t>
            </a:r>
            <a:r>
              <a:rPr lang="en-US" dirty="0" err="1"/>
              <a:t>LayerFirst</a:t>
            </a:r>
            <a:r>
              <a:rPr lang="en-US" dirty="0"/>
              <a:t>, </a:t>
            </a:r>
            <a:r>
              <a:rPr lang="en-US" dirty="0" err="1"/>
              <a:t>LayerSecond</a:t>
            </a:r>
            <a:r>
              <a:rPr lang="en-US" dirty="0"/>
              <a:t>, </a:t>
            </a:r>
            <a:r>
              <a:rPr lang="en-US" dirty="0" err="1"/>
              <a:t>PlusTop</a:t>
            </a:r>
            <a:r>
              <a:rPr lang="en-US" dirty="0"/>
              <a:t>, Corner &amp; </a:t>
            </a:r>
            <a:r>
              <a:rPr lang="en-US" dirty="0" err="1"/>
              <a:t>LayerThird</a:t>
            </a:r>
            <a:r>
              <a:rPr lang="en-US" dirty="0"/>
              <a:t>. </a:t>
            </a:r>
          </a:p>
          <a:p>
            <a:pPr algn="l"/>
            <a:r>
              <a:rPr lang="en-US" dirty="0"/>
              <a:t>Here all the classes </a:t>
            </a:r>
            <a:r>
              <a:rPr lang="en-US" dirty="0" err="1"/>
              <a:t>PlusBottom,LayerFirst</a:t>
            </a:r>
            <a:r>
              <a:rPr lang="en-US" dirty="0"/>
              <a:t> … etc. are less dependent on each other hence it is loosely coupled.</a:t>
            </a:r>
          </a:p>
          <a:p>
            <a:pPr algn="l"/>
            <a:endParaRPr lang="en-US" dirty="0"/>
          </a:p>
          <a:p>
            <a:pPr algn="l"/>
            <a:r>
              <a:rPr lang="en-US" dirty="0"/>
              <a:t>NOTE : Best practice would be to have strong cohesion &amp; loose coupling.</a:t>
            </a:r>
          </a:p>
          <a:p>
            <a:pPr algn="l"/>
            <a:endParaRPr lang="en-US" dirty="0"/>
          </a:p>
          <a:p>
            <a:pPr marL="342900" indent="-342900" algn="l">
              <a:buFont typeface="Wingdings" panose="05000000000000000000" pitchFamily="2" charset="2"/>
              <a:buChar char="Ø"/>
            </a:pPr>
            <a:endParaRPr lang="en-US" dirty="0"/>
          </a:p>
          <a:p>
            <a:pPr marL="342900" indent="-342900" algn="l">
              <a:buFont typeface="Wingdings" panose="05000000000000000000" pitchFamily="2" charset="2"/>
              <a:buChar char="Ø"/>
            </a:pPr>
            <a:endParaRPr lang="en-US" dirty="0"/>
          </a:p>
          <a:p>
            <a:pPr marL="342900" indent="-342900" algn="l">
              <a:buFont typeface="Wingdings" panose="05000000000000000000" pitchFamily="2" charset="2"/>
              <a:buChar char="Ø"/>
            </a:pPr>
            <a:endParaRPr lang="en-US" dirty="0"/>
          </a:p>
          <a:p>
            <a:pPr marL="342900" indent="-342900" algn="l">
              <a:buFont typeface="Wingdings" panose="05000000000000000000" pitchFamily="2" charset="2"/>
              <a:buChar char="Ø"/>
            </a:pPr>
            <a:endParaRPr lang="en-US" dirty="0"/>
          </a:p>
          <a:p>
            <a:pPr marL="342900" indent="-342900" algn="l">
              <a:buFont typeface="Wingdings" panose="05000000000000000000" pitchFamily="2" charset="2"/>
              <a:buChar char="Ø"/>
            </a:pPr>
            <a:endParaRPr lang="en-US" dirty="0"/>
          </a:p>
          <a:p>
            <a:pPr algn="l"/>
            <a:endParaRPr lang="en-US" dirty="0"/>
          </a:p>
          <a:p>
            <a:pPr marL="285750" indent="-285750" algn="l">
              <a:buFont typeface="Wingdings" panose="05000000000000000000" pitchFamily="2" charset="2"/>
              <a:buChar char="Ø"/>
            </a:pPr>
            <a:endParaRPr lang="en-US" dirty="0"/>
          </a:p>
        </p:txBody>
      </p:sp>
      <p:sp>
        <p:nvSpPr>
          <p:cNvPr id="6" name="Title 1">
            <a:extLst>
              <a:ext uri="{FF2B5EF4-FFF2-40B4-BE49-F238E27FC236}">
                <a16:creationId xmlns:a16="http://schemas.microsoft.com/office/drawing/2014/main" id="{0DC7D067-8140-A67D-FB11-D090A585DD16}"/>
              </a:ext>
            </a:extLst>
          </p:cNvPr>
          <p:cNvSpPr txBox="1">
            <a:spLocks/>
          </p:cNvSpPr>
          <p:nvPr/>
        </p:nvSpPr>
        <p:spPr>
          <a:xfrm>
            <a:off x="1046606" y="193104"/>
            <a:ext cx="9328785" cy="668337"/>
          </a:xfrm>
          <a:prstGeom prst="rect">
            <a:avLst/>
          </a:prstGeom>
        </p:spPr>
        <p:txBody>
          <a:bodyPr vert="horz" lIns="91440" tIns="45720" rIns="91440" bIns="45720" rtlCol="0" anchor="b">
            <a:normAutofit fontScale="8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dirty="0"/>
              <a:t>Cohesion &amp; coupling</a:t>
            </a:r>
          </a:p>
        </p:txBody>
      </p:sp>
    </p:spTree>
    <p:extLst>
      <p:ext uri="{BB962C8B-B14F-4D97-AF65-F5344CB8AC3E}">
        <p14:creationId xmlns:p14="http://schemas.microsoft.com/office/powerpoint/2010/main" val="253100599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2">
            <a:extLst>
              <a:ext uri="{FF2B5EF4-FFF2-40B4-BE49-F238E27FC236}">
                <a16:creationId xmlns:a16="http://schemas.microsoft.com/office/drawing/2014/main" id="{43222EA1-4DBA-810D-5F72-D097D2ADB900}"/>
              </a:ext>
            </a:extLst>
          </p:cNvPr>
          <p:cNvSpPr txBox="1">
            <a:spLocks/>
          </p:cNvSpPr>
          <p:nvPr/>
        </p:nvSpPr>
        <p:spPr>
          <a:xfrm>
            <a:off x="298704" y="777240"/>
            <a:ext cx="11482319" cy="586130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Wingdings" panose="05000000000000000000" pitchFamily="2" charset="2"/>
              <a:buChar char="Ø"/>
            </a:pPr>
            <a:endParaRPr lang="en-US" dirty="0"/>
          </a:p>
          <a:p>
            <a:pPr marL="342900" indent="-342900" algn="l">
              <a:buFont typeface="Wingdings" panose="05000000000000000000" pitchFamily="2" charset="2"/>
              <a:buChar char="Ø"/>
            </a:pPr>
            <a:endParaRPr lang="en-US" dirty="0"/>
          </a:p>
          <a:p>
            <a:pPr marL="342900" indent="-342900" algn="l">
              <a:buFont typeface="Wingdings" panose="05000000000000000000" pitchFamily="2" charset="2"/>
              <a:buChar char="Ø"/>
            </a:pPr>
            <a:endParaRPr lang="en-US" dirty="0"/>
          </a:p>
          <a:p>
            <a:pPr marL="342900" indent="-342900" algn="l">
              <a:buFont typeface="Wingdings" panose="05000000000000000000" pitchFamily="2" charset="2"/>
              <a:buChar char="Ø"/>
            </a:pPr>
            <a:endParaRPr lang="en-US" dirty="0"/>
          </a:p>
          <a:p>
            <a:pPr marL="342900" indent="-342900" algn="l">
              <a:buFont typeface="Wingdings" panose="05000000000000000000" pitchFamily="2" charset="2"/>
              <a:buChar char="Ø"/>
            </a:pPr>
            <a:endParaRPr lang="en-US" dirty="0"/>
          </a:p>
          <a:p>
            <a:pPr marL="342900" indent="-342900" algn="l">
              <a:buFont typeface="Wingdings" panose="05000000000000000000" pitchFamily="2" charset="2"/>
              <a:buChar char="Ø"/>
            </a:pPr>
            <a:endParaRPr lang="en-US" dirty="0"/>
          </a:p>
          <a:p>
            <a:pPr algn="l"/>
            <a:endParaRPr lang="en-US" dirty="0"/>
          </a:p>
          <a:p>
            <a:pPr marL="285750" indent="-285750" algn="l">
              <a:buFont typeface="Wingdings" panose="05000000000000000000" pitchFamily="2" charset="2"/>
              <a:buChar char="Ø"/>
            </a:pPr>
            <a:endParaRPr lang="en-US" dirty="0"/>
          </a:p>
        </p:txBody>
      </p:sp>
      <p:sp>
        <p:nvSpPr>
          <p:cNvPr id="6" name="Title 1">
            <a:extLst>
              <a:ext uri="{FF2B5EF4-FFF2-40B4-BE49-F238E27FC236}">
                <a16:creationId xmlns:a16="http://schemas.microsoft.com/office/drawing/2014/main" id="{0DC7D067-8140-A67D-FB11-D090A585DD16}"/>
              </a:ext>
            </a:extLst>
          </p:cNvPr>
          <p:cNvSpPr txBox="1">
            <a:spLocks/>
          </p:cNvSpPr>
          <p:nvPr/>
        </p:nvSpPr>
        <p:spPr>
          <a:xfrm>
            <a:off x="1046606" y="193104"/>
            <a:ext cx="9328785" cy="668337"/>
          </a:xfrm>
          <a:prstGeom prst="rect">
            <a:avLst/>
          </a:prstGeom>
        </p:spPr>
        <p:txBody>
          <a:bodyPr vert="horz" lIns="91440" tIns="45720" rIns="91440" bIns="45720" rtlCol="0" anchor="b">
            <a:normAutofit fontScale="8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dirty="0"/>
              <a:t>Static control flow</a:t>
            </a:r>
          </a:p>
        </p:txBody>
      </p:sp>
      <p:sp>
        <p:nvSpPr>
          <p:cNvPr id="4" name="Subtitle 2">
            <a:extLst>
              <a:ext uri="{FF2B5EF4-FFF2-40B4-BE49-F238E27FC236}">
                <a16:creationId xmlns:a16="http://schemas.microsoft.com/office/drawing/2014/main" id="{790B95DE-D228-A1F5-99BC-1F54CBD05BC1}"/>
              </a:ext>
            </a:extLst>
          </p:cNvPr>
          <p:cNvSpPr txBox="1">
            <a:spLocks/>
          </p:cNvSpPr>
          <p:nvPr/>
        </p:nvSpPr>
        <p:spPr>
          <a:xfrm>
            <a:off x="451104" y="929640"/>
            <a:ext cx="11482319" cy="5453231"/>
          </a:xfrm>
          <a:prstGeom prst="rect">
            <a:avLst/>
          </a:prstGeom>
        </p:spPr>
        <p:txBody>
          <a:bodyPr vert="horz" lIns="91440" tIns="45720" rIns="91440" bIns="4572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Wingdings" panose="05000000000000000000" pitchFamily="2" charset="2"/>
              <a:buChar char="Ø"/>
            </a:pPr>
            <a:r>
              <a:rPr lang="en-US" dirty="0"/>
              <a:t>Direct read -&gt; If we directly read the value of  variable without the use of method.</a:t>
            </a:r>
          </a:p>
          <a:p>
            <a:pPr marL="342900" indent="-342900" algn="l">
              <a:buFont typeface="Wingdings" panose="05000000000000000000" pitchFamily="2" charset="2"/>
              <a:buChar char="Ø"/>
            </a:pPr>
            <a:r>
              <a:rPr lang="en-US" dirty="0"/>
              <a:t>Indirect read -&gt; If we use method to read the value of variable indirectly.</a:t>
            </a:r>
          </a:p>
          <a:p>
            <a:pPr marL="342900" indent="-342900" algn="l">
              <a:buFont typeface="Wingdings" panose="05000000000000000000" pitchFamily="2" charset="2"/>
              <a:buChar char="Ø"/>
            </a:pPr>
            <a:r>
              <a:rPr lang="en-US" dirty="0"/>
              <a:t>In static flow following things will happen-</a:t>
            </a:r>
          </a:p>
          <a:p>
            <a:pPr marL="800100" lvl="1" indent="-342900" algn="l">
              <a:buFont typeface="Wingdings" panose="05000000000000000000" pitchFamily="2" charset="2"/>
              <a:buChar char="Ø"/>
            </a:pPr>
            <a:r>
              <a:rPr lang="en-US" dirty="0"/>
              <a:t>Static variables, static blocks, static methods are </a:t>
            </a:r>
            <a:r>
              <a:rPr lang="en-US" b="1" dirty="0"/>
              <a:t>identified</a:t>
            </a:r>
            <a:r>
              <a:rPr lang="en-US" dirty="0"/>
              <a:t> from </a:t>
            </a:r>
            <a:r>
              <a:rPr lang="en-US" b="1" dirty="0"/>
              <a:t>top to bottom</a:t>
            </a:r>
            <a:r>
              <a:rPr lang="en-US" dirty="0"/>
              <a:t>. In this stage variables are said to be in read indirectly write only state (RIWO) i.e. you can read the variable only with the help of method but not directly.</a:t>
            </a:r>
          </a:p>
          <a:p>
            <a:pPr marL="800100" lvl="1" indent="-342900" algn="l">
              <a:buFont typeface="Wingdings" panose="05000000000000000000" pitchFamily="2" charset="2"/>
              <a:buChar char="Ø"/>
            </a:pPr>
            <a:r>
              <a:rPr lang="en-US" dirty="0"/>
              <a:t>Execution of static variables and static blocks.(After execution static variables can be read directly </a:t>
            </a:r>
            <a:r>
              <a:rPr lang="en-US" dirty="0" err="1"/>
              <a:t>i.e</a:t>
            </a:r>
            <a:r>
              <a:rPr lang="en-US" dirty="0"/>
              <a:t> R&amp;W).</a:t>
            </a:r>
          </a:p>
          <a:p>
            <a:pPr marL="800100" lvl="1" indent="-342900" algn="l">
              <a:buFont typeface="Wingdings" panose="05000000000000000000" pitchFamily="2" charset="2"/>
              <a:buChar char="Ø"/>
            </a:pPr>
            <a:r>
              <a:rPr lang="en-US" dirty="0"/>
              <a:t>Execution of main method.</a:t>
            </a:r>
          </a:p>
          <a:p>
            <a:pPr marL="342900" indent="-342900" algn="l">
              <a:buFont typeface="Wingdings" panose="05000000000000000000" pitchFamily="2" charset="2"/>
              <a:buChar char="Ø"/>
            </a:pPr>
            <a:r>
              <a:rPr lang="en-US" dirty="0"/>
              <a:t>Static blocks are executed at the time of class loading. </a:t>
            </a:r>
          </a:p>
          <a:p>
            <a:pPr marL="342900" indent="-342900" algn="l">
              <a:buFont typeface="Wingdings" panose="05000000000000000000" pitchFamily="2" charset="2"/>
              <a:buChar char="Ø"/>
            </a:pPr>
            <a:r>
              <a:rPr lang="en-US" dirty="0"/>
              <a:t>Static control flow is one time activity which happens once during class loading. Whereas instance control flow will be performed for every object creation.</a:t>
            </a:r>
          </a:p>
          <a:p>
            <a:pPr marL="342900" indent="-342900" algn="l">
              <a:buFont typeface="Wingdings" panose="05000000000000000000" pitchFamily="2" charset="2"/>
              <a:buChar char="Ø"/>
            </a:pPr>
            <a:r>
              <a:rPr lang="en-US" dirty="0"/>
              <a:t>If parent &amp; child are present then static flow is as follows-</a:t>
            </a:r>
          </a:p>
          <a:p>
            <a:pPr marL="800100" lvl="1" indent="-342900" algn="l">
              <a:buFont typeface="Wingdings" panose="05000000000000000000" pitchFamily="2" charset="2"/>
              <a:buChar char="Ø"/>
            </a:pPr>
            <a:r>
              <a:rPr lang="en-US" dirty="0"/>
              <a:t>Identification of static variable, static block from parent to child.</a:t>
            </a:r>
          </a:p>
          <a:p>
            <a:pPr marL="800100" lvl="1" indent="-342900" algn="l">
              <a:buFont typeface="Wingdings" panose="05000000000000000000" pitchFamily="2" charset="2"/>
              <a:buChar char="Ø"/>
            </a:pPr>
            <a:r>
              <a:rPr lang="en-US" dirty="0"/>
              <a:t>Execution of static variable, static block from parent to child.</a:t>
            </a:r>
          </a:p>
          <a:p>
            <a:pPr marL="800100" lvl="1" indent="-342900" algn="l">
              <a:buFont typeface="Wingdings" panose="05000000000000000000" pitchFamily="2" charset="2"/>
              <a:buChar char="Ø"/>
            </a:pPr>
            <a:r>
              <a:rPr lang="en-US" dirty="0"/>
              <a:t>Execution of child main method.</a:t>
            </a:r>
          </a:p>
          <a:p>
            <a:pPr marL="342900" indent="-342900" algn="l">
              <a:buFont typeface="Wingdings" panose="05000000000000000000" pitchFamily="2" charset="2"/>
              <a:buChar char="Ø"/>
            </a:pPr>
            <a:endParaRPr lang="en-US" dirty="0"/>
          </a:p>
          <a:p>
            <a:pPr algn="l"/>
            <a:br>
              <a:rPr lang="en-US" dirty="0"/>
            </a:br>
            <a:endParaRPr lang="en-US" dirty="0"/>
          </a:p>
          <a:p>
            <a:pPr marL="342900" indent="-342900" algn="l">
              <a:buFont typeface="Wingdings" panose="05000000000000000000" pitchFamily="2" charset="2"/>
              <a:buChar char="Ø"/>
            </a:pPr>
            <a:endParaRPr lang="en-US" dirty="0"/>
          </a:p>
          <a:p>
            <a:pPr marL="342900" indent="-342900" algn="l">
              <a:buFont typeface="Wingdings" panose="05000000000000000000" pitchFamily="2" charset="2"/>
              <a:buChar char="Ø"/>
            </a:pPr>
            <a:endParaRPr lang="en-US" dirty="0"/>
          </a:p>
          <a:p>
            <a:pPr marL="342900" indent="-342900" algn="l">
              <a:buFont typeface="Wingdings" panose="05000000000000000000" pitchFamily="2" charset="2"/>
              <a:buChar char="Ø"/>
            </a:pPr>
            <a:endParaRPr lang="en-US" dirty="0"/>
          </a:p>
          <a:p>
            <a:pPr marL="342900" indent="-342900" algn="l">
              <a:buFont typeface="Wingdings" panose="05000000000000000000" pitchFamily="2" charset="2"/>
              <a:buChar char="Ø"/>
            </a:pPr>
            <a:endParaRPr lang="en-US" dirty="0"/>
          </a:p>
          <a:p>
            <a:pPr marL="342900" indent="-342900" algn="l">
              <a:buFont typeface="Wingdings" panose="05000000000000000000" pitchFamily="2" charset="2"/>
              <a:buChar char="Ø"/>
            </a:pPr>
            <a:endParaRPr lang="en-US" dirty="0"/>
          </a:p>
          <a:p>
            <a:pPr algn="l"/>
            <a:endParaRPr lang="en-US" dirty="0"/>
          </a:p>
          <a:p>
            <a:pPr marL="285750" indent="-285750" algn="l">
              <a:buFont typeface="Wingdings" panose="05000000000000000000" pitchFamily="2" charset="2"/>
              <a:buChar char="Ø"/>
            </a:pPr>
            <a:endParaRPr lang="en-US" dirty="0"/>
          </a:p>
        </p:txBody>
      </p:sp>
    </p:spTree>
    <p:extLst>
      <p:ext uri="{BB962C8B-B14F-4D97-AF65-F5344CB8AC3E}">
        <p14:creationId xmlns:p14="http://schemas.microsoft.com/office/powerpoint/2010/main" val="309210357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2263CDA-75F4-6DC5-71F5-915882B15A1E}"/>
              </a:ext>
            </a:extLst>
          </p:cNvPr>
          <p:cNvPicPr>
            <a:picLocks noChangeAspect="1"/>
          </p:cNvPicPr>
          <p:nvPr/>
        </p:nvPicPr>
        <p:blipFill>
          <a:blip r:embed="rId2"/>
          <a:stretch>
            <a:fillRect/>
          </a:stretch>
        </p:blipFill>
        <p:spPr>
          <a:xfrm>
            <a:off x="259976" y="259976"/>
            <a:ext cx="5800165" cy="6445623"/>
          </a:xfrm>
          <a:prstGeom prst="rect">
            <a:avLst/>
          </a:prstGeom>
        </p:spPr>
      </p:pic>
      <p:pic>
        <p:nvPicPr>
          <p:cNvPr id="7" name="Picture 6">
            <a:extLst>
              <a:ext uri="{FF2B5EF4-FFF2-40B4-BE49-F238E27FC236}">
                <a16:creationId xmlns:a16="http://schemas.microsoft.com/office/drawing/2014/main" id="{CDBD5613-48A2-B3F5-A3C0-3B2623D1CF76}"/>
              </a:ext>
            </a:extLst>
          </p:cNvPr>
          <p:cNvPicPr>
            <a:picLocks noChangeAspect="1"/>
          </p:cNvPicPr>
          <p:nvPr/>
        </p:nvPicPr>
        <p:blipFill rotWithShape="1">
          <a:blip r:embed="rId3"/>
          <a:srcRect t="30437" r="33695"/>
          <a:stretch/>
        </p:blipFill>
        <p:spPr>
          <a:xfrm>
            <a:off x="8128051" y="340659"/>
            <a:ext cx="3224980" cy="3182471"/>
          </a:xfrm>
          <a:prstGeom prst="rect">
            <a:avLst/>
          </a:prstGeom>
        </p:spPr>
      </p:pic>
      <p:sp>
        <p:nvSpPr>
          <p:cNvPr id="8" name="Arrow: Right 7">
            <a:extLst>
              <a:ext uri="{FF2B5EF4-FFF2-40B4-BE49-F238E27FC236}">
                <a16:creationId xmlns:a16="http://schemas.microsoft.com/office/drawing/2014/main" id="{63E79E45-F095-FD6C-BFB5-CFB6DE35FE32}"/>
              </a:ext>
            </a:extLst>
          </p:cNvPr>
          <p:cNvSpPr/>
          <p:nvPr/>
        </p:nvSpPr>
        <p:spPr>
          <a:xfrm>
            <a:off x="6311152" y="1272988"/>
            <a:ext cx="1703294" cy="591671"/>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6386021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2">
            <a:extLst>
              <a:ext uri="{FF2B5EF4-FFF2-40B4-BE49-F238E27FC236}">
                <a16:creationId xmlns:a16="http://schemas.microsoft.com/office/drawing/2014/main" id="{43222EA1-4DBA-810D-5F72-D097D2ADB900}"/>
              </a:ext>
            </a:extLst>
          </p:cNvPr>
          <p:cNvSpPr txBox="1">
            <a:spLocks/>
          </p:cNvSpPr>
          <p:nvPr/>
        </p:nvSpPr>
        <p:spPr>
          <a:xfrm>
            <a:off x="298704" y="777240"/>
            <a:ext cx="11482319" cy="586130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Wingdings" panose="05000000000000000000" pitchFamily="2" charset="2"/>
              <a:buChar char="Ø"/>
            </a:pPr>
            <a:endParaRPr lang="en-US" dirty="0"/>
          </a:p>
          <a:p>
            <a:pPr marL="342900" indent="-342900" algn="l">
              <a:buFont typeface="Wingdings" panose="05000000000000000000" pitchFamily="2" charset="2"/>
              <a:buChar char="Ø"/>
            </a:pPr>
            <a:endParaRPr lang="en-US" dirty="0"/>
          </a:p>
          <a:p>
            <a:pPr marL="342900" indent="-342900" algn="l">
              <a:buFont typeface="Wingdings" panose="05000000000000000000" pitchFamily="2" charset="2"/>
              <a:buChar char="Ø"/>
            </a:pPr>
            <a:endParaRPr lang="en-US" dirty="0"/>
          </a:p>
          <a:p>
            <a:pPr marL="342900" indent="-342900" algn="l">
              <a:buFont typeface="Wingdings" panose="05000000000000000000" pitchFamily="2" charset="2"/>
              <a:buChar char="Ø"/>
            </a:pPr>
            <a:endParaRPr lang="en-US" dirty="0"/>
          </a:p>
          <a:p>
            <a:pPr marL="342900" indent="-342900" algn="l">
              <a:buFont typeface="Wingdings" panose="05000000000000000000" pitchFamily="2" charset="2"/>
              <a:buChar char="Ø"/>
            </a:pPr>
            <a:endParaRPr lang="en-US" dirty="0"/>
          </a:p>
          <a:p>
            <a:pPr marL="342900" indent="-342900" algn="l">
              <a:buFont typeface="Wingdings" panose="05000000000000000000" pitchFamily="2" charset="2"/>
              <a:buChar char="Ø"/>
            </a:pPr>
            <a:endParaRPr lang="en-US" dirty="0"/>
          </a:p>
          <a:p>
            <a:pPr algn="l"/>
            <a:endParaRPr lang="en-US" dirty="0"/>
          </a:p>
          <a:p>
            <a:pPr marL="285750" indent="-285750" algn="l">
              <a:buFont typeface="Wingdings" panose="05000000000000000000" pitchFamily="2" charset="2"/>
              <a:buChar char="Ø"/>
            </a:pPr>
            <a:endParaRPr lang="en-US" dirty="0"/>
          </a:p>
        </p:txBody>
      </p:sp>
      <p:sp>
        <p:nvSpPr>
          <p:cNvPr id="6" name="Title 1">
            <a:extLst>
              <a:ext uri="{FF2B5EF4-FFF2-40B4-BE49-F238E27FC236}">
                <a16:creationId xmlns:a16="http://schemas.microsoft.com/office/drawing/2014/main" id="{0DC7D067-8140-A67D-FB11-D090A585DD16}"/>
              </a:ext>
            </a:extLst>
          </p:cNvPr>
          <p:cNvSpPr txBox="1">
            <a:spLocks/>
          </p:cNvSpPr>
          <p:nvPr/>
        </p:nvSpPr>
        <p:spPr>
          <a:xfrm>
            <a:off x="1046606" y="193104"/>
            <a:ext cx="9328785" cy="668337"/>
          </a:xfrm>
          <a:prstGeom prst="rect">
            <a:avLst/>
          </a:prstGeom>
        </p:spPr>
        <p:txBody>
          <a:bodyPr vert="horz" lIns="91440" tIns="45720" rIns="91440" bIns="45720" rtlCol="0" anchor="b">
            <a:normAutofit fontScale="8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dirty="0"/>
              <a:t>Instance control flow</a:t>
            </a:r>
          </a:p>
        </p:txBody>
      </p:sp>
      <p:sp>
        <p:nvSpPr>
          <p:cNvPr id="4" name="Subtitle 2">
            <a:extLst>
              <a:ext uri="{FF2B5EF4-FFF2-40B4-BE49-F238E27FC236}">
                <a16:creationId xmlns:a16="http://schemas.microsoft.com/office/drawing/2014/main" id="{F7D86B55-1A05-917E-2024-D1D8FEE9EE8C}"/>
              </a:ext>
            </a:extLst>
          </p:cNvPr>
          <p:cNvSpPr txBox="1">
            <a:spLocks/>
          </p:cNvSpPr>
          <p:nvPr/>
        </p:nvSpPr>
        <p:spPr>
          <a:xfrm>
            <a:off x="451104" y="929640"/>
            <a:ext cx="11482319" cy="545323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Wingdings" panose="05000000000000000000" pitchFamily="2" charset="2"/>
              <a:buChar char="Ø"/>
            </a:pPr>
            <a:r>
              <a:rPr lang="en-US" dirty="0"/>
              <a:t>In instance control flow if parent, child are present then  following things happen</a:t>
            </a:r>
          </a:p>
          <a:p>
            <a:pPr marL="800100" lvl="1" indent="-342900" algn="l">
              <a:buFont typeface="Wingdings" panose="05000000000000000000" pitchFamily="2" charset="2"/>
              <a:buChar char="Ø"/>
            </a:pPr>
            <a:r>
              <a:rPr lang="en-US" dirty="0"/>
              <a:t>Identification of instance variable, instance block and instance method.</a:t>
            </a:r>
          </a:p>
          <a:p>
            <a:pPr marL="800100" lvl="1" indent="-342900" algn="l">
              <a:buFont typeface="Wingdings" panose="05000000000000000000" pitchFamily="2" charset="2"/>
              <a:buChar char="Ø"/>
            </a:pPr>
            <a:r>
              <a:rPr lang="en-US" dirty="0"/>
              <a:t>Execution of instance variable assignments and instance block.</a:t>
            </a:r>
          </a:p>
          <a:p>
            <a:pPr marL="800100" lvl="1" indent="-342900" algn="l">
              <a:buFont typeface="Wingdings" panose="05000000000000000000" pitchFamily="2" charset="2"/>
              <a:buChar char="Ø"/>
            </a:pPr>
            <a:r>
              <a:rPr lang="en-US" dirty="0"/>
              <a:t>Execution of constructor.</a:t>
            </a:r>
          </a:p>
          <a:p>
            <a:pPr marL="342900" indent="-342900" algn="l">
              <a:buFont typeface="Wingdings" panose="05000000000000000000" pitchFamily="2" charset="2"/>
              <a:buChar char="Ø"/>
            </a:pPr>
            <a:r>
              <a:rPr lang="en-US" dirty="0"/>
              <a:t>In instance control flow if parent, child are present then  following things happen</a:t>
            </a:r>
          </a:p>
          <a:p>
            <a:pPr marL="800100" lvl="1" indent="-342900" algn="l">
              <a:buFont typeface="Wingdings" panose="05000000000000000000" pitchFamily="2" charset="2"/>
              <a:buChar char="Ø"/>
            </a:pPr>
            <a:r>
              <a:rPr lang="en-US" dirty="0"/>
              <a:t>Identification of instance variable, instance block and instance method from parent to child.</a:t>
            </a:r>
          </a:p>
          <a:p>
            <a:pPr marL="800100" lvl="1" indent="-342900" algn="l">
              <a:buFont typeface="Wingdings" panose="05000000000000000000" pitchFamily="2" charset="2"/>
              <a:buChar char="Ø"/>
            </a:pPr>
            <a:r>
              <a:rPr lang="en-US" dirty="0"/>
              <a:t>Execution of instance variable assignments and instance block of parent class.</a:t>
            </a:r>
          </a:p>
          <a:p>
            <a:pPr marL="800100" lvl="1" indent="-342900" algn="l">
              <a:buFont typeface="Wingdings" panose="05000000000000000000" pitchFamily="2" charset="2"/>
              <a:buChar char="Ø"/>
            </a:pPr>
            <a:r>
              <a:rPr lang="en-US" dirty="0"/>
              <a:t>Execution of parent constructor.</a:t>
            </a:r>
          </a:p>
          <a:p>
            <a:pPr marL="800100" lvl="1" indent="-342900" algn="l">
              <a:buFont typeface="Wingdings" panose="05000000000000000000" pitchFamily="2" charset="2"/>
              <a:buChar char="Ø"/>
            </a:pPr>
            <a:r>
              <a:rPr lang="en-US" dirty="0"/>
              <a:t>Execution of instance variable assignments and instance blocks in child class.</a:t>
            </a:r>
          </a:p>
          <a:p>
            <a:pPr marL="800100" lvl="1" indent="-342900" algn="l">
              <a:buFont typeface="Wingdings" panose="05000000000000000000" pitchFamily="2" charset="2"/>
              <a:buChar char="Ø"/>
            </a:pPr>
            <a:r>
              <a:rPr lang="en-US" dirty="0"/>
              <a:t>Execution of child constructor.</a:t>
            </a:r>
          </a:p>
          <a:p>
            <a:pPr marL="342900" indent="-342900" algn="l">
              <a:buFont typeface="Wingdings" panose="05000000000000000000" pitchFamily="2" charset="2"/>
              <a:buChar char="Ø"/>
            </a:pPr>
            <a:r>
              <a:rPr lang="en-US" dirty="0"/>
              <a:t>RIWO , R&amp;W are applicable for instance control flow as well.</a:t>
            </a:r>
            <a:br>
              <a:rPr lang="en-US" dirty="0"/>
            </a:br>
            <a:endParaRPr lang="en-US" dirty="0"/>
          </a:p>
          <a:p>
            <a:pPr marL="342900" indent="-342900" algn="l">
              <a:buFont typeface="Wingdings" panose="05000000000000000000" pitchFamily="2" charset="2"/>
              <a:buChar char="Ø"/>
            </a:pPr>
            <a:endParaRPr lang="en-US" dirty="0"/>
          </a:p>
          <a:p>
            <a:pPr marL="342900" indent="-342900" algn="l">
              <a:buFont typeface="Wingdings" panose="05000000000000000000" pitchFamily="2" charset="2"/>
              <a:buChar char="Ø"/>
            </a:pPr>
            <a:endParaRPr lang="en-US" dirty="0"/>
          </a:p>
          <a:p>
            <a:pPr marL="342900" indent="-342900" algn="l">
              <a:buFont typeface="Wingdings" panose="05000000000000000000" pitchFamily="2" charset="2"/>
              <a:buChar char="Ø"/>
            </a:pPr>
            <a:endParaRPr lang="en-US" dirty="0"/>
          </a:p>
          <a:p>
            <a:pPr marL="342900" indent="-342900" algn="l">
              <a:buFont typeface="Wingdings" panose="05000000000000000000" pitchFamily="2" charset="2"/>
              <a:buChar char="Ø"/>
            </a:pPr>
            <a:endParaRPr lang="en-US" dirty="0"/>
          </a:p>
          <a:p>
            <a:pPr marL="342900" indent="-342900" algn="l">
              <a:buFont typeface="Wingdings" panose="05000000000000000000" pitchFamily="2" charset="2"/>
              <a:buChar char="Ø"/>
            </a:pPr>
            <a:endParaRPr lang="en-US" dirty="0"/>
          </a:p>
          <a:p>
            <a:pPr algn="l"/>
            <a:endParaRPr lang="en-US" dirty="0"/>
          </a:p>
          <a:p>
            <a:pPr marL="285750" indent="-285750" algn="l">
              <a:buFont typeface="Wingdings" panose="05000000000000000000" pitchFamily="2" charset="2"/>
              <a:buChar char="Ø"/>
            </a:pPr>
            <a:endParaRPr lang="en-US" dirty="0"/>
          </a:p>
        </p:txBody>
      </p:sp>
    </p:spTree>
    <p:extLst>
      <p:ext uri="{BB962C8B-B14F-4D97-AF65-F5344CB8AC3E}">
        <p14:creationId xmlns:p14="http://schemas.microsoft.com/office/powerpoint/2010/main" val="337457743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0F8CC87-0E44-F24F-3E36-37A31E1978EC}"/>
              </a:ext>
            </a:extLst>
          </p:cNvPr>
          <p:cNvPicPr>
            <a:picLocks noChangeAspect="1"/>
          </p:cNvPicPr>
          <p:nvPr/>
        </p:nvPicPr>
        <p:blipFill>
          <a:blip r:embed="rId2"/>
          <a:stretch>
            <a:fillRect/>
          </a:stretch>
        </p:blipFill>
        <p:spPr>
          <a:xfrm>
            <a:off x="287405" y="251012"/>
            <a:ext cx="5494829" cy="6364941"/>
          </a:xfrm>
          <a:prstGeom prst="rect">
            <a:avLst/>
          </a:prstGeom>
        </p:spPr>
      </p:pic>
      <p:pic>
        <p:nvPicPr>
          <p:cNvPr id="7" name="Picture 6">
            <a:extLst>
              <a:ext uri="{FF2B5EF4-FFF2-40B4-BE49-F238E27FC236}">
                <a16:creationId xmlns:a16="http://schemas.microsoft.com/office/drawing/2014/main" id="{2B629B90-3C1F-FED4-393C-D9261EAA0703}"/>
              </a:ext>
            </a:extLst>
          </p:cNvPr>
          <p:cNvPicPr>
            <a:picLocks noChangeAspect="1"/>
          </p:cNvPicPr>
          <p:nvPr/>
        </p:nvPicPr>
        <p:blipFill>
          <a:blip r:embed="rId3"/>
          <a:stretch>
            <a:fillRect/>
          </a:stretch>
        </p:blipFill>
        <p:spPr>
          <a:xfrm>
            <a:off x="7484882" y="851010"/>
            <a:ext cx="2628012" cy="2304565"/>
          </a:xfrm>
          <a:prstGeom prst="rect">
            <a:avLst/>
          </a:prstGeom>
        </p:spPr>
      </p:pic>
      <p:sp>
        <p:nvSpPr>
          <p:cNvPr id="8" name="Arrow: Right 7">
            <a:extLst>
              <a:ext uri="{FF2B5EF4-FFF2-40B4-BE49-F238E27FC236}">
                <a16:creationId xmlns:a16="http://schemas.microsoft.com/office/drawing/2014/main" id="{F899CC67-79BC-DEB0-02FB-F4959E1714B3}"/>
              </a:ext>
            </a:extLst>
          </p:cNvPr>
          <p:cNvSpPr/>
          <p:nvPr/>
        </p:nvSpPr>
        <p:spPr>
          <a:xfrm>
            <a:off x="5961530" y="1649505"/>
            <a:ext cx="1398494" cy="448235"/>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3791936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2">
            <a:extLst>
              <a:ext uri="{FF2B5EF4-FFF2-40B4-BE49-F238E27FC236}">
                <a16:creationId xmlns:a16="http://schemas.microsoft.com/office/drawing/2014/main" id="{43222EA1-4DBA-810D-5F72-D097D2ADB900}"/>
              </a:ext>
            </a:extLst>
          </p:cNvPr>
          <p:cNvSpPr txBox="1">
            <a:spLocks/>
          </p:cNvSpPr>
          <p:nvPr/>
        </p:nvSpPr>
        <p:spPr>
          <a:xfrm>
            <a:off x="298704" y="777240"/>
            <a:ext cx="11482319" cy="5861304"/>
          </a:xfrm>
          <a:prstGeom prst="rect">
            <a:avLst/>
          </a:prstGeom>
        </p:spPr>
        <p:txBody>
          <a:bodyPr vert="horz" lIns="91440" tIns="45720" rIns="91440" bIns="45720" rtlCol="0">
            <a:normAutofit fontScale="92500"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Wingdings" panose="05000000000000000000" pitchFamily="2" charset="2"/>
              <a:buChar char="Ø"/>
            </a:pPr>
            <a:r>
              <a:rPr lang="en-US" dirty="0"/>
              <a:t>You can have methods with same name as name of the class you won’t get any error. But it is not recommended.</a:t>
            </a:r>
          </a:p>
          <a:p>
            <a:pPr marL="342900" indent="-342900" algn="l">
              <a:buFont typeface="Wingdings" panose="05000000000000000000" pitchFamily="2" charset="2"/>
              <a:buChar char="Ø"/>
            </a:pPr>
            <a:r>
              <a:rPr lang="en-US" dirty="0"/>
              <a:t>If there is no constructor in a class then Compiler creates a default constructor as follows -&gt; </a:t>
            </a:r>
            <a:r>
              <a:rPr lang="en-US" dirty="0" err="1"/>
              <a:t>ConstructorName</a:t>
            </a:r>
            <a:r>
              <a:rPr lang="en-US" dirty="0"/>
              <a:t>(){super();}</a:t>
            </a:r>
          </a:p>
          <a:p>
            <a:pPr marL="342900" indent="-342900" algn="l">
              <a:buFont typeface="Wingdings" panose="05000000000000000000" pitchFamily="2" charset="2"/>
              <a:buChar char="Ø"/>
            </a:pPr>
            <a:r>
              <a:rPr lang="en-US" dirty="0"/>
              <a:t>If there is a constructor either with </a:t>
            </a:r>
            <a:r>
              <a:rPr lang="en-US" dirty="0" err="1"/>
              <a:t>arg</a:t>
            </a:r>
            <a:r>
              <a:rPr lang="en-US" dirty="0"/>
              <a:t> or without </a:t>
            </a:r>
            <a:r>
              <a:rPr lang="en-US" dirty="0" err="1"/>
              <a:t>arg</a:t>
            </a:r>
            <a:r>
              <a:rPr lang="en-US" dirty="0"/>
              <a:t> then compiler won’t create any default constructor.</a:t>
            </a:r>
          </a:p>
          <a:p>
            <a:pPr marL="342900" indent="-342900" algn="l">
              <a:buFont typeface="Wingdings" panose="05000000000000000000" pitchFamily="2" charset="2"/>
              <a:buChar char="Ø"/>
            </a:pPr>
            <a:r>
              <a:rPr lang="en-US" dirty="0"/>
              <a:t>First line of every constructor should be super() or super(</a:t>
            </a:r>
            <a:r>
              <a:rPr lang="en-US" dirty="0" err="1"/>
              <a:t>arg</a:t>
            </a:r>
            <a:r>
              <a:rPr lang="en-US" dirty="0"/>
              <a:t>) or this() or this(</a:t>
            </a:r>
            <a:r>
              <a:rPr lang="en-US" dirty="0" err="1"/>
              <a:t>arg</a:t>
            </a:r>
            <a:r>
              <a:rPr lang="en-US" dirty="0"/>
              <a:t>). If not then compiler will add super().</a:t>
            </a:r>
          </a:p>
          <a:p>
            <a:pPr marL="342900" indent="-342900" algn="l">
              <a:buFont typeface="Wingdings" panose="05000000000000000000" pitchFamily="2" charset="2"/>
              <a:buChar char="Ø"/>
            </a:pPr>
            <a:r>
              <a:rPr lang="en-US" dirty="0"/>
              <a:t>super() or this() can be only used within the constructor only once and that too in the first line only. Both super() &amp; this() cannot coexist in the code.</a:t>
            </a:r>
          </a:p>
          <a:p>
            <a:pPr marL="342900" indent="-342900" algn="l">
              <a:buFont typeface="Wingdings" panose="05000000000000000000" pitchFamily="2" charset="2"/>
              <a:buChar char="Ø"/>
            </a:pPr>
            <a:r>
              <a:rPr lang="en-US" dirty="0"/>
              <a:t>If first line of constructor is this() or this(</a:t>
            </a:r>
            <a:r>
              <a:rPr lang="en-US" dirty="0" err="1"/>
              <a:t>arg</a:t>
            </a:r>
            <a:r>
              <a:rPr lang="en-US" dirty="0"/>
              <a:t>) in the back super() will be called. If super() or super(</a:t>
            </a:r>
            <a:r>
              <a:rPr lang="en-US" dirty="0" err="1"/>
              <a:t>arg</a:t>
            </a:r>
            <a:r>
              <a:rPr lang="en-US" dirty="0"/>
              <a:t>) is mentioned in the constructor then in the back again super() won’t be called.</a:t>
            </a:r>
          </a:p>
          <a:p>
            <a:pPr marL="342900" indent="-342900" algn="l">
              <a:buFont typeface="Wingdings" panose="05000000000000000000" pitchFamily="2" charset="2"/>
              <a:buChar char="Ø"/>
            </a:pPr>
            <a:r>
              <a:rPr lang="en-US" dirty="0"/>
              <a:t>For constructor only overloading is applicable.</a:t>
            </a:r>
          </a:p>
          <a:p>
            <a:pPr marL="342900" indent="-342900" algn="l">
              <a:buFont typeface="Wingdings" panose="05000000000000000000" pitchFamily="2" charset="2"/>
              <a:buChar char="Ø"/>
            </a:pPr>
            <a:r>
              <a:rPr lang="en-US" dirty="0"/>
              <a:t>If Parent class contains </a:t>
            </a:r>
            <a:r>
              <a:rPr lang="en-US" dirty="0" err="1"/>
              <a:t>arg</a:t>
            </a:r>
            <a:r>
              <a:rPr lang="en-US" dirty="0"/>
              <a:t> constructor then Child must contain </a:t>
            </a:r>
            <a:r>
              <a:rPr lang="en-US" dirty="0" err="1"/>
              <a:t>arg</a:t>
            </a:r>
            <a:r>
              <a:rPr lang="en-US" dirty="0"/>
              <a:t> constructor else error.</a:t>
            </a:r>
          </a:p>
          <a:p>
            <a:pPr marL="342900" indent="-342900" algn="l">
              <a:buFont typeface="Wingdings" panose="05000000000000000000" pitchFamily="2" charset="2"/>
              <a:buChar char="Ø"/>
            </a:pPr>
            <a:r>
              <a:rPr lang="en-US" dirty="0"/>
              <a:t>If Parent throws any checked Exception then Child should throw same or it’s parent Exception type. Because of child calling parent using super() is mandatory.</a:t>
            </a:r>
          </a:p>
          <a:p>
            <a:pPr marL="342900" indent="-342900" algn="l">
              <a:buFont typeface="Wingdings" panose="05000000000000000000" pitchFamily="2" charset="2"/>
              <a:buChar char="Ø"/>
            </a:pPr>
            <a:r>
              <a:rPr lang="en-US" dirty="0"/>
              <a:t>Constructor can be public , private or protected.</a:t>
            </a:r>
          </a:p>
          <a:p>
            <a:pPr marL="342900" indent="-342900" algn="l">
              <a:buFont typeface="Wingdings" panose="05000000000000000000" pitchFamily="2" charset="2"/>
              <a:buChar char="Ø"/>
            </a:pPr>
            <a:endParaRPr lang="en-US" dirty="0"/>
          </a:p>
          <a:p>
            <a:pPr marL="342900" indent="-342900" algn="l">
              <a:buFont typeface="Wingdings" panose="05000000000000000000" pitchFamily="2" charset="2"/>
              <a:buChar char="Ø"/>
            </a:pPr>
            <a:endParaRPr lang="en-US" dirty="0"/>
          </a:p>
          <a:p>
            <a:pPr marL="342900" indent="-342900" algn="l">
              <a:buFont typeface="Wingdings" panose="05000000000000000000" pitchFamily="2" charset="2"/>
              <a:buChar char="Ø"/>
            </a:pPr>
            <a:endParaRPr lang="en-US" dirty="0"/>
          </a:p>
          <a:p>
            <a:pPr marL="342900" indent="-342900" algn="l">
              <a:buFont typeface="Wingdings" panose="05000000000000000000" pitchFamily="2" charset="2"/>
              <a:buChar char="Ø"/>
            </a:pPr>
            <a:endParaRPr lang="en-US" dirty="0"/>
          </a:p>
          <a:p>
            <a:pPr marL="342900" indent="-342900" algn="l">
              <a:buFont typeface="Wingdings" panose="05000000000000000000" pitchFamily="2" charset="2"/>
              <a:buChar char="Ø"/>
            </a:pPr>
            <a:endParaRPr lang="en-US" dirty="0"/>
          </a:p>
          <a:p>
            <a:pPr marL="342900" indent="-342900" algn="l">
              <a:buFont typeface="Wingdings" panose="05000000000000000000" pitchFamily="2" charset="2"/>
              <a:buChar char="Ø"/>
            </a:pPr>
            <a:endParaRPr lang="en-US" dirty="0"/>
          </a:p>
          <a:p>
            <a:pPr marL="342900" indent="-342900" algn="l">
              <a:buFont typeface="Wingdings" panose="05000000000000000000" pitchFamily="2" charset="2"/>
              <a:buChar char="Ø"/>
            </a:pPr>
            <a:endParaRPr lang="en-US" dirty="0"/>
          </a:p>
          <a:p>
            <a:pPr marL="342900" indent="-342900" algn="l">
              <a:buFont typeface="Wingdings" panose="05000000000000000000" pitchFamily="2" charset="2"/>
              <a:buChar char="Ø"/>
            </a:pPr>
            <a:endParaRPr lang="en-US" dirty="0"/>
          </a:p>
          <a:p>
            <a:pPr marL="342900" indent="-342900" algn="l">
              <a:buFont typeface="Wingdings" panose="05000000000000000000" pitchFamily="2" charset="2"/>
              <a:buChar char="Ø"/>
            </a:pPr>
            <a:endParaRPr lang="en-US" dirty="0"/>
          </a:p>
          <a:p>
            <a:pPr marL="342900" indent="-342900" algn="l">
              <a:buFont typeface="Wingdings" panose="05000000000000000000" pitchFamily="2" charset="2"/>
              <a:buChar char="Ø"/>
            </a:pPr>
            <a:endParaRPr lang="en-US" dirty="0"/>
          </a:p>
          <a:p>
            <a:pPr algn="l"/>
            <a:endParaRPr lang="en-US" dirty="0"/>
          </a:p>
          <a:p>
            <a:pPr marL="285750" indent="-285750" algn="l">
              <a:buFont typeface="Wingdings" panose="05000000000000000000" pitchFamily="2" charset="2"/>
              <a:buChar char="Ø"/>
            </a:pPr>
            <a:endParaRPr lang="en-US" dirty="0"/>
          </a:p>
        </p:txBody>
      </p:sp>
      <p:sp>
        <p:nvSpPr>
          <p:cNvPr id="6" name="Title 1">
            <a:extLst>
              <a:ext uri="{FF2B5EF4-FFF2-40B4-BE49-F238E27FC236}">
                <a16:creationId xmlns:a16="http://schemas.microsoft.com/office/drawing/2014/main" id="{0DC7D067-8140-A67D-FB11-D090A585DD16}"/>
              </a:ext>
            </a:extLst>
          </p:cNvPr>
          <p:cNvSpPr txBox="1">
            <a:spLocks/>
          </p:cNvSpPr>
          <p:nvPr/>
        </p:nvSpPr>
        <p:spPr>
          <a:xfrm>
            <a:off x="1046606" y="193104"/>
            <a:ext cx="9328785" cy="668337"/>
          </a:xfrm>
          <a:prstGeom prst="rect">
            <a:avLst/>
          </a:prstGeom>
        </p:spPr>
        <p:txBody>
          <a:bodyPr vert="horz" lIns="91440" tIns="45720" rIns="91440" bIns="45720" rtlCol="0" anchor="b">
            <a:normAutofit fontScale="8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dirty="0"/>
              <a:t>Constructor</a:t>
            </a:r>
          </a:p>
        </p:txBody>
      </p:sp>
    </p:spTree>
    <p:extLst>
      <p:ext uri="{BB962C8B-B14F-4D97-AF65-F5344CB8AC3E}">
        <p14:creationId xmlns:p14="http://schemas.microsoft.com/office/powerpoint/2010/main" val="12241543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CBBD1F-78AF-0BF8-03B8-6ACFF5A99189}"/>
              </a:ext>
            </a:extLst>
          </p:cNvPr>
          <p:cNvSpPr>
            <a:spLocks noGrp="1"/>
          </p:cNvSpPr>
          <p:nvPr>
            <p:ph type="ctrTitle"/>
          </p:nvPr>
        </p:nvSpPr>
        <p:spPr>
          <a:xfrm>
            <a:off x="1114425" y="188913"/>
            <a:ext cx="8001000" cy="668337"/>
          </a:xfrm>
        </p:spPr>
        <p:txBody>
          <a:bodyPr>
            <a:normAutofit fontScale="90000"/>
          </a:bodyPr>
          <a:lstStyle/>
          <a:p>
            <a:r>
              <a:rPr lang="en-US" dirty="0"/>
              <a:t>ARRAYS</a:t>
            </a:r>
          </a:p>
        </p:txBody>
      </p:sp>
      <p:sp>
        <p:nvSpPr>
          <p:cNvPr id="3" name="Subtitle 2">
            <a:extLst>
              <a:ext uri="{FF2B5EF4-FFF2-40B4-BE49-F238E27FC236}">
                <a16:creationId xmlns:a16="http://schemas.microsoft.com/office/drawing/2014/main" id="{3BAF2FCC-9CF6-B5DC-6189-7D123FC4023B}"/>
              </a:ext>
            </a:extLst>
          </p:cNvPr>
          <p:cNvSpPr>
            <a:spLocks noGrp="1"/>
          </p:cNvSpPr>
          <p:nvPr>
            <p:ph type="subTitle" idx="1"/>
          </p:nvPr>
        </p:nvSpPr>
        <p:spPr>
          <a:xfrm>
            <a:off x="1154954" y="800100"/>
            <a:ext cx="9894045" cy="5924550"/>
          </a:xfrm>
        </p:spPr>
        <p:txBody>
          <a:bodyPr/>
          <a:lstStyle/>
          <a:p>
            <a:pPr marL="285750" indent="-285750" algn="l">
              <a:buFont typeface="Wingdings" panose="05000000000000000000" pitchFamily="2" charset="2"/>
              <a:buChar char="Ø"/>
            </a:pPr>
            <a:r>
              <a:rPr lang="en-US" dirty="0"/>
              <a:t> int x[] = new int[size];  </a:t>
            </a:r>
            <a:r>
              <a:rPr lang="en-US" b="1" dirty="0"/>
              <a:t>size= 0 to </a:t>
            </a:r>
            <a:r>
              <a:rPr lang="en-US" b="1" dirty="0" err="1"/>
              <a:t>Integer.MAX_VALUE</a:t>
            </a:r>
            <a:endParaRPr lang="en-US" b="1" dirty="0"/>
          </a:p>
          <a:p>
            <a:pPr marL="285750" indent="-285750" algn="l">
              <a:buFont typeface="Wingdings" panose="05000000000000000000" pitchFamily="2" charset="2"/>
              <a:buChar char="Ø"/>
            </a:pPr>
            <a:r>
              <a:rPr lang="en-US" dirty="0"/>
              <a:t>int x[][] = new int[size1][size2]; </a:t>
            </a:r>
            <a:r>
              <a:rPr lang="en-US" b="1" dirty="0"/>
              <a:t>size1*size2= 0 to </a:t>
            </a:r>
            <a:r>
              <a:rPr lang="en-US" b="1" dirty="0" err="1"/>
              <a:t>Integer.MAX_VALUE</a:t>
            </a:r>
            <a:endParaRPr lang="en-US" b="1" dirty="0"/>
          </a:p>
          <a:p>
            <a:pPr marL="285750" indent="-285750" algn="l">
              <a:buFont typeface="Wingdings" panose="05000000000000000000" pitchFamily="2" charset="2"/>
              <a:buChar char="Ø"/>
            </a:pPr>
            <a:r>
              <a:rPr lang="en-US" dirty="0"/>
              <a:t>Can also declare like this =&gt; int x[][] = new int[size1][]; &amp; then do as follows x[0] = new int[3]; x[1] = new int[2]; … till x[size1-1] = new int[4]</a:t>
            </a:r>
          </a:p>
          <a:p>
            <a:pPr marL="285750" indent="-285750" algn="l">
              <a:buFont typeface="Wingdings" panose="05000000000000000000" pitchFamily="2" charset="2"/>
              <a:buChar char="Ø"/>
            </a:pPr>
            <a:r>
              <a:rPr lang="en-US" dirty="0"/>
              <a:t>Can also declare like this =&gt; int x[] = {1,2,3}; or int x[][] = {{1,2},{1,3,4}} </a:t>
            </a:r>
          </a:p>
          <a:p>
            <a:pPr marL="285750" indent="-285750" algn="l">
              <a:buFont typeface="Wingdings" panose="05000000000000000000" pitchFamily="2" charset="2"/>
              <a:buChar char="Ø"/>
            </a:pPr>
            <a:r>
              <a:rPr lang="en-US" dirty="0"/>
              <a:t>And int x[]; x = new int[2]; is valid But </a:t>
            </a:r>
            <a:r>
              <a:rPr lang="en-US" dirty="0">
                <a:solidFill>
                  <a:srgbClr val="FF0000"/>
                </a:solidFill>
              </a:rPr>
              <a:t>int x[]; x = {1,2,3}; is invalid</a:t>
            </a:r>
            <a:r>
              <a:rPr lang="en-US" dirty="0"/>
              <a:t>.</a:t>
            </a:r>
          </a:p>
          <a:p>
            <a:pPr marL="285750" indent="-285750" algn="l">
              <a:buFont typeface="Wingdings" panose="05000000000000000000" pitchFamily="2" charset="2"/>
              <a:buChar char="Ø"/>
            </a:pPr>
            <a:r>
              <a:rPr lang="en-US" dirty="0"/>
              <a:t>To get length final variable length is used.</a:t>
            </a:r>
          </a:p>
          <a:p>
            <a:pPr marL="285750" indent="-285750" algn="l">
              <a:buFont typeface="Wingdings" panose="05000000000000000000" pitchFamily="2" charset="2"/>
              <a:buChar char="Ø"/>
            </a:pPr>
            <a:r>
              <a:rPr lang="en-US" dirty="0"/>
              <a:t>If we have x as 2D array then to get the length of entire array we must use x[0].</a:t>
            </a:r>
            <a:r>
              <a:rPr lang="en-US" dirty="0" err="1"/>
              <a:t>length+x</a:t>
            </a:r>
            <a:r>
              <a:rPr lang="en-US" dirty="0"/>
              <a:t>[1].length[]+x[2].length+…+x[n-1].length</a:t>
            </a:r>
          </a:p>
          <a:p>
            <a:pPr marL="285750" indent="-285750" algn="l">
              <a:buFont typeface="Wingdings" panose="05000000000000000000" pitchFamily="2" charset="2"/>
              <a:buChar char="Ø"/>
            </a:pPr>
            <a:r>
              <a:rPr lang="en-US" dirty="0"/>
              <a:t>If we use </a:t>
            </a:r>
            <a:r>
              <a:rPr lang="en-US" dirty="0" err="1"/>
              <a:t>x.length</a:t>
            </a:r>
            <a:r>
              <a:rPr lang="en-US" dirty="0"/>
              <a:t> then we will get n but not the number of elements in the array.</a:t>
            </a:r>
          </a:p>
          <a:p>
            <a:pPr marL="285750" indent="-285750" algn="l">
              <a:buFont typeface="Wingdings" panose="05000000000000000000" pitchFamily="2" charset="2"/>
              <a:buChar char="Ø"/>
            </a:pPr>
            <a:r>
              <a:rPr lang="en-US" dirty="0"/>
              <a:t>Anonymous arrays can be created while passing parameters or other cases like fun(new int[2][2]{{1,2},{1,3}}) and also like int x = new int[3]{1,2,3}  or x=new int[]{1,2,3} (now it is not anonymous any more) etc.</a:t>
            </a:r>
          </a:p>
        </p:txBody>
      </p:sp>
    </p:spTree>
    <p:extLst>
      <p:ext uri="{BB962C8B-B14F-4D97-AF65-F5344CB8AC3E}">
        <p14:creationId xmlns:p14="http://schemas.microsoft.com/office/powerpoint/2010/main" val="377759742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2">
            <a:extLst>
              <a:ext uri="{FF2B5EF4-FFF2-40B4-BE49-F238E27FC236}">
                <a16:creationId xmlns:a16="http://schemas.microsoft.com/office/drawing/2014/main" id="{43222EA1-4DBA-810D-5F72-D097D2ADB900}"/>
              </a:ext>
            </a:extLst>
          </p:cNvPr>
          <p:cNvSpPr txBox="1">
            <a:spLocks/>
          </p:cNvSpPr>
          <p:nvPr/>
        </p:nvSpPr>
        <p:spPr>
          <a:xfrm>
            <a:off x="298704" y="777240"/>
            <a:ext cx="11482319" cy="586130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Wingdings" panose="05000000000000000000" pitchFamily="2" charset="2"/>
              <a:buChar char="Ø"/>
            </a:pPr>
            <a:endParaRPr lang="en-US" dirty="0"/>
          </a:p>
          <a:p>
            <a:pPr marL="342900" indent="-342900" algn="l">
              <a:buFont typeface="Wingdings" panose="05000000000000000000" pitchFamily="2" charset="2"/>
              <a:buChar char="Ø"/>
            </a:pPr>
            <a:endParaRPr lang="en-US" dirty="0"/>
          </a:p>
          <a:p>
            <a:pPr marL="342900" indent="-342900" algn="l">
              <a:buFont typeface="Wingdings" panose="05000000000000000000" pitchFamily="2" charset="2"/>
              <a:buChar char="Ø"/>
            </a:pPr>
            <a:endParaRPr lang="en-US" dirty="0"/>
          </a:p>
          <a:p>
            <a:pPr marL="342900" indent="-342900" algn="l">
              <a:buFont typeface="Wingdings" panose="05000000000000000000" pitchFamily="2" charset="2"/>
              <a:buChar char="Ø"/>
            </a:pPr>
            <a:endParaRPr lang="en-US" dirty="0"/>
          </a:p>
          <a:p>
            <a:pPr marL="342900" indent="-342900" algn="l">
              <a:buFont typeface="Wingdings" panose="05000000000000000000" pitchFamily="2" charset="2"/>
              <a:buChar char="Ø"/>
            </a:pPr>
            <a:endParaRPr lang="en-US" dirty="0"/>
          </a:p>
          <a:p>
            <a:pPr marL="342900" indent="-342900" algn="l">
              <a:buFont typeface="Wingdings" panose="05000000000000000000" pitchFamily="2" charset="2"/>
              <a:buChar char="Ø"/>
            </a:pPr>
            <a:endParaRPr lang="en-US" dirty="0"/>
          </a:p>
          <a:p>
            <a:pPr algn="l"/>
            <a:endParaRPr lang="en-US" dirty="0"/>
          </a:p>
          <a:p>
            <a:pPr marL="285750" indent="-285750" algn="l">
              <a:buFont typeface="Wingdings" panose="05000000000000000000" pitchFamily="2" charset="2"/>
              <a:buChar char="Ø"/>
            </a:pPr>
            <a:endParaRPr lang="en-US" dirty="0"/>
          </a:p>
        </p:txBody>
      </p:sp>
      <p:sp>
        <p:nvSpPr>
          <p:cNvPr id="6" name="Title 1">
            <a:extLst>
              <a:ext uri="{FF2B5EF4-FFF2-40B4-BE49-F238E27FC236}">
                <a16:creationId xmlns:a16="http://schemas.microsoft.com/office/drawing/2014/main" id="{0DC7D067-8140-A67D-FB11-D090A585DD16}"/>
              </a:ext>
            </a:extLst>
          </p:cNvPr>
          <p:cNvSpPr txBox="1">
            <a:spLocks/>
          </p:cNvSpPr>
          <p:nvPr/>
        </p:nvSpPr>
        <p:spPr>
          <a:xfrm>
            <a:off x="1046606" y="193104"/>
            <a:ext cx="9328785" cy="668337"/>
          </a:xfrm>
          <a:prstGeom prst="rect">
            <a:avLst/>
          </a:prstGeom>
        </p:spPr>
        <p:txBody>
          <a:bodyPr vert="horz" lIns="91440" tIns="45720" rIns="91440" bIns="45720" rtlCol="0" anchor="b">
            <a:normAutofit fontScale="8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dirty="0"/>
              <a:t>Design pattern</a:t>
            </a:r>
          </a:p>
        </p:txBody>
      </p:sp>
      <p:sp>
        <p:nvSpPr>
          <p:cNvPr id="4" name="Subtitle 2">
            <a:extLst>
              <a:ext uri="{FF2B5EF4-FFF2-40B4-BE49-F238E27FC236}">
                <a16:creationId xmlns:a16="http://schemas.microsoft.com/office/drawing/2014/main" id="{F86DEA44-7371-C2FD-5901-DE1186D913B3}"/>
              </a:ext>
            </a:extLst>
          </p:cNvPr>
          <p:cNvSpPr txBox="1">
            <a:spLocks/>
          </p:cNvSpPr>
          <p:nvPr/>
        </p:nvSpPr>
        <p:spPr>
          <a:xfrm>
            <a:off x="451104" y="929640"/>
            <a:ext cx="11482319" cy="546219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Wingdings" panose="05000000000000000000" pitchFamily="2" charset="2"/>
              <a:buChar char="Ø"/>
            </a:pPr>
            <a:r>
              <a:rPr lang="en-US" dirty="0"/>
              <a:t>Creational design pattern (For creating classes) </a:t>
            </a:r>
          </a:p>
          <a:p>
            <a:pPr marL="800100" lvl="1" indent="-342900" algn="l">
              <a:buFont typeface="Wingdings" panose="05000000000000000000" pitchFamily="2" charset="2"/>
              <a:buChar char="Ø"/>
            </a:pPr>
            <a:r>
              <a:rPr lang="en-US" dirty="0"/>
              <a:t>Factory</a:t>
            </a:r>
          </a:p>
          <a:p>
            <a:pPr marL="800100" lvl="1" indent="-342900" algn="l">
              <a:buFont typeface="Wingdings" panose="05000000000000000000" pitchFamily="2" charset="2"/>
              <a:buChar char="Ø"/>
            </a:pPr>
            <a:r>
              <a:rPr lang="en-US" dirty="0"/>
              <a:t>Abstract factory</a:t>
            </a:r>
          </a:p>
          <a:p>
            <a:pPr marL="800100" lvl="1" indent="-342900" algn="l">
              <a:buFont typeface="Wingdings" panose="05000000000000000000" pitchFamily="2" charset="2"/>
              <a:buChar char="Ø"/>
            </a:pPr>
            <a:r>
              <a:rPr lang="en-US" dirty="0"/>
              <a:t>Singleton</a:t>
            </a:r>
          </a:p>
          <a:p>
            <a:pPr marL="457200" indent="-457200" algn="l">
              <a:buFont typeface="Wingdings" panose="05000000000000000000" pitchFamily="2" charset="2"/>
              <a:buChar char="Ø"/>
            </a:pPr>
            <a:r>
              <a:rPr lang="en-US" dirty="0"/>
              <a:t>Structural design pattern(combining these classes to form a structure perform specific task)</a:t>
            </a:r>
          </a:p>
          <a:p>
            <a:pPr marL="914400" lvl="1" indent="-457200" algn="l">
              <a:buFont typeface="Wingdings" panose="05000000000000000000" pitchFamily="2" charset="2"/>
              <a:buChar char="Ø"/>
            </a:pPr>
            <a:r>
              <a:rPr lang="en-US" dirty="0"/>
              <a:t>Bridge</a:t>
            </a:r>
          </a:p>
          <a:p>
            <a:pPr marL="914400" lvl="1" indent="-457200" algn="l">
              <a:buFont typeface="Wingdings" panose="05000000000000000000" pitchFamily="2" charset="2"/>
              <a:buChar char="Ø"/>
            </a:pPr>
            <a:r>
              <a:rPr lang="en-US" dirty="0"/>
              <a:t>Adaptive</a:t>
            </a:r>
          </a:p>
          <a:p>
            <a:pPr marL="914400" lvl="1" indent="-457200" algn="l">
              <a:buFont typeface="Wingdings" panose="05000000000000000000" pitchFamily="2" charset="2"/>
              <a:buChar char="Ø"/>
            </a:pPr>
            <a:r>
              <a:rPr lang="en-US" dirty="0"/>
              <a:t>Composite</a:t>
            </a:r>
          </a:p>
          <a:p>
            <a:pPr marL="342900" indent="-342900" algn="l">
              <a:buFont typeface="Wingdings" panose="05000000000000000000" pitchFamily="2" charset="2"/>
              <a:buChar char="Ø"/>
            </a:pPr>
            <a:r>
              <a:rPr lang="en-US" dirty="0" err="1"/>
              <a:t>Behavioural</a:t>
            </a:r>
            <a:r>
              <a:rPr lang="en-US" dirty="0"/>
              <a:t> design pattern(how classes behave </a:t>
            </a:r>
            <a:r>
              <a:rPr lang="en-US" dirty="0" err="1"/>
              <a:t>i.e</a:t>
            </a:r>
            <a:r>
              <a:rPr lang="en-US" dirty="0"/>
              <a:t> links between classes)</a:t>
            </a:r>
          </a:p>
          <a:p>
            <a:pPr marL="800100" lvl="1" indent="-342900" algn="l">
              <a:buFont typeface="Wingdings" panose="05000000000000000000" pitchFamily="2" charset="2"/>
              <a:buChar char="Ø"/>
            </a:pPr>
            <a:r>
              <a:rPr lang="en-US" dirty="0"/>
              <a:t>Interpreter</a:t>
            </a:r>
          </a:p>
          <a:p>
            <a:pPr marL="800100" lvl="1" indent="-342900" algn="l">
              <a:buFont typeface="Wingdings" panose="05000000000000000000" pitchFamily="2" charset="2"/>
              <a:buChar char="Ø"/>
            </a:pPr>
            <a:r>
              <a:rPr lang="en-US" dirty="0"/>
              <a:t>Strategy</a:t>
            </a:r>
          </a:p>
          <a:p>
            <a:pPr marL="800100" lvl="1" indent="-342900" algn="l">
              <a:buFont typeface="Wingdings" panose="05000000000000000000" pitchFamily="2" charset="2"/>
              <a:buChar char="Ø"/>
            </a:pPr>
            <a:r>
              <a:rPr lang="en-US" dirty="0"/>
              <a:t>Observer</a:t>
            </a:r>
          </a:p>
          <a:p>
            <a:pPr marL="342900" indent="-342900" algn="l">
              <a:buFont typeface="Wingdings" panose="05000000000000000000" pitchFamily="2" charset="2"/>
              <a:buChar char="Ø"/>
            </a:pPr>
            <a:endParaRPr lang="en-US" dirty="0"/>
          </a:p>
          <a:p>
            <a:pPr marL="342900" indent="-342900" algn="l">
              <a:buFont typeface="Wingdings" panose="05000000000000000000" pitchFamily="2" charset="2"/>
              <a:buChar char="Ø"/>
            </a:pPr>
            <a:endParaRPr lang="en-US" dirty="0"/>
          </a:p>
          <a:p>
            <a:pPr marL="342900" indent="-342900" algn="l">
              <a:buFont typeface="Wingdings" panose="05000000000000000000" pitchFamily="2" charset="2"/>
              <a:buChar char="Ø"/>
            </a:pPr>
            <a:endParaRPr lang="en-US" dirty="0"/>
          </a:p>
          <a:p>
            <a:pPr algn="l"/>
            <a:endParaRPr lang="en-US" dirty="0"/>
          </a:p>
          <a:p>
            <a:pPr marL="285750" indent="-285750" algn="l">
              <a:buFont typeface="Wingdings" panose="05000000000000000000" pitchFamily="2" charset="2"/>
              <a:buChar char="Ø"/>
            </a:pPr>
            <a:endParaRPr lang="en-US" dirty="0"/>
          </a:p>
        </p:txBody>
      </p:sp>
    </p:spTree>
    <p:extLst>
      <p:ext uri="{BB962C8B-B14F-4D97-AF65-F5344CB8AC3E}">
        <p14:creationId xmlns:p14="http://schemas.microsoft.com/office/powerpoint/2010/main" val="137125441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2">
            <a:extLst>
              <a:ext uri="{FF2B5EF4-FFF2-40B4-BE49-F238E27FC236}">
                <a16:creationId xmlns:a16="http://schemas.microsoft.com/office/drawing/2014/main" id="{43222EA1-4DBA-810D-5F72-D097D2ADB900}"/>
              </a:ext>
            </a:extLst>
          </p:cNvPr>
          <p:cNvSpPr txBox="1">
            <a:spLocks/>
          </p:cNvSpPr>
          <p:nvPr/>
        </p:nvSpPr>
        <p:spPr>
          <a:xfrm>
            <a:off x="298704" y="777240"/>
            <a:ext cx="11482319" cy="586130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Wingdings" panose="05000000000000000000" pitchFamily="2" charset="2"/>
              <a:buChar char="Ø"/>
            </a:pPr>
            <a:r>
              <a:rPr lang="en-US" dirty="0"/>
              <a:t>If Vehicle is an interface and </a:t>
            </a:r>
            <a:r>
              <a:rPr lang="en-US" dirty="0" err="1"/>
              <a:t>Car,Bike</a:t>
            </a:r>
            <a:r>
              <a:rPr lang="en-US" dirty="0"/>
              <a:t> class implements Vehicle then in main if we create Object then for every new class being added say </a:t>
            </a:r>
            <a:r>
              <a:rPr lang="en-US" dirty="0" err="1"/>
              <a:t>Auto,Truck</a:t>
            </a:r>
            <a:r>
              <a:rPr lang="en-US" dirty="0"/>
              <a:t> </a:t>
            </a:r>
            <a:r>
              <a:rPr lang="en-US" dirty="0" err="1"/>
              <a:t>etc</a:t>
            </a:r>
            <a:r>
              <a:rPr lang="en-US" dirty="0"/>
              <a:t> in the main method extra if else must be added. Hence to avoid it factory class deals with it.</a:t>
            </a:r>
          </a:p>
          <a:p>
            <a:pPr marL="342900" indent="-342900" algn="l">
              <a:buFont typeface="Wingdings" panose="05000000000000000000" pitchFamily="2" charset="2"/>
              <a:buChar char="Ø"/>
            </a:pPr>
            <a:endParaRPr lang="en-US" dirty="0"/>
          </a:p>
          <a:p>
            <a:pPr marL="342900" indent="-342900" algn="l">
              <a:buFont typeface="Wingdings" panose="05000000000000000000" pitchFamily="2" charset="2"/>
              <a:buChar char="Ø"/>
            </a:pPr>
            <a:endParaRPr lang="en-US" dirty="0"/>
          </a:p>
          <a:p>
            <a:pPr marL="342900" indent="-342900" algn="l">
              <a:buFont typeface="Wingdings" panose="05000000000000000000" pitchFamily="2" charset="2"/>
              <a:buChar char="Ø"/>
            </a:pPr>
            <a:endParaRPr lang="en-US" dirty="0"/>
          </a:p>
          <a:p>
            <a:pPr marL="342900" indent="-342900" algn="l">
              <a:buFont typeface="Wingdings" panose="05000000000000000000" pitchFamily="2" charset="2"/>
              <a:buChar char="Ø"/>
            </a:pPr>
            <a:endParaRPr lang="en-US" dirty="0"/>
          </a:p>
          <a:p>
            <a:pPr marL="342900" indent="-342900" algn="l">
              <a:buFont typeface="Wingdings" panose="05000000000000000000" pitchFamily="2" charset="2"/>
              <a:buChar char="Ø"/>
            </a:pPr>
            <a:endParaRPr lang="en-US" dirty="0"/>
          </a:p>
          <a:p>
            <a:pPr algn="l"/>
            <a:endParaRPr lang="en-US" dirty="0"/>
          </a:p>
          <a:p>
            <a:pPr marL="285750" indent="-285750" algn="l">
              <a:buFont typeface="Wingdings" panose="05000000000000000000" pitchFamily="2" charset="2"/>
              <a:buChar char="Ø"/>
            </a:pPr>
            <a:endParaRPr lang="en-US" dirty="0"/>
          </a:p>
        </p:txBody>
      </p:sp>
      <p:sp>
        <p:nvSpPr>
          <p:cNvPr id="6" name="Title 1">
            <a:extLst>
              <a:ext uri="{FF2B5EF4-FFF2-40B4-BE49-F238E27FC236}">
                <a16:creationId xmlns:a16="http://schemas.microsoft.com/office/drawing/2014/main" id="{0DC7D067-8140-A67D-FB11-D090A585DD16}"/>
              </a:ext>
            </a:extLst>
          </p:cNvPr>
          <p:cNvSpPr txBox="1">
            <a:spLocks/>
          </p:cNvSpPr>
          <p:nvPr/>
        </p:nvSpPr>
        <p:spPr>
          <a:xfrm>
            <a:off x="1046606" y="193104"/>
            <a:ext cx="9328785" cy="668337"/>
          </a:xfrm>
          <a:prstGeom prst="rect">
            <a:avLst/>
          </a:prstGeom>
        </p:spPr>
        <p:txBody>
          <a:bodyPr vert="horz" lIns="91440" tIns="45720" rIns="91440" bIns="45720" rtlCol="0" anchor="b">
            <a:normAutofit fontScale="8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dirty="0"/>
              <a:t>Factory Design pattern</a:t>
            </a:r>
          </a:p>
        </p:txBody>
      </p:sp>
      <p:pic>
        <p:nvPicPr>
          <p:cNvPr id="3" name="Picture 2">
            <a:extLst>
              <a:ext uri="{FF2B5EF4-FFF2-40B4-BE49-F238E27FC236}">
                <a16:creationId xmlns:a16="http://schemas.microsoft.com/office/drawing/2014/main" id="{B4948C8B-1528-4C2E-9D11-561799690300}"/>
              </a:ext>
            </a:extLst>
          </p:cNvPr>
          <p:cNvPicPr>
            <a:picLocks noChangeAspect="1"/>
          </p:cNvPicPr>
          <p:nvPr/>
        </p:nvPicPr>
        <p:blipFill>
          <a:blip r:embed="rId2"/>
          <a:stretch>
            <a:fillRect/>
          </a:stretch>
        </p:blipFill>
        <p:spPr>
          <a:xfrm>
            <a:off x="645460" y="1819835"/>
            <a:ext cx="4240306" cy="4769224"/>
          </a:xfrm>
          <a:prstGeom prst="rect">
            <a:avLst/>
          </a:prstGeom>
        </p:spPr>
      </p:pic>
      <p:pic>
        <p:nvPicPr>
          <p:cNvPr id="7" name="Picture 6">
            <a:extLst>
              <a:ext uri="{FF2B5EF4-FFF2-40B4-BE49-F238E27FC236}">
                <a16:creationId xmlns:a16="http://schemas.microsoft.com/office/drawing/2014/main" id="{3EAEE0C9-EFC7-3E3A-6DC7-C255D5661E17}"/>
              </a:ext>
            </a:extLst>
          </p:cNvPr>
          <p:cNvPicPr>
            <a:picLocks noChangeAspect="1"/>
          </p:cNvPicPr>
          <p:nvPr/>
        </p:nvPicPr>
        <p:blipFill>
          <a:blip r:embed="rId3"/>
          <a:stretch>
            <a:fillRect/>
          </a:stretch>
        </p:blipFill>
        <p:spPr>
          <a:xfrm>
            <a:off x="6687311" y="1909483"/>
            <a:ext cx="4985095" cy="4715435"/>
          </a:xfrm>
          <a:prstGeom prst="rect">
            <a:avLst/>
          </a:prstGeom>
        </p:spPr>
      </p:pic>
      <p:sp>
        <p:nvSpPr>
          <p:cNvPr id="8" name="Arrow: Right 7">
            <a:extLst>
              <a:ext uri="{FF2B5EF4-FFF2-40B4-BE49-F238E27FC236}">
                <a16:creationId xmlns:a16="http://schemas.microsoft.com/office/drawing/2014/main" id="{8C8DD1EE-BB9B-8ADC-469F-85E3F8E63A5E}"/>
              </a:ext>
            </a:extLst>
          </p:cNvPr>
          <p:cNvSpPr/>
          <p:nvPr/>
        </p:nvSpPr>
        <p:spPr>
          <a:xfrm>
            <a:off x="5091953" y="3711388"/>
            <a:ext cx="1380565" cy="493059"/>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4713710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2">
            <a:extLst>
              <a:ext uri="{FF2B5EF4-FFF2-40B4-BE49-F238E27FC236}">
                <a16:creationId xmlns:a16="http://schemas.microsoft.com/office/drawing/2014/main" id="{43222EA1-4DBA-810D-5F72-D097D2ADB900}"/>
              </a:ext>
            </a:extLst>
          </p:cNvPr>
          <p:cNvSpPr txBox="1">
            <a:spLocks/>
          </p:cNvSpPr>
          <p:nvPr/>
        </p:nvSpPr>
        <p:spPr>
          <a:xfrm>
            <a:off x="298704" y="777240"/>
            <a:ext cx="11482319" cy="586130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Wingdings" panose="05000000000000000000" pitchFamily="2" charset="2"/>
              <a:buChar char="Ø"/>
            </a:pPr>
            <a:r>
              <a:rPr lang="en-US" dirty="0"/>
              <a:t>V</a:t>
            </a:r>
          </a:p>
          <a:p>
            <a:pPr marL="342900" indent="-342900" algn="l">
              <a:buFont typeface="Wingdings" panose="05000000000000000000" pitchFamily="2" charset="2"/>
              <a:buChar char="Ø"/>
            </a:pPr>
            <a:endParaRPr lang="en-US" dirty="0"/>
          </a:p>
          <a:p>
            <a:pPr marL="342900" indent="-342900" algn="l">
              <a:buFont typeface="Wingdings" panose="05000000000000000000" pitchFamily="2" charset="2"/>
              <a:buChar char="Ø"/>
            </a:pPr>
            <a:endParaRPr lang="en-US" dirty="0"/>
          </a:p>
          <a:p>
            <a:pPr marL="342900" indent="-342900" algn="l">
              <a:buFont typeface="Wingdings" panose="05000000000000000000" pitchFamily="2" charset="2"/>
              <a:buChar char="Ø"/>
            </a:pPr>
            <a:endParaRPr lang="en-US" dirty="0"/>
          </a:p>
          <a:p>
            <a:pPr marL="342900" indent="-342900" algn="l">
              <a:buFont typeface="Wingdings" panose="05000000000000000000" pitchFamily="2" charset="2"/>
              <a:buChar char="Ø"/>
            </a:pPr>
            <a:endParaRPr lang="en-US" dirty="0"/>
          </a:p>
          <a:p>
            <a:pPr marL="342900" indent="-342900" algn="l">
              <a:buFont typeface="Wingdings" panose="05000000000000000000" pitchFamily="2" charset="2"/>
              <a:buChar char="Ø"/>
            </a:pPr>
            <a:endParaRPr lang="en-US" dirty="0"/>
          </a:p>
          <a:p>
            <a:pPr algn="l"/>
            <a:endParaRPr lang="en-US" dirty="0"/>
          </a:p>
          <a:p>
            <a:pPr marL="285750" indent="-285750" algn="l">
              <a:buFont typeface="Wingdings" panose="05000000000000000000" pitchFamily="2" charset="2"/>
              <a:buChar char="Ø"/>
            </a:pPr>
            <a:endParaRPr lang="en-US" dirty="0"/>
          </a:p>
        </p:txBody>
      </p:sp>
      <p:sp>
        <p:nvSpPr>
          <p:cNvPr id="6" name="Title 1">
            <a:extLst>
              <a:ext uri="{FF2B5EF4-FFF2-40B4-BE49-F238E27FC236}">
                <a16:creationId xmlns:a16="http://schemas.microsoft.com/office/drawing/2014/main" id="{0DC7D067-8140-A67D-FB11-D090A585DD16}"/>
              </a:ext>
            </a:extLst>
          </p:cNvPr>
          <p:cNvSpPr txBox="1">
            <a:spLocks/>
          </p:cNvSpPr>
          <p:nvPr/>
        </p:nvSpPr>
        <p:spPr>
          <a:xfrm>
            <a:off x="1046606" y="193104"/>
            <a:ext cx="9328785" cy="668337"/>
          </a:xfrm>
          <a:prstGeom prst="rect">
            <a:avLst/>
          </a:prstGeom>
        </p:spPr>
        <p:txBody>
          <a:bodyPr vert="horz" lIns="91440" tIns="45720" rIns="91440" bIns="45720" rtlCol="0" anchor="b">
            <a:normAutofit fontScale="8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dirty="0"/>
              <a:t>in</a:t>
            </a:r>
          </a:p>
        </p:txBody>
      </p:sp>
    </p:spTree>
    <p:extLst>
      <p:ext uri="{BB962C8B-B14F-4D97-AF65-F5344CB8AC3E}">
        <p14:creationId xmlns:p14="http://schemas.microsoft.com/office/powerpoint/2010/main" val="372576735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2">
            <a:extLst>
              <a:ext uri="{FF2B5EF4-FFF2-40B4-BE49-F238E27FC236}">
                <a16:creationId xmlns:a16="http://schemas.microsoft.com/office/drawing/2014/main" id="{43222EA1-4DBA-810D-5F72-D097D2ADB900}"/>
              </a:ext>
            </a:extLst>
          </p:cNvPr>
          <p:cNvSpPr txBox="1">
            <a:spLocks/>
          </p:cNvSpPr>
          <p:nvPr/>
        </p:nvSpPr>
        <p:spPr>
          <a:xfrm>
            <a:off x="298704" y="777240"/>
            <a:ext cx="11482319" cy="586130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Wingdings" panose="05000000000000000000" pitchFamily="2" charset="2"/>
              <a:buChar char="Ø"/>
            </a:pPr>
            <a:r>
              <a:rPr lang="en-US" dirty="0"/>
              <a:t>V</a:t>
            </a:r>
          </a:p>
          <a:p>
            <a:pPr marL="342900" indent="-342900" algn="l">
              <a:buFont typeface="Wingdings" panose="05000000000000000000" pitchFamily="2" charset="2"/>
              <a:buChar char="Ø"/>
            </a:pPr>
            <a:endParaRPr lang="en-US" dirty="0"/>
          </a:p>
          <a:p>
            <a:pPr marL="342900" indent="-342900" algn="l">
              <a:buFont typeface="Wingdings" panose="05000000000000000000" pitchFamily="2" charset="2"/>
              <a:buChar char="Ø"/>
            </a:pPr>
            <a:endParaRPr lang="en-US" dirty="0"/>
          </a:p>
          <a:p>
            <a:pPr marL="342900" indent="-342900" algn="l">
              <a:buFont typeface="Wingdings" panose="05000000000000000000" pitchFamily="2" charset="2"/>
              <a:buChar char="Ø"/>
            </a:pPr>
            <a:endParaRPr lang="en-US" dirty="0"/>
          </a:p>
          <a:p>
            <a:pPr marL="342900" indent="-342900" algn="l">
              <a:buFont typeface="Wingdings" panose="05000000000000000000" pitchFamily="2" charset="2"/>
              <a:buChar char="Ø"/>
            </a:pPr>
            <a:endParaRPr lang="en-US" dirty="0"/>
          </a:p>
          <a:p>
            <a:pPr marL="342900" indent="-342900" algn="l">
              <a:buFont typeface="Wingdings" panose="05000000000000000000" pitchFamily="2" charset="2"/>
              <a:buChar char="Ø"/>
            </a:pPr>
            <a:endParaRPr lang="en-US" dirty="0"/>
          </a:p>
          <a:p>
            <a:pPr algn="l"/>
            <a:endParaRPr lang="en-US" dirty="0"/>
          </a:p>
          <a:p>
            <a:pPr marL="285750" indent="-285750" algn="l">
              <a:buFont typeface="Wingdings" panose="05000000000000000000" pitchFamily="2" charset="2"/>
              <a:buChar char="Ø"/>
            </a:pPr>
            <a:endParaRPr lang="en-US" dirty="0"/>
          </a:p>
        </p:txBody>
      </p:sp>
      <p:sp>
        <p:nvSpPr>
          <p:cNvPr id="6" name="Title 1">
            <a:extLst>
              <a:ext uri="{FF2B5EF4-FFF2-40B4-BE49-F238E27FC236}">
                <a16:creationId xmlns:a16="http://schemas.microsoft.com/office/drawing/2014/main" id="{0DC7D067-8140-A67D-FB11-D090A585DD16}"/>
              </a:ext>
            </a:extLst>
          </p:cNvPr>
          <p:cNvSpPr txBox="1">
            <a:spLocks/>
          </p:cNvSpPr>
          <p:nvPr/>
        </p:nvSpPr>
        <p:spPr>
          <a:xfrm>
            <a:off x="1046606" y="193104"/>
            <a:ext cx="9328785" cy="668337"/>
          </a:xfrm>
          <a:prstGeom prst="rect">
            <a:avLst/>
          </a:prstGeom>
        </p:spPr>
        <p:txBody>
          <a:bodyPr vert="horz" lIns="91440" tIns="45720" rIns="91440" bIns="45720" rtlCol="0" anchor="b">
            <a:normAutofit fontScale="8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dirty="0"/>
              <a:t>in</a:t>
            </a:r>
          </a:p>
        </p:txBody>
      </p:sp>
    </p:spTree>
    <p:extLst>
      <p:ext uri="{BB962C8B-B14F-4D97-AF65-F5344CB8AC3E}">
        <p14:creationId xmlns:p14="http://schemas.microsoft.com/office/powerpoint/2010/main" val="179944483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2">
            <a:extLst>
              <a:ext uri="{FF2B5EF4-FFF2-40B4-BE49-F238E27FC236}">
                <a16:creationId xmlns:a16="http://schemas.microsoft.com/office/drawing/2014/main" id="{43222EA1-4DBA-810D-5F72-D097D2ADB900}"/>
              </a:ext>
            </a:extLst>
          </p:cNvPr>
          <p:cNvSpPr txBox="1">
            <a:spLocks/>
          </p:cNvSpPr>
          <p:nvPr/>
        </p:nvSpPr>
        <p:spPr>
          <a:xfrm>
            <a:off x="298704" y="777240"/>
            <a:ext cx="11482319" cy="586130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Wingdings" panose="05000000000000000000" pitchFamily="2" charset="2"/>
              <a:buChar char="Ø"/>
            </a:pPr>
            <a:r>
              <a:rPr lang="en-US" dirty="0"/>
              <a:t>V</a:t>
            </a:r>
          </a:p>
          <a:p>
            <a:pPr marL="342900" indent="-342900" algn="l">
              <a:buFont typeface="Wingdings" panose="05000000000000000000" pitchFamily="2" charset="2"/>
              <a:buChar char="Ø"/>
            </a:pPr>
            <a:endParaRPr lang="en-US" dirty="0"/>
          </a:p>
          <a:p>
            <a:pPr marL="342900" indent="-342900" algn="l">
              <a:buFont typeface="Wingdings" panose="05000000000000000000" pitchFamily="2" charset="2"/>
              <a:buChar char="Ø"/>
            </a:pPr>
            <a:endParaRPr lang="en-US" dirty="0"/>
          </a:p>
          <a:p>
            <a:pPr marL="342900" indent="-342900" algn="l">
              <a:buFont typeface="Wingdings" panose="05000000000000000000" pitchFamily="2" charset="2"/>
              <a:buChar char="Ø"/>
            </a:pPr>
            <a:endParaRPr lang="en-US" dirty="0"/>
          </a:p>
          <a:p>
            <a:pPr marL="342900" indent="-342900" algn="l">
              <a:buFont typeface="Wingdings" panose="05000000000000000000" pitchFamily="2" charset="2"/>
              <a:buChar char="Ø"/>
            </a:pPr>
            <a:endParaRPr lang="en-US" dirty="0"/>
          </a:p>
          <a:p>
            <a:pPr marL="342900" indent="-342900" algn="l">
              <a:buFont typeface="Wingdings" panose="05000000000000000000" pitchFamily="2" charset="2"/>
              <a:buChar char="Ø"/>
            </a:pPr>
            <a:endParaRPr lang="en-US" dirty="0"/>
          </a:p>
          <a:p>
            <a:pPr algn="l"/>
            <a:endParaRPr lang="en-US" dirty="0"/>
          </a:p>
          <a:p>
            <a:pPr marL="285750" indent="-285750" algn="l">
              <a:buFont typeface="Wingdings" panose="05000000000000000000" pitchFamily="2" charset="2"/>
              <a:buChar char="Ø"/>
            </a:pPr>
            <a:endParaRPr lang="en-US" dirty="0"/>
          </a:p>
        </p:txBody>
      </p:sp>
      <p:sp>
        <p:nvSpPr>
          <p:cNvPr id="6" name="Title 1">
            <a:extLst>
              <a:ext uri="{FF2B5EF4-FFF2-40B4-BE49-F238E27FC236}">
                <a16:creationId xmlns:a16="http://schemas.microsoft.com/office/drawing/2014/main" id="{0DC7D067-8140-A67D-FB11-D090A585DD16}"/>
              </a:ext>
            </a:extLst>
          </p:cNvPr>
          <p:cNvSpPr txBox="1">
            <a:spLocks/>
          </p:cNvSpPr>
          <p:nvPr/>
        </p:nvSpPr>
        <p:spPr>
          <a:xfrm>
            <a:off x="1046606" y="193104"/>
            <a:ext cx="9328785" cy="668337"/>
          </a:xfrm>
          <a:prstGeom prst="rect">
            <a:avLst/>
          </a:prstGeom>
        </p:spPr>
        <p:txBody>
          <a:bodyPr vert="horz" lIns="91440" tIns="45720" rIns="91440" bIns="45720" rtlCol="0" anchor="b">
            <a:normAutofit fontScale="8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dirty="0"/>
              <a:t>in</a:t>
            </a:r>
          </a:p>
        </p:txBody>
      </p:sp>
    </p:spTree>
    <p:extLst>
      <p:ext uri="{BB962C8B-B14F-4D97-AF65-F5344CB8AC3E}">
        <p14:creationId xmlns:p14="http://schemas.microsoft.com/office/powerpoint/2010/main" val="210968591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2">
            <a:extLst>
              <a:ext uri="{FF2B5EF4-FFF2-40B4-BE49-F238E27FC236}">
                <a16:creationId xmlns:a16="http://schemas.microsoft.com/office/drawing/2014/main" id="{43222EA1-4DBA-810D-5F72-D097D2ADB900}"/>
              </a:ext>
            </a:extLst>
          </p:cNvPr>
          <p:cNvSpPr txBox="1">
            <a:spLocks/>
          </p:cNvSpPr>
          <p:nvPr/>
        </p:nvSpPr>
        <p:spPr>
          <a:xfrm>
            <a:off x="298705" y="777241"/>
            <a:ext cx="7079248" cy="2907253"/>
          </a:xfrm>
          <a:prstGeom prst="rect">
            <a:avLst/>
          </a:prstGeom>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Wingdings" panose="05000000000000000000" pitchFamily="2" charset="2"/>
              <a:buChar char="Ø"/>
            </a:pPr>
            <a:r>
              <a:rPr lang="en-US" dirty="0"/>
              <a:t>For every thread JVM will create run time stack.</a:t>
            </a:r>
          </a:p>
          <a:p>
            <a:pPr marL="342900" indent="-342900" algn="l">
              <a:buFont typeface="Wingdings" panose="05000000000000000000" pitchFamily="2" charset="2"/>
              <a:buChar char="Ø"/>
            </a:pPr>
            <a:r>
              <a:rPr lang="en-US" dirty="0"/>
              <a:t>Each and every method call performed by thread will be stored in corresponding stack.</a:t>
            </a:r>
          </a:p>
          <a:p>
            <a:pPr marL="342900" indent="-342900" algn="l">
              <a:buFont typeface="Wingdings" panose="05000000000000000000" pitchFamily="2" charset="2"/>
              <a:buChar char="Ø"/>
            </a:pPr>
            <a:r>
              <a:rPr lang="en-US" dirty="0"/>
              <a:t>Each entry in stack is called stack frame or activation record.</a:t>
            </a:r>
          </a:p>
          <a:p>
            <a:pPr marL="342900" indent="-342900" algn="l">
              <a:buFont typeface="Wingdings" panose="05000000000000000000" pitchFamily="2" charset="2"/>
              <a:buChar char="Ø"/>
            </a:pPr>
            <a:r>
              <a:rPr lang="en-US" dirty="0"/>
              <a:t>After completing every method call corresponding entries will be removed. And after all removals of method call JVM will destroy the stack.</a:t>
            </a:r>
          </a:p>
          <a:p>
            <a:pPr marL="342900" indent="-342900" algn="l">
              <a:buFont typeface="Wingdings" panose="05000000000000000000" pitchFamily="2" charset="2"/>
              <a:buChar char="Ø"/>
            </a:pPr>
            <a:endParaRPr lang="en-US" dirty="0"/>
          </a:p>
          <a:p>
            <a:pPr marL="342900" indent="-342900" algn="l">
              <a:buFont typeface="Wingdings" panose="05000000000000000000" pitchFamily="2" charset="2"/>
              <a:buChar char="Ø"/>
            </a:pPr>
            <a:endParaRPr lang="en-US" dirty="0"/>
          </a:p>
          <a:p>
            <a:pPr marL="342900" indent="-342900" algn="l">
              <a:buFont typeface="Wingdings" panose="05000000000000000000" pitchFamily="2" charset="2"/>
              <a:buChar char="Ø"/>
            </a:pPr>
            <a:endParaRPr lang="en-US" dirty="0"/>
          </a:p>
          <a:p>
            <a:pPr marL="342900" indent="-342900" algn="l">
              <a:buFont typeface="Wingdings" panose="05000000000000000000" pitchFamily="2" charset="2"/>
              <a:buChar char="Ø"/>
            </a:pPr>
            <a:endParaRPr lang="en-US" dirty="0"/>
          </a:p>
          <a:p>
            <a:pPr marL="342900" indent="-342900" algn="l">
              <a:buFont typeface="Wingdings" panose="05000000000000000000" pitchFamily="2" charset="2"/>
              <a:buChar char="Ø"/>
            </a:pPr>
            <a:endParaRPr lang="en-US" dirty="0"/>
          </a:p>
          <a:p>
            <a:pPr marL="342900" indent="-342900" algn="l">
              <a:buFont typeface="Wingdings" panose="05000000000000000000" pitchFamily="2" charset="2"/>
              <a:buChar char="Ø"/>
            </a:pPr>
            <a:endParaRPr lang="en-US" dirty="0"/>
          </a:p>
          <a:p>
            <a:pPr algn="l"/>
            <a:endParaRPr lang="en-US" dirty="0"/>
          </a:p>
          <a:p>
            <a:pPr marL="285750" indent="-285750" algn="l">
              <a:buFont typeface="Wingdings" panose="05000000000000000000" pitchFamily="2" charset="2"/>
              <a:buChar char="Ø"/>
            </a:pPr>
            <a:endParaRPr lang="en-US" dirty="0"/>
          </a:p>
        </p:txBody>
      </p:sp>
      <p:sp>
        <p:nvSpPr>
          <p:cNvPr id="6" name="Title 1">
            <a:extLst>
              <a:ext uri="{FF2B5EF4-FFF2-40B4-BE49-F238E27FC236}">
                <a16:creationId xmlns:a16="http://schemas.microsoft.com/office/drawing/2014/main" id="{0DC7D067-8140-A67D-FB11-D090A585DD16}"/>
              </a:ext>
            </a:extLst>
          </p:cNvPr>
          <p:cNvSpPr txBox="1">
            <a:spLocks/>
          </p:cNvSpPr>
          <p:nvPr/>
        </p:nvSpPr>
        <p:spPr>
          <a:xfrm>
            <a:off x="1046606" y="193104"/>
            <a:ext cx="9328785" cy="668337"/>
          </a:xfrm>
          <a:prstGeom prst="rect">
            <a:avLst/>
          </a:prstGeom>
        </p:spPr>
        <p:txBody>
          <a:bodyPr vert="horz" lIns="91440" tIns="45720" rIns="91440" bIns="45720" rtlCol="0" anchor="b">
            <a:normAutofit fontScale="8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dirty="0"/>
              <a:t>EXCEPTION</a:t>
            </a:r>
          </a:p>
        </p:txBody>
      </p:sp>
      <p:pic>
        <p:nvPicPr>
          <p:cNvPr id="3" name="Picture 2">
            <a:extLst>
              <a:ext uri="{FF2B5EF4-FFF2-40B4-BE49-F238E27FC236}">
                <a16:creationId xmlns:a16="http://schemas.microsoft.com/office/drawing/2014/main" id="{4B97F657-79D5-E169-2CF9-144C2BD806E6}"/>
              </a:ext>
            </a:extLst>
          </p:cNvPr>
          <p:cNvPicPr>
            <a:picLocks noChangeAspect="1"/>
          </p:cNvPicPr>
          <p:nvPr/>
        </p:nvPicPr>
        <p:blipFill>
          <a:blip r:embed="rId2"/>
          <a:stretch>
            <a:fillRect/>
          </a:stretch>
        </p:blipFill>
        <p:spPr>
          <a:xfrm>
            <a:off x="7530353" y="776087"/>
            <a:ext cx="4428565" cy="2888517"/>
          </a:xfrm>
          <a:prstGeom prst="rect">
            <a:avLst/>
          </a:prstGeom>
          <a:ln>
            <a:solidFill>
              <a:schemeClr val="tx1"/>
            </a:solidFill>
          </a:ln>
        </p:spPr>
      </p:pic>
      <p:sp>
        <p:nvSpPr>
          <p:cNvPr id="7" name="Subtitle 2">
            <a:extLst>
              <a:ext uri="{FF2B5EF4-FFF2-40B4-BE49-F238E27FC236}">
                <a16:creationId xmlns:a16="http://schemas.microsoft.com/office/drawing/2014/main" id="{CAAB86EA-F300-E47E-0B48-E8900FB0C130}"/>
              </a:ext>
            </a:extLst>
          </p:cNvPr>
          <p:cNvSpPr txBox="1">
            <a:spLocks/>
          </p:cNvSpPr>
          <p:nvPr/>
        </p:nvSpPr>
        <p:spPr>
          <a:xfrm>
            <a:off x="235952" y="3950748"/>
            <a:ext cx="6604119" cy="2692100"/>
          </a:xfrm>
          <a:prstGeom prst="rect">
            <a:avLst/>
          </a:prstGeom>
        </p:spPr>
        <p:txBody>
          <a:bodyPr vert="horz" lIns="91440" tIns="45720" rIns="91440" bIns="45720" rtlCol="0">
            <a:normAutofit fontScale="8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Wingdings" panose="05000000000000000000" pitchFamily="2" charset="2"/>
              <a:buChar char="Ø"/>
            </a:pPr>
            <a:r>
              <a:rPr lang="en-US" dirty="0"/>
              <a:t>Throwable class has following essential methods</a:t>
            </a:r>
          </a:p>
          <a:p>
            <a:pPr marL="800100" lvl="1" indent="-342900" algn="l">
              <a:buFont typeface="Wingdings" panose="05000000000000000000" pitchFamily="2" charset="2"/>
              <a:buChar char="Ø"/>
            </a:pPr>
            <a:r>
              <a:rPr lang="en-US" dirty="0"/>
              <a:t>String </a:t>
            </a:r>
            <a:r>
              <a:rPr lang="en-US" dirty="0" err="1"/>
              <a:t>getMessage</a:t>
            </a:r>
            <a:r>
              <a:rPr lang="en-US" dirty="0"/>
              <a:t>() -&gt; returns Exception description </a:t>
            </a:r>
          </a:p>
          <a:p>
            <a:pPr marL="800100" lvl="1" indent="-342900" algn="l">
              <a:buFont typeface="Wingdings" panose="05000000000000000000" pitchFamily="2" charset="2"/>
              <a:buChar char="Ø"/>
            </a:pPr>
            <a:r>
              <a:rPr lang="en-US" dirty="0"/>
              <a:t>String </a:t>
            </a:r>
            <a:r>
              <a:rPr lang="en-US" dirty="0" err="1"/>
              <a:t>printStackTrace</a:t>
            </a:r>
            <a:r>
              <a:rPr lang="en-US" dirty="0"/>
              <a:t>() -&gt; prints the </a:t>
            </a:r>
            <a:r>
              <a:rPr lang="en-US" dirty="0" err="1"/>
              <a:t>stacktrace</a:t>
            </a:r>
            <a:endParaRPr lang="en-US" dirty="0"/>
          </a:p>
          <a:p>
            <a:pPr marL="800100" lvl="1" indent="-342900" algn="l">
              <a:buFont typeface="Wingdings" panose="05000000000000000000" pitchFamily="2" charset="2"/>
              <a:buChar char="Ø"/>
            </a:pPr>
            <a:r>
              <a:rPr lang="en-US" dirty="0"/>
              <a:t>String </a:t>
            </a:r>
            <a:r>
              <a:rPr lang="en-US" dirty="0" err="1"/>
              <a:t>getCause</a:t>
            </a:r>
            <a:r>
              <a:rPr lang="en-US" dirty="0"/>
              <a:t>() -&gt; returns the cause for Exception</a:t>
            </a:r>
          </a:p>
          <a:p>
            <a:pPr marL="800100" lvl="1" indent="-342900" algn="l">
              <a:buFont typeface="Wingdings" panose="05000000000000000000" pitchFamily="2" charset="2"/>
              <a:buChar char="Ø"/>
            </a:pPr>
            <a:r>
              <a:rPr lang="en-US" dirty="0"/>
              <a:t>String </a:t>
            </a:r>
            <a:r>
              <a:rPr lang="en-US" dirty="0" err="1"/>
              <a:t>toString</a:t>
            </a:r>
            <a:r>
              <a:rPr lang="en-US" dirty="0"/>
              <a:t>() -&gt; returns Exception name + description </a:t>
            </a:r>
          </a:p>
          <a:p>
            <a:pPr marL="342900" indent="-342900" algn="l">
              <a:buFont typeface="Wingdings" panose="05000000000000000000" pitchFamily="2" charset="2"/>
              <a:buChar char="Ø"/>
            </a:pPr>
            <a:r>
              <a:rPr lang="en-US" dirty="0"/>
              <a:t>Constructors</a:t>
            </a:r>
          </a:p>
          <a:p>
            <a:pPr marL="800100" lvl="1" indent="-342900" algn="l">
              <a:buFont typeface="Wingdings" panose="05000000000000000000" pitchFamily="2" charset="2"/>
              <a:buChar char="Ø"/>
            </a:pPr>
            <a:r>
              <a:rPr lang="en-US" dirty="0"/>
              <a:t>Throwable()</a:t>
            </a:r>
          </a:p>
          <a:p>
            <a:pPr marL="800100" lvl="1" indent="-342900" algn="l">
              <a:buFont typeface="Wingdings" panose="05000000000000000000" pitchFamily="2" charset="2"/>
              <a:buChar char="Ø"/>
            </a:pPr>
            <a:r>
              <a:rPr lang="en-US" dirty="0"/>
              <a:t>Throwable(String message)</a:t>
            </a:r>
          </a:p>
          <a:p>
            <a:pPr marL="800100" lvl="1" indent="-342900" algn="l">
              <a:buFont typeface="Wingdings" panose="05000000000000000000" pitchFamily="2" charset="2"/>
              <a:buChar char="Ø"/>
            </a:pPr>
            <a:r>
              <a:rPr lang="en-US" dirty="0"/>
              <a:t>Throwable(String message, Throwable cause)</a:t>
            </a:r>
          </a:p>
          <a:p>
            <a:pPr marL="800100" lvl="1" indent="-342900" algn="l">
              <a:buFont typeface="Wingdings" panose="05000000000000000000" pitchFamily="2" charset="2"/>
              <a:buChar char="Ø"/>
            </a:pPr>
            <a:r>
              <a:rPr lang="en-US" dirty="0"/>
              <a:t>Throwable(Throwable cause)</a:t>
            </a:r>
          </a:p>
          <a:p>
            <a:pPr marL="342900" indent="-342900" algn="l">
              <a:buFont typeface="Wingdings" panose="05000000000000000000" pitchFamily="2" charset="2"/>
              <a:buChar char="Ø"/>
            </a:pPr>
            <a:endParaRPr lang="en-US" dirty="0"/>
          </a:p>
          <a:p>
            <a:pPr marL="342900" indent="-342900" algn="l">
              <a:buFont typeface="Wingdings" panose="05000000000000000000" pitchFamily="2" charset="2"/>
              <a:buChar char="Ø"/>
            </a:pPr>
            <a:endParaRPr lang="en-US" dirty="0"/>
          </a:p>
          <a:p>
            <a:pPr marL="342900" indent="-342900" algn="l">
              <a:buFont typeface="Wingdings" panose="05000000000000000000" pitchFamily="2" charset="2"/>
              <a:buChar char="Ø"/>
            </a:pPr>
            <a:endParaRPr lang="en-US" dirty="0"/>
          </a:p>
          <a:p>
            <a:pPr marL="342900" indent="-342900" algn="l">
              <a:buFont typeface="Wingdings" panose="05000000000000000000" pitchFamily="2" charset="2"/>
              <a:buChar char="Ø"/>
            </a:pPr>
            <a:endParaRPr lang="en-US" dirty="0"/>
          </a:p>
          <a:p>
            <a:pPr marL="342900" indent="-342900" algn="l">
              <a:buFont typeface="Wingdings" panose="05000000000000000000" pitchFamily="2" charset="2"/>
              <a:buChar char="Ø"/>
            </a:pPr>
            <a:endParaRPr lang="en-US" dirty="0"/>
          </a:p>
          <a:p>
            <a:pPr algn="l"/>
            <a:endParaRPr lang="en-US" dirty="0"/>
          </a:p>
          <a:p>
            <a:pPr marL="285750" indent="-285750" algn="l">
              <a:buFont typeface="Wingdings" panose="05000000000000000000" pitchFamily="2" charset="2"/>
              <a:buChar char="Ø"/>
            </a:pPr>
            <a:endParaRPr lang="en-US" dirty="0"/>
          </a:p>
        </p:txBody>
      </p:sp>
      <p:pic>
        <p:nvPicPr>
          <p:cNvPr id="4" name="Picture 3">
            <a:extLst>
              <a:ext uri="{FF2B5EF4-FFF2-40B4-BE49-F238E27FC236}">
                <a16:creationId xmlns:a16="http://schemas.microsoft.com/office/drawing/2014/main" id="{4AC31F37-FB36-842D-525F-E46D7EA51E91}"/>
              </a:ext>
            </a:extLst>
          </p:cNvPr>
          <p:cNvPicPr>
            <a:picLocks noChangeAspect="1"/>
          </p:cNvPicPr>
          <p:nvPr/>
        </p:nvPicPr>
        <p:blipFill>
          <a:blip r:embed="rId3"/>
          <a:stretch>
            <a:fillRect/>
          </a:stretch>
        </p:blipFill>
        <p:spPr>
          <a:xfrm>
            <a:off x="7511607" y="3962398"/>
            <a:ext cx="4133546" cy="2626659"/>
          </a:xfrm>
          <a:prstGeom prst="rect">
            <a:avLst/>
          </a:prstGeom>
        </p:spPr>
      </p:pic>
    </p:spTree>
    <p:extLst>
      <p:ext uri="{BB962C8B-B14F-4D97-AF65-F5344CB8AC3E}">
        <p14:creationId xmlns:p14="http://schemas.microsoft.com/office/powerpoint/2010/main" val="146317403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2">
            <a:extLst>
              <a:ext uri="{FF2B5EF4-FFF2-40B4-BE49-F238E27FC236}">
                <a16:creationId xmlns:a16="http://schemas.microsoft.com/office/drawing/2014/main" id="{43222EA1-4DBA-810D-5F72-D097D2ADB900}"/>
              </a:ext>
            </a:extLst>
          </p:cNvPr>
          <p:cNvSpPr txBox="1">
            <a:spLocks/>
          </p:cNvSpPr>
          <p:nvPr/>
        </p:nvSpPr>
        <p:spPr>
          <a:xfrm>
            <a:off x="298705" y="914400"/>
            <a:ext cx="5985554" cy="572414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Wingdings" panose="05000000000000000000" pitchFamily="2" charset="2"/>
              <a:buChar char="Ø"/>
            </a:pPr>
            <a:r>
              <a:rPr lang="en-US" dirty="0"/>
              <a:t>When exception occurs then complete call stack will be printed (from where the exception occurred) if none of the methods which called it doesn’t handle the exception.</a:t>
            </a:r>
          </a:p>
          <a:p>
            <a:pPr marL="342900" indent="-342900" algn="l">
              <a:buFont typeface="Wingdings" panose="05000000000000000000" pitchFamily="2" charset="2"/>
              <a:buChar char="Ø"/>
            </a:pPr>
            <a:r>
              <a:rPr lang="en-US" dirty="0"/>
              <a:t>Throwable class has two child classes</a:t>
            </a:r>
          </a:p>
          <a:p>
            <a:pPr marL="800100" lvl="1" indent="-342900" algn="l">
              <a:buFont typeface="Wingdings" panose="05000000000000000000" pitchFamily="2" charset="2"/>
              <a:buChar char="Ø"/>
            </a:pPr>
            <a:r>
              <a:rPr lang="en-US" dirty="0"/>
              <a:t>Exception</a:t>
            </a:r>
          </a:p>
          <a:p>
            <a:pPr marL="800100" lvl="1" indent="-342900" algn="l">
              <a:buFont typeface="Wingdings" panose="05000000000000000000" pitchFamily="2" charset="2"/>
              <a:buChar char="Ø"/>
            </a:pPr>
            <a:r>
              <a:rPr lang="en-US" dirty="0"/>
              <a:t>Error</a:t>
            </a:r>
          </a:p>
          <a:p>
            <a:pPr marL="342900" indent="-342900" algn="l">
              <a:buFont typeface="Wingdings" panose="05000000000000000000" pitchFamily="2" charset="2"/>
              <a:buChar char="Ø"/>
            </a:pPr>
            <a:r>
              <a:rPr lang="en-US" dirty="0"/>
              <a:t>Exception &amp; Error can be handled by try catch block but error can’t be recovered. i.e. if out of memory error occurs then you won’t get additional memory. Similarly if stack overflow error occurs then stack size won’t be recovered.</a:t>
            </a:r>
          </a:p>
          <a:p>
            <a:pPr marL="342900" indent="-342900" algn="l">
              <a:buFont typeface="Wingdings" panose="05000000000000000000" pitchFamily="2" charset="2"/>
              <a:buChar char="Ø"/>
            </a:pPr>
            <a:endParaRPr lang="en-US" dirty="0"/>
          </a:p>
          <a:p>
            <a:pPr marL="342900" indent="-342900" algn="l">
              <a:buFont typeface="Wingdings" panose="05000000000000000000" pitchFamily="2" charset="2"/>
              <a:buChar char="Ø"/>
            </a:pPr>
            <a:endParaRPr lang="en-US" dirty="0"/>
          </a:p>
          <a:p>
            <a:pPr marL="342900" indent="-342900" algn="l">
              <a:buFont typeface="Wingdings" panose="05000000000000000000" pitchFamily="2" charset="2"/>
              <a:buChar char="Ø"/>
            </a:pPr>
            <a:endParaRPr lang="en-US" dirty="0"/>
          </a:p>
          <a:p>
            <a:pPr marL="342900" indent="-342900" algn="l">
              <a:buFont typeface="Wingdings" panose="05000000000000000000" pitchFamily="2" charset="2"/>
              <a:buChar char="Ø"/>
            </a:pPr>
            <a:endParaRPr lang="en-US" dirty="0"/>
          </a:p>
          <a:p>
            <a:pPr marL="342900" indent="-342900" algn="l">
              <a:buFont typeface="Wingdings" panose="05000000000000000000" pitchFamily="2" charset="2"/>
              <a:buChar char="Ø"/>
            </a:pPr>
            <a:endParaRPr lang="en-US" dirty="0"/>
          </a:p>
          <a:p>
            <a:pPr algn="l"/>
            <a:endParaRPr lang="en-US" dirty="0"/>
          </a:p>
          <a:p>
            <a:pPr marL="285750" indent="-285750" algn="l">
              <a:buFont typeface="Wingdings" panose="05000000000000000000" pitchFamily="2" charset="2"/>
              <a:buChar char="Ø"/>
            </a:pPr>
            <a:endParaRPr lang="en-US" dirty="0"/>
          </a:p>
        </p:txBody>
      </p:sp>
      <p:sp>
        <p:nvSpPr>
          <p:cNvPr id="6" name="Title 1">
            <a:extLst>
              <a:ext uri="{FF2B5EF4-FFF2-40B4-BE49-F238E27FC236}">
                <a16:creationId xmlns:a16="http://schemas.microsoft.com/office/drawing/2014/main" id="{0DC7D067-8140-A67D-FB11-D090A585DD16}"/>
              </a:ext>
            </a:extLst>
          </p:cNvPr>
          <p:cNvSpPr txBox="1">
            <a:spLocks/>
          </p:cNvSpPr>
          <p:nvPr/>
        </p:nvSpPr>
        <p:spPr>
          <a:xfrm>
            <a:off x="1046606" y="193104"/>
            <a:ext cx="9328785" cy="668337"/>
          </a:xfrm>
          <a:prstGeom prst="rect">
            <a:avLst/>
          </a:prstGeom>
        </p:spPr>
        <p:txBody>
          <a:bodyPr vert="horz" lIns="91440" tIns="45720" rIns="91440" bIns="45720" rtlCol="0" anchor="b">
            <a:normAutofit fontScale="8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dirty="0"/>
              <a:t>Example &amp; Throwable</a:t>
            </a:r>
          </a:p>
        </p:txBody>
      </p:sp>
      <p:pic>
        <p:nvPicPr>
          <p:cNvPr id="3" name="Picture 2">
            <a:extLst>
              <a:ext uri="{FF2B5EF4-FFF2-40B4-BE49-F238E27FC236}">
                <a16:creationId xmlns:a16="http://schemas.microsoft.com/office/drawing/2014/main" id="{98281A77-6CC3-ABCA-7F9E-05F49C1C3201}"/>
              </a:ext>
            </a:extLst>
          </p:cNvPr>
          <p:cNvPicPr>
            <a:picLocks noChangeAspect="1"/>
          </p:cNvPicPr>
          <p:nvPr/>
        </p:nvPicPr>
        <p:blipFill>
          <a:blip r:embed="rId2"/>
          <a:stretch>
            <a:fillRect/>
          </a:stretch>
        </p:blipFill>
        <p:spPr>
          <a:xfrm>
            <a:off x="6589059" y="896469"/>
            <a:ext cx="5164069" cy="5665695"/>
          </a:xfrm>
          <a:prstGeom prst="rect">
            <a:avLst/>
          </a:prstGeom>
        </p:spPr>
      </p:pic>
    </p:spTree>
    <p:extLst>
      <p:ext uri="{BB962C8B-B14F-4D97-AF65-F5344CB8AC3E}">
        <p14:creationId xmlns:p14="http://schemas.microsoft.com/office/powerpoint/2010/main" val="309388801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B1B8008-15E6-1807-BC60-56BCB3A5DEEC}"/>
              </a:ext>
            </a:extLst>
          </p:cNvPr>
          <p:cNvPicPr>
            <a:picLocks noChangeAspect="1"/>
          </p:cNvPicPr>
          <p:nvPr/>
        </p:nvPicPr>
        <p:blipFill rotWithShape="1">
          <a:blip r:embed="rId2"/>
          <a:srcRect l="14934" t="3470" b="1905"/>
          <a:stretch/>
        </p:blipFill>
        <p:spPr>
          <a:xfrm>
            <a:off x="277906" y="591672"/>
            <a:ext cx="11719674" cy="5764304"/>
          </a:xfrm>
          <a:prstGeom prst="rect">
            <a:avLst/>
          </a:prstGeom>
          <a:ln>
            <a:solidFill>
              <a:schemeClr val="tx1"/>
            </a:solidFill>
          </a:ln>
        </p:spPr>
      </p:pic>
    </p:spTree>
    <p:extLst>
      <p:ext uri="{BB962C8B-B14F-4D97-AF65-F5344CB8AC3E}">
        <p14:creationId xmlns:p14="http://schemas.microsoft.com/office/powerpoint/2010/main" val="26485268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2">
            <a:extLst>
              <a:ext uri="{FF2B5EF4-FFF2-40B4-BE49-F238E27FC236}">
                <a16:creationId xmlns:a16="http://schemas.microsoft.com/office/drawing/2014/main" id="{43222EA1-4DBA-810D-5F72-D097D2ADB900}"/>
              </a:ext>
            </a:extLst>
          </p:cNvPr>
          <p:cNvSpPr txBox="1">
            <a:spLocks/>
          </p:cNvSpPr>
          <p:nvPr/>
        </p:nvSpPr>
        <p:spPr>
          <a:xfrm>
            <a:off x="298704" y="777241"/>
            <a:ext cx="11482319" cy="5758030"/>
          </a:xfrm>
          <a:prstGeom prst="rect">
            <a:avLst/>
          </a:prstGeom>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Wingdings" panose="05000000000000000000" pitchFamily="2" charset="2"/>
              <a:buChar char="Ø"/>
            </a:pPr>
            <a:r>
              <a:rPr lang="en-US" dirty="0"/>
              <a:t>Exceptions which are checked by the compiler for smooth Execution of program are called </a:t>
            </a:r>
            <a:r>
              <a:rPr lang="en-US" b="1" dirty="0"/>
              <a:t>checked exception</a:t>
            </a:r>
          </a:p>
          <a:p>
            <a:pPr marL="342900" indent="-342900" algn="l">
              <a:buFont typeface="Wingdings" panose="05000000000000000000" pitchFamily="2" charset="2"/>
              <a:buChar char="Ø"/>
            </a:pPr>
            <a:r>
              <a:rPr lang="en-US" dirty="0"/>
              <a:t>Exceptions which are not checked by the compiler are called </a:t>
            </a:r>
            <a:r>
              <a:rPr lang="en-US" b="1" dirty="0"/>
              <a:t>unchecked exception</a:t>
            </a:r>
            <a:r>
              <a:rPr lang="en-US" dirty="0"/>
              <a:t>.</a:t>
            </a:r>
          </a:p>
          <a:p>
            <a:pPr marL="342900" indent="-342900" algn="l">
              <a:buFont typeface="Wingdings" panose="05000000000000000000" pitchFamily="2" charset="2"/>
              <a:buChar char="Ø"/>
            </a:pPr>
            <a:r>
              <a:rPr lang="en-US" dirty="0"/>
              <a:t>If Exceptions are </a:t>
            </a:r>
            <a:r>
              <a:rPr lang="en-US" b="1" dirty="0"/>
              <a:t>checked</a:t>
            </a:r>
            <a:r>
              <a:rPr lang="en-US" dirty="0"/>
              <a:t> then we have to </a:t>
            </a:r>
            <a:r>
              <a:rPr lang="en-US" b="1" dirty="0"/>
              <a:t>handle </a:t>
            </a:r>
            <a:r>
              <a:rPr lang="en-US" dirty="0"/>
              <a:t>them either using </a:t>
            </a:r>
            <a:r>
              <a:rPr lang="en-US" b="1" dirty="0"/>
              <a:t>try catch </a:t>
            </a:r>
            <a:r>
              <a:rPr lang="en-US" dirty="0"/>
              <a:t>or using </a:t>
            </a:r>
            <a:r>
              <a:rPr lang="en-US" b="1" dirty="0"/>
              <a:t>throws </a:t>
            </a:r>
            <a:r>
              <a:rPr lang="en-US" dirty="0"/>
              <a:t>keyword. If </a:t>
            </a:r>
            <a:r>
              <a:rPr lang="en-US" b="1" dirty="0"/>
              <a:t>not </a:t>
            </a:r>
            <a:r>
              <a:rPr lang="en-US" dirty="0"/>
              <a:t>we will get </a:t>
            </a:r>
            <a:r>
              <a:rPr lang="en-US" b="1" dirty="0"/>
              <a:t>Compile time error</a:t>
            </a:r>
            <a:r>
              <a:rPr lang="en-US" dirty="0"/>
              <a:t>.</a:t>
            </a:r>
          </a:p>
          <a:p>
            <a:pPr marL="342900" indent="-342900" algn="l">
              <a:buFont typeface="Wingdings" panose="05000000000000000000" pitchFamily="2" charset="2"/>
              <a:buChar char="Ø"/>
            </a:pPr>
            <a:r>
              <a:rPr lang="en-US" dirty="0"/>
              <a:t>Runtime Exception &amp; it’s child  along with Error come under unchecked category.</a:t>
            </a:r>
          </a:p>
          <a:p>
            <a:pPr marL="342900" indent="-342900" algn="l">
              <a:buFont typeface="Wingdings" panose="05000000000000000000" pitchFamily="2" charset="2"/>
              <a:buChar char="Ø"/>
            </a:pPr>
            <a:r>
              <a:rPr lang="en-US" dirty="0"/>
              <a:t>Note: Whatever is the type of </a:t>
            </a:r>
            <a:r>
              <a:rPr lang="en-US" b="1" dirty="0"/>
              <a:t>exception</a:t>
            </a:r>
            <a:r>
              <a:rPr lang="en-US" dirty="0"/>
              <a:t> checked or unchecked it </a:t>
            </a:r>
            <a:r>
              <a:rPr lang="en-US" b="1" dirty="0"/>
              <a:t>will occur only at run time</a:t>
            </a:r>
            <a:r>
              <a:rPr lang="en-US" dirty="0"/>
              <a:t>. And default Exception handler will use </a:t>
            </a:r>
            <a:r>
              <a:rPr lang="en-US" b="1" dirty="0" err="1"/>
              <a:t>printStackTrace</a:t>
            </a:r>
            <a:r>
              <a:rPr lang="en-US" dirty="0"/>
              <a:t> method to print exception.</a:t>
            </a:r>
          </a:p>
          <a:p>
            <a:pPr marL="342900" indent="-342900" algn="l">
              <a:buFont typeface="Wingdings" panose="05000000000000000000" pitchFamily="2" charset="2"/>
              <a:buChar char="Ø"/>
            </a:pPr>
            <a:endParaRPr lang="en-US" dirty="0"/>
          </a:p>
          <a:p>
            <a:pPr marL="342900" indent="-342900" algn="l">
              <a:buFont typeface="Wingdings" panose="05000000000000000000" pitchFamily="2" charset="2"/>
              <a:buChar char="Ø"/>
            </a:pPr>
            <a:r>
              <a:rPr lang="en-US" dirty="0"/>
              <a:t>An exception is said to be fully checked if itself &amp; all it’s child exceptions are checked.</a:t>
            </a:r>
          </a:p>
          <a:p>
            <a:pPr algn="l"/>
            <a:r>
              <a:rPr lang="en-US" dirty="0"/>
              <a:t>Ex: </a:t>
            </a:r>
            <a:r>
              <a:rPr lang="en-US" dirty="0" err="1"/>
              <a:t>IOException</a:t>
            </a:r>
            <a:r>
              <a:rPr lang="en-US" dirty="0"/>
              <a:t>, Interrupted IO Exception.</a:t>
            </a:r>
          </a:p>
          <a:p>
            <a:pPr marL="342900" indent="-342900" algn="l">
              <a:buFont typeface="Wingdings" panose="05000000000000000000" pitchFamily="2" charset="2"/>
              <a:buChar char="Ø"/>
            </a:pPr>
            <a:r>
              <a:rPr lang="en-US" dirty="0"/>
              <a:t>An exception is said to be partially checked if it or it’s child have combination of both checked &amp; unchecked.</a:t>
            </a:r>
          </a:p>
          <a:p>
            <a:pPr algn="l"/>
            <a:r>
              <a:rPr lang="en-US" dirty="0"/>
              <a:t>Ex: Exception, Throwable (only possible examples)</a:t>
            </a:r>
          </a:p>
          <a:p>
            <a:pPr marL="342900" indent="-342900" algn="l">
              <a:buFont typeface="Wingdings" panose="05000000000000000000" pitchFamily="2" charset="2"/>
              <a:buChar char="Ø"/>
            </a:pPr>
            <a:endParaRPr lang="en-US" dirty="0"/>
          </a:p>
          <a:p>
            <a:pPr marL="342900" indent="-342900" algn="l">
              <a:buFont typeface="Wingdings" panose="05000000000000000000" pitchFamily="2" charset="2"/>
              <a:buChar char="Ø"/>
            </a:pPr>
            <a:endParaRPr lang="en-US" dirty="0"/>
          </a:p>
          <a:p>
            <a:pPr marL="342900" indent="-342900" algn="l">
              <a:buFont typeface="Wingdings" panose="05000000000000000000" pitchFamily="2" charset="2"/>
              <a:buChar char="Ø"/>
            </a:pPr>
            <a:endParaRPr lang="en-US" dirty="0"/>
          </a:p>
          <a:p>
            <a:pPr marL="342900" indent="-342900" algn="l">
              <a:buFont typeface="Wingdings" panose="05000000000000000000" pitchFamily="2" charset="2"/>
              <a:buChar char="Ø"/>
            </a:pPr>
            <a:endParaRPr lang="en-US" dirty="0"/>
          </a:p>
          <a:p>
            <a:pPr marL="342900" indent="-342900" algn="l">
              <a:buFont typeface="Wingdings" panose="05000000000000000000" pitchFamily="2" charset="2"/>
              <a:buChar char="Ø"/>
            </a:pPr>
            <a:endParaRPr lang="en-US" dirty="0"/>
          </a:p>
          <a:p>
            <a:pPr algn="l"/>
            <a:endParaRPr lang="en-US" dirty="0"/>
          </a:p>
          <a:p>
            <a:pPr marL="285750" indent="-285750" algn="l">
              <a:buFont typeface="Wingdings" panose="05000000000000000000" pitchFamily="2" charset="2"/>
              <a:buChar char="Ø"/>
            </a:pPr>
            <a:endParaRPr lang="en-US" dirty="0"/>
          </a:p>
        </p:txBody>
      </p:sp>
      <p:sp>
        <p:nvSpPr>
          <p:cNvPr id="6" name="Title 1">
            <a:extLst>
              <a:ext uri="{FF2B5EF4-FFF2-40B4-BE49-F238E27FC236}">
                <a16:creationId xmlns:a16="http://schemas.microsoft.com/office/drawing/2014/main" id="{0DC7D067-8140-A67D-FB11-D090A585DD16}"/>
              </a:ext>
            </a:extLst>
          </p:cNvPr>
          <p:cNvSpPr txBox="1">
            <a:spLocks/>
          </p:cNvSpPr>
          <p:nvPr/>
        </p:nvSpPr>
        <p:spPr>
          <a:xfrm>
            <a:off x="1046606" y="193104"/>
            <a:ext cx="9328785" cy="668337"/>
          </a:xfrm>
          <a:prstGeom prst="rect">
            <a:avLst/>
          </a:prstGeom>
        </p:spPr>
        <p:txBody>
          <a:bodyPr vert="horz" lIns="91440" tIns="45720" rIns="91440" bIns="45720" rtlCol="0" anchor="b">
            <a:normAutofit fontScale="8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dirty="0"/>
              <a:t>Checked VS Unchecked</a:t>
            </a:r>
          </a:p>
        </p:txBody>
      </p:sp>
    </p:spTree>
    <p:extLst>
      <p:ext uri="{BB962C8B-B14F-4D97-AF65-F5344CB8AC3E}">
        <p14:creationId xmlns:p14="http://schemas.microsoft.com/office/powerpoint/2010/main" val="170534081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2">
            <a:extLst>
              <a:ext uri="{FF2B5EF4-FFF2-40B4-BE49-F238E27FC236}">
                <a16:creationId xmlns:a16="http://schemas.microsoft.com/office/drawing/2014/main" id="{43222EA1-4DBA-810D-5F72-D097D2ADB900}"/>
              </a:ext>
            </a:extLst>
          </p:cNvPr>
          <p:cNvSpPr txBox="1">
            <a:spLocks/>
          </p:cNvSpPr>
          <p:nvPr/>
        </p:nvSpPr>
        <p:spPr>
          <a:xfrm>
            <a:off x="298704" y="777240"/>
            <a:ext cx="5985555" cy="5861304"/>
          </a:xfrm>
          <a:prstGeom prst="rect">
            <a:avLst/>
          </a:prstGeom>
        </p:spPr>
        <p:txBody>
          <a:bodyPr vert="horz" lIns="91440" tIns="45720" rIns="91440" bIns="4572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Wingdings" panose="05000000000000000000" pitchFamily="2" charset="2"/>
              <a:buChar char="Ø"/>
            </a:pPr>
            <a:r>
              <a:rPr lang="en-US" dirty="0"/>
              <a:t>Code which has exception chance is put in try block &amp; when exception occurs it will be caught in the catch block.</a:t>
            </a:r>
          </a:p>
          <a:p>
            <a:pPr marL="342900" indent="-342900" algn="l">
              <a:buFont typeface="Wingdings" panose="05000000000000000000" pitchFamily="2" charset="2"/>
              <a:buChar char="Ø"/>
            </a:pPr>
            <a:r>
              <a:rPr lang="en-US" dirty="0"/>
              <a:t>If </a:t>
            </a:r>
            <a:r>
              <a:rPr lang="en-US" b="1" dirty="0"/>
              <a:t>multiple catch blocks </a:t>
            </a:r>
            <a:r>
              <a:rPr lang="en-US" dirty="0"/>
              <a:t>are present then child Exception must be first caught then the parent Exception otherwise you will get Compile time error saying Exception XXX has already been caught.</a:t>
            </a:r>
          </a:p>
          <a:p>
            <a:pPr marL="342900" indent="-342900" algn="l">
              <a:buFont typeface="Wingdings" panose="05000000000000000000" pitchFamily="2" charset="2"/>
              <a:buChar char="Ø"/>
            </a:pPr>
            <a:r>
              <a:rPr lang="en-US" dirty="0"/>
              <a:t>Multiple catch blocks with same Exception being caught also results in compile time error.</a:t>
            </a:r>
          </a:p>
          <a:p>
            <a:pPr marL="342900" indent="-342900" algn="l">
              <a:buFont typeface="Wingdings" panose="05000000000000000000" pitchFamily="2" charset="2"/>
              <a:buChar char="Ø"/>
            </a:pPr>
            <a:r>
              <a:rPr lang="en-US" b="1" dirty="0"/>
              <a:t>finally block</a:t>
            </a:r>
            <a:r>
              <a:rPr lang="en-US" dirty="0"/>
              <a:t> which is written after catch block will </a:t>
            </a:r>
            <a:r>
              <a:rPr lang="en-US" b="1" dirty="0"/>
              <a:t>always be executed </a:t>
            </a:r>
            <a:r>
              <a:rPr lang="en-US" dirty="0"/>
              <a:t>irrespective of whether the exception is raised or not /handled or not.</a:t>
            </a:r>
          </a:p>
          <a:p>
            <a:pPr marL="342900" indent="-342900" algn="l">
              <a:buFont typeface="Wingdings" panose="05000000000000000000" pitchFamily="2" charset="2"/>
              <a:buChar char="Ø"/>
            </a:pPr>
            <a:r>
              <a:rPr lang="en-US" dirty="0"/>
              <a:t>Basically finally block performs clean up task. i.e. which ever resources have been opened within try block will be closed inside finally block.</a:t>
            </a:r>
          </a:p>
          <a:p>
            <a:pPr marL="342900" indent="-342900" algn="l">
              <a:buFont typeface="Wingdings" panose="05000000000000000000" pitchFamily="2" charset="2"/>
              <a:buChar char="Ø"/>
            </a:pPr>
            <a:r>
              <a:rPr lang="en-US" dirty="0" err="1"/>
              <a:t>Try+finally</a:t>
            </a:r>
            <a:r>
              <a:rPr lang="en-US" dirty="0"/>
              <a:t> is also a valid combination. </a:t>
            </a:r>
          </a:p>
          <a:p>
            <a:pPr marL="342900" indent="-342900" algn="l">
              <a:buFont typeface="Wingdings" panose="05000000000000000000" pitchFamily="2" charset="2"/>
              <a:buChar char="Ø"/>
            </a:pPr>
            <a:r>
              <a:rPr lang="en-US" dirty="0"/>
              <a:t>Whenever we throw new Exception()… we are basically handing over the Exception object to JVM.</a:t>
            </a:r>
          </a:p>
          <a:p>
            <a:pPr marL="342900" indent="-342900" algn="l">
              <a:buFont typeface="Wingdings" panose="05000000000000000000" pitchFamily="2" charset="2"/>
              <a:buChar char="Ø"/>
            </a:pPr>
            <a:endParaRPr lang="en-US" dirty="0"/>
          </a:p>
          <a:p>
            <a:pPr marL="342900" indent="-342900" algn="l">
              <a:buFont typeface="Wingdings" panose="05000000000000000000" pitchFamily="2" charset="2"/>
              <a:buChar char="Ø"/>
            </a:pPr>
            <a:endParaRPr lang="en-US" dirty="0"/>
          </a:p>
          <a:p>
            <a:pPr marL="342900" indent="-342900" algn="l">
              <a:buFont typeface="Wingdings" panose="05000000000000000000" pitchFamily="2" charset="2"/>
              <a:buChar char="Ø"/>
            </a:pPr>
            <a:endParaRPr lang="en-US" dirty="0"/>
          </a:p>
          <a:p>
            <a:pPr marL="342900" indent="-342900" algn="l">
              <a:buFont typeface="Wingdings" panose="05000000000000000000" pitchFamily="2" charset="2"/>
              <a:buChar char="Ø"/>
            </a:pPr>
            <a:endParaRPr lang="en-US" dirty="0"/>
          </a:p>
          <a:p>
            <a:pPr marL="342900" indent="-342900" algn="l">
              <a:buFont typeface="Wingdings" panose="05000000000000000000" pitchFamily="2" charset="2"/>
              <a:buChar char="Ø"/>
            </a:pPr>
            <a:endParaRPr lang="en-US" dirty="0"/>
          </a:p>
          <a:p>
            <a:pPr marL="342900" indent="-342900" algn="l">
              <a:buFont typeface="Wingdings" panose="05000000000000000000" pitchFamily="2" charset="2"/>
              <a:buChar char="Ø"/>
            </a:pPr>
            <a:endParaRPr lang="en-US" dirty="0"/>
          </a:p>
          <a:p>
            <a:pPr algn="l"/>
            <a:endParaRPr lang="en-US" dirty="0"/>
          </a:p>
          <a:p>
            <a:pPr marL="285750" indent="-285750" algn="l">
              <a:buFont typeface="Wingdings" panose="05000000000000000000" pitchFamily="2" charset="2"/>
              <a:buChar char="Ø"/>
            </a:pPr>
            <a:endParaRPr lang="en-US" dirty="0"/>
          </a:p>
        </p:txBody>
      </p:sp>
      <p:sp>
        <p:nvSpPr>
          <p:cNvPr id="6" name="Title 1">
            <a:extLst>
              <a:ext uri="{FF2B5EF4-FFF2-40B4-BE49-F238E27FC236}">
                <a16:creationId xmlns:a16="http://schemas.microsoft.com/office/drawing/2014/main" id="{0DC7D067-8140-A67D-FB11-D090A585DD16}"/>
              </a:ext>
            </a:extLst>
          </p:cNvPr>
          <p:cNvSpPr txBox="1">
            <a:spLocks/>
          </p:cNvSpPr>
          <p:nvPr/>
        </p:nvSpPr>
        <p:spPr>
          <a:xfrm>
            <a:off x="1046606" y="193104"/>
            <a:ext cx="9328785" cy="668337"/>
          </a:xfrm>
          <a:prstGeom prst="rect">
            <a:avLst/>
          </a:prstGeom>
        </p:spPr>
        <p:txBody>
          <a:bodyPr vert="horz" lIns="91440" tIns="45720" rIns="91440" bIns="45720" rtlCol="0" anchor="b">
            <a:normAutofit fontScale="8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dirty="0"/>
              <a:t>Try catch</a:t>
            </a:r>
          </a:p>
        </p:txBody>
      </p:sp>
      <p:pic>
        <p:nvPicPr>
          <p:cNvPr id="3" name="Picture 2">
            <a:extLst>
              <a:ext uri="{FF2B5EF4-FFF2-40B4-BE49-F238E27FC236}">
                <a16:creationId xmlns:a16="http://schemas.microsoft.com/office/drawing/2014/main" id="{17CFBC81-B6EB-498C-CBC7-024A1F6D259B}"/>
              </a:ext>
            </a:extLst>
          </p:cNvPr>
          <p:cNvPicPr>
            <a:picLocks noChangeAspect="1"/>
          </p:cNvPicPr>
          <p:nvPr/>
        </p:nvPicPr>
        <p:blipFill>
          <a:blip r:embed="rId2"/>
          <a:stretch>
            <a:fillRect/>
          </a:stretch>
        </p:blipFill>
        <p:spPr>
          <a:xfrm>
            <a:off x="6311152" y="2250141"/>
            <a:ext cx="5701374" cy="3367418"/>
          </a:xfrm>
          <a:prstGeom prst="rect">
            <a:avLst/>
          </a:prstGeom>
          <a:ln>
            <a:solidFill>
              <a:schemeClr val="tx1"/>
            </a:solidFill>
          </a:ln>
        </p:spPr>
      </p:pic>
      <p:sp>
        <p:nvSpPr>
          <p:cNvPr id="4" name="TextBox 3">
            <a:extLst>
              <a:ext uri="{FF2B5EF4-FFF2-40B4-BE49-F238E27FC236}">
                <a16:creationId xmlns:a16="http://schemas.microsoft.com/office/drawing/2014/main" id="{7028F74C-9E8D-C03A-EA6F-614346E2EC3B}"/>
              </a:ext>
            </a:extLst>
          </p:cNvPr>
          <p:cNvSpPr txBox="1"/>
          <p:nvPr/>
        </p:nvSpPr>
        <p:spPr>
          <a:xfrm>
            <a:off x="6320118" y="5719482"/>
            <a:ext cx="5363007" cy="646331"/>
          </a:xfrm>
          <a:prstGeom prst="rect">
            <a:avLst/>
          </a:prstGeom>
          <a:noFill/>
        </p:spPr>
        <p:txBody>
          <a:bodyPr wrap="none" rtlCol="0">
            <a:spAutoFit/>
          </a:bodyPr>
          <a:lstStyle/>
          <a:p>
            <a:r>
              <a:rPr lang="en-US" dirty="0"/>
              <a:t>Note: throw works only for Throwable type objects and</a:t>
            </a:r>
          </a:p>
          <a:p>
            <a:r>
              <a:rPr lang="en-US" dirty="0"/>
              <a:t>Not applicable for normal java objects.</a:t>
            </a:r>
          </a:p>
        </p:txBody>
      </p:sp>
      <p:pic>
        <p:nvPicPr>
          <p:cNvPr id="7" name="Picture 6">
            <a:extLst>
              <a:ext uri="{FF2B5EF4-FFF2-40B4-BE49-F238E27FC236}">
                <a16:creationId xmlns:a16="http://schemas.microsoft.com/office/drawing/2014/main" id="{B585E9AA-9F4A-80E3-45D1-722AA033B781}"/>
              </a:ext>
            </a:extLst>
          </p:cNvPr>
          <p:cNvPicPr>
            <a:picLocks noChangeAspect="1"/>
          </p:cNvPicPr>
          <p:nvPr/>
        </p:nvPicPr>
        <p:blipFill>
          <a:blip r:embed="rId3"/>
          <a:stretch>
            <a:fillRect/>
          </a:stretch>
        </p:blipFill>
        <p:spPr>
          <a:xfrm>
            <a:off x="7001435" y="151076"/>
            <a:ext cx="4894729" cy="1928736"/>
          </a:xfrm>
          <a:prstGeom prst="rect">
            <a:avLst/>
          </a:prstGeom>
        </p:spPr>
      </p:pic>
    </p:spTree>
    <p:extLst>
      <p:ext uri="{BB962C8B-B14F-4D97-AF65-F5344CB8AC3E}">
        <p14:creationId xmlns:p14="http://schemas.microsoft.com/office/powerpoint/2010/main" val="30001514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CBBD1F-78AF-0BF8-03B8-6ACFF5A99189}"/>
              </a:ext>
            </a:extLst>
          </p:cNvPr>
          <p:cNvSpPr>
            <a:spLocks noGrp="1"/>
          </p:cNvSpPr>
          <p:nvPr>
            <p:ph type="ctrTitle"/>
          </p:nvPr>
        </p:nvSpPr>
        <p:spPr>
          <a:xfrm>
            <a:off x="1095375" y="827088"/>
            <a:ext cx="8001000" cy="668337"/>
          </a:xfrm>
        </p:spPr>
        <p:txBody>
          <a:bodyPr>
            <a:normAutofit fontScale="90000"/>
          </a:bodyPr>
          <a:lstStyle/>
          <a:p>
            <a:r>
              <a:rPr lang="en-US" dirty="0"/>
              <a:t>VARIABLES</a:t>
            </a:r>
          </a:p>
        </p:txBody>
      </p:sp>
      <p:sp>
        <p:nvSpPr>
          <p:cNvPr id="3" name="Subtitle 2">
            <a:extLst>
              <a:ext uri="{FF2B5EF4-FFF2-40B4-BE49-F238E27FC236}">
                <a16:creationId xmlns:a16="http://schemas.microsoft.com/office/drawing/2014/main" id="{3BAF2FCC-9CF6-B5DC-6189-7D123FC4023B}"/>
              </a:ext>
            </a:extLst>
          </p:cNvPr>
          <p:cNvSpPr>
            <a:spLocks noGrp="1"/>
          </p:cNvSpPr>
          <p:nvPr>
            <p:ph type="subTitle" idx="1"/>
          </p:nvPr>
        </p:nvSpPr>
        <p:spPr>
          <a:xfrm>
            <a:off x="1154954" y="1562100"/>
            <a:ext cx="9894045" cy="4619625"/>
          </a:xfrm>
        </p:spPr>
        <p:txBody>
          <a:bodyPr>
            <a:normAutofit lnSpcReduction="10000"/>
          </a:bodyPr>
          <a:lstStyle/>
          <a:p>
            <a:pPr marL="285750" indent="-285750" algn="l">
              <a:buFont typeface="Wingdings" panose="05000000000000000000" pitchFamily="2" charset="2"/>
              <a:buChar char="Ø"/>
            </a:pPr>
            <a:r>
              <a:rPr lang="en-US" dirty="0"/>
              <a:t> We can categorizes variables under 2 division-</a:t>
            </a:r>
          </a:p>
          <a:p>
            <a:pPr marL="285750" indent="-285750" algn="l">
              <a:buFont typeface="Wingdings" panose="05000000000000000000" pitchFamily="2" charset="2"/>
              <a:buChar char="Ø"/>
            </a:pPr>
            <a:r>
              <a:rPr lang="en-US" dirty="0"/>
              <a:t>Division1 -&gt; 1)Primitive(doesn’t have property like an object) 2)Reference</a:t>
            </a:r>
          </a:p>
          <a:p>
            <a:pPr marL="285750" indent="-285750" algn="l">
              <a:buFont typeface="Wingdings" panose="05000000000000000000" pitchFamily="2" charset="2"/>
              <a:buChar char="Ø"/>
            </a:pPr>
            <a:r>
              <a:rPr lang="en-US" dirty="0"/>
              <a:t>Division2 -&gt; 1)instance(heap area) 2)static(heap area) 3)local(stack area)</a:t>
            </a:r>
          </a:p>
          <a:p>
            <a:pPr marL="285750" indent="-285750" algn="l">
              <a:buFont typeface="Wingdings" panose="05000000000000000000" pitchFamily="2" charset="2"/>
              <a:buChar char="Ø"/>
            </a:pPr>
            <a:r>
              <a:rPr lang="en-US" dirty="0"/>
              <a:t>Default values of instance and static variables are as follows  - </a:t>
            </a:r>
          </a:p>
          <a:p>
            <a:pPr algn="l"/>
            <a:r>
              <a:rPr lang="en-US" dirty="0"/>
              <a:t>1)Numbers =0 2)references=null 3)Boolean=false  so don’t need to initialize.</a:t>
            </a:r>
          </a:p>
          <a:p>
            <a:pPr marL="457200" indent="-457200" algn="l">
              <a:buFont typeface="Wingdings" panose="05000000000000000000" pitchFamily="2" charset="2"/>
              <a:buChar char="Ø"/>
            </a:pPr>
            <a:r>
              <a:rPr lang="en-US" dirty="0"/>
              <a:t>Local variables don’t have default values so they must be initialized. If not while printing or adding value etc. you will get error.</a:t>
            </a:r>
          </a:p>
          <a:p>
            <a:pPr marL="457200" indent="-457200" algn="l">
              <a:buFont typeface="Wingdings" panose="05000000000000000000" pitchFamily="2" charset="2"/>
              <a:buChar char="Ø"/>
            </a:pPr>
            <a:r>
              <a:rPr lang="en-US" dirty="0"/>
              <a:t>Local variables also cannot be used with any modifiers except final. </a:t>
            </a:r>
            <a:r>
              <a:rPr lang="en-US" dirty="0" err="1"/>
              <a:t>i.e</a:t>
            </a:r>
            <a:r>
              <a:rPr lang="en-US" dirty="0"/>
              <a:t>  final int x = 20 is valid.</a:t>
            </a:r>
          </a:p>
          <a:p>
            <a:pPr marL="457200" indent="-457200" algn="l">
              <a:buFont typeface="Wingdings" panose="05000000000000000000" pitchFamily="2" charset="2"/>
              <a:buChar char="Ø"/>
            </a:pPr>
            <a:r>
              <a:rPr lang="en-US" dirty="0"/>
              <a:t>If we have instance/static variable like these 1) int x[]; 2)int x[] = new int[3] in 1) will get null pointer exception if accessing x[0] 2)will give 0 if accessed x[0].</a:t>
            </a:r>
          </a:p>
        </p:txBody>
      </p:sp>
    </p:spTree>
    <p:extLst>
      <p:ext uri="{BB962C8B-B14F-4D97-AF65-F5344CB8AC3E}">
        <p14:creationId xmlns:p14="http://schemas.microsoft.com/office/powerpoint/2010/main" val="355043922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2">
            <a:extLst>
              <a:ext uri="{FF2B5EF4-FFF2-40B4-BE49-F238E27FC236}">
                <a16:creationId xmlns:a16="http://schemas.microsoft.com/office/drawing/2014/main" id="{43222EA1-4DBA-810D-5F72-D097D2ADB900}"/>
              </a:ext>
            </a:extLst>
          </p:cNvPr>
          <p:cNvSpPr txBox="1">
            <a:spLocks/>
          </p:cNvSpPr>
          <p:nvPr/>
        </p:nvSpPr>
        <p:spPr>
          <a:xfrm>
            <a:off x="298704" y="777241"/>
            <a:ext cx="11482319" cy="456572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Wingdings" panose="05000000000000000000" pitchFamily="2" charset="2"/>
              <a:buChar char="Ø"/>
            </a:pPr>
            <a:r>
              <a:rPr lang="en-US" dirty="0"/>
              <a:t>It delegates the responsibility of exception handling to caller. Then caller is responsible to handle the exception.</a:t>
            </a:r>
          </a:p>
          <a:p>
            <a:pPr marL="342900" indent="-342900" algn="l">
              <a:buFont typeface="Wingdings" panose="05000000000000000000" pitchFamily="2" charset="2"/>
              <a:buChar char="Ø"/>
            </a:pPr>
            <a:r>
              <a:rPr lang="en-US" dirty="0"/>
              <a:t>It is required only for checked Exception &amp; usage of throws for unchecked Exception doesn’t make any sense(Even you can do it but it’s of no use).</a:t>
            </a:r>
          </a:p>
          <a:p>
            <a:pPr marL="342900" indent="-342900" algn="l">
              <a:buFont typeface="Wingdings" panose="05000000000000000000" pitchFamily="2" charset="2"/>
              <a:buChar char="Ø"/>
            </a:pPr>
            <a:r>
              <a:rPr lang="en-US" dirty="0"/>
              <a:t>Throws keyword is only used to convince the compiler &amp; usage of throws keyword doesn’t prevent abnormal termination of program. i.e. at runtime exception will rise if it has to.</a:t>
            </a:r>
          </a:p>
          <a:p>
            <a:pPr marL="342900" indent="-342900" algn="l">
              <a:buFont typeface="Wingdings" panose="05000000000000000000" pitchFamily="2" charset="2"/>
              <a:buChar char="Ø"/>
            </a:pPr>
            <a:r>
              <a:rPr lang="en-US" dirty="0"/>
              <a:t>Throws cannot be used for class, it can only be used for methods both static &amp; non static.</a:t>
            </a:r>
          </a:p>
          <a:p>
            <a:pPr marL="342900" indent="-342900" algn="l">
              <a:buFont typeface="Wingdings" panose="05000000000000000000" pitchFamily="2" charset="2"/>
              <a:buChar char="Ø"/>
            </a:pPr>
            <a:endParaRPr lang="en-US" dirty="0"/>
          </a:p>
          <a:p>
            <a:pPr marL="342900" indent="-342900" algn="l">
              <a:buFont typeface="Wingdings" panose="05000000000000000000" pitchFamily="2" charset="2"/>
              <a:buChar char="Ø"/>
            </a:pPr>
            <a:endParaRPr lang="en-US" dirty="0"/>
          </a:p>
          <a:p>
            <a:pPr marL="342900" indent="-342900" algn="l">
              <a:buFont typeface="Wingdings" panose="05000000000000000000" pitchFamily="2" charset="2"/>
              <a:buChar char="Ø"/>
            </a:pPr>
            <a:endParaRPr lang="en-US" dirty="0"/>
          </a:p>
          <a:p>
            <a:pPr marL="342900" indent="-342900" algn="l">
              <a:buFont typeface="Wingdings" panose="05000000000000000000" pitchFamily="2" charset="2"/>
              <a:buChar char="Ø"/>
            </a:pPr>
            <a:endParaRPr lang="en-US" dirty="0"/>
          </a:p>
          <a:p>
            <a:pPr algn="l"/>
            <a:endParaRPr lang="en-US" dirty="0"/>
          </a:p>
          <a:p>
            <a:pPr algn="l"/>
            <a:endParaRPr lang="en-US" dirty="0"/>
          </a:p>
          <a:p>
            <a:pPr marL="285750" indent="-285750" algn="l">
              <a:buFont typeface="Wingdings" panose="05000000000000000000" pitchFamily="2" charset="2"/>
              <a:buChar char="Ø"/>
            </a:pPr>
            <a:endParaRPr lang="en-US" dirty="0"/>
          </a:p>
        </p:txBody>
      </p:sp>
      <p:sp>
        <p:nvSpPr>
          <p:cNvPr id="6" name="Title 1">
            <a:extLst>
              <a:ext uri="{FF2B5EF4-FFF2-40B4-BE49-F238E27FC236}">
                <a16:creationId xmlns:a16="http://schemas.microsoft.com/office/drawing/2014/main" id="{0DC7D067-8140-A67D-FB11-D090A585DD16}"/>
              </a:ext>
            </a:extLst>
          </p:cNvPr>
          <p:cNvSpPr txBox="1">
            <a:spLocks/>
          </p:cNvSpPr>
          <p:nvPr/>
        </p:nvSpPr>
        <p:spPr>
          <a:xfrm>
            <a:off x="1046606" y="193104"/>
            <a:ext cx="9328785" cy="668337"/>
          </a:xfrm>
          <a:prstGeom prst="rect">
            <a:avLst/>
          </a:prstGeom>
        </p:spPr>
        <p:txBody>
          <a:bodyPr vert="horz" lIns="91440" tIns="45720" rIns="91440" bIns="45720" rtlCol="0" anchor="b">
            <a:normAutofit fontScale="8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dirty="0"/>
              <a:t>Specialty of throws</a:t>
            </a:r>
          </a:p>
        </p:txBody>
      </p:sp>
    </p:spTree>
    <p:extLst>
      <p:ext uri="{BB962C8B-B14F-4D97-AF65-F5344CB8AC3E}">
        <p14:creationId xmlns:p14="http://schemas.microsoft.com/office/powerpoint/2010/main" val="413065432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2">
            <a:extLst>
              <a:ext uri="{FF2B5EF4-FFF2-40B4-BE49-F238E27FC236}">
                <a16:creationId xmlns:a16="http://schemas.microsoft.com/office/drawing/2014/main" id="{43222EA1-4DBA-810D-5F72-D097D2ADB900}"/>
              </a:ext>
            </a:extLst>
          </p:cNvPr>
          <p:cNvSpPr txBox="1">
            <a:spLocks/>
          </p:cNvSpPr>
          <p:nvPr/>
        </p:nvSpPr>
        <p:spPr>
          <a:xfrm>
            <a:off x="298705" y="777240"/>
            <a:ext cx="6451720" cy="586130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dirty="0"/>
              <a:t>Note:</a:t>
            </a:r>
          </a:p>
          <a:p>
            <a:pPr marL="342900" indent="-342900" algn="l">
              <a:buFont typeface="Wingdings" panose="05000000000000000000" pitchFamily="2" charset="2"/>
              <a:buChar char="Ø"/>
            </a:pPr>
            <a:r>
              <a:rPr lang="en-US" dirty="0"/>
              <a:t>Throws keyword is most suitable for user defined exception but not for predefined exception.</a:t>
            </a:r>
          </a:p>
          <a:p>
            <a:pPr marL="342900" indent="-342900" algn="l">
              <a:buFont typeface="Wingdings" panose="05000000000000000000" pitchFamily="2" charset="2"/>
              <a:buChar char="Ø"/>
            </a:pPr>
            <a:r>
              <a:rPr lang="en-US" dirty="0"/>
              <a:t>It is a good practice to extend customized exception with Checked exception type.</a:t>
            </a:r>
          </a:p>
          <a:p>
            <a:pPr algn="l"/>
            <a:r>
              <a:rPr lang="en-US" dirty="0"/>
              <a:t>For example : instead of extending either Throwable or Exception (which are partially checked) or Error(which is unchecked) preferably use fully checked exception while extending.</a:t>
            </a:r>
          </a:p>
          <a:p>
            <a:pPr marL="342900" indent="-342900" algn="l">
              <a:buFont typeface="Wingdings" panose="05000000000000000000" pitchFamily="2" charset="2"/>
              <a:buChar char="Ø"/>
            </a:pPr>
            <a:endParaRPr lang="en-US" dirty="0"/>
          </a:p>
          <a:p>
            <a:pPr marL="342900" indent="-342900" algn="l">
              <a:buFont typeface="Wingdings" panose="05000000000000000000" pitchFamily="2" charset="2"/>
              <a:buChar char="Ø"/>
            </a:pPr>
            <a:endParaRPr lang="en-US" dirty="0"/>
          </a:p>
          <a:p>
            <a:pPr marL="342900" indent="-342900" algn="l">
              <a:buFont typeface="Wingdings" panose="05000000000000000000" pitchFamily="2" charset="2"/>
              <a:buChar char="Ø"/>
            </a:pPr>
            <a:endParaRPr lang="en-US" dirty="0"/>
          </a:p>
          <a:p>
            <a:pPr marL="342900" indent="-342900" algn="l">
              <a:buFont typeface="Wingdings" panose="05000000000000000000" pitchFamily="2" charset="2"/>
              <a:buChar char="Ø"/>
            </a:pPr>
            <a:endParaRPr lang="en-US" dirty="0"/>
          </a:p>
          <a:p>
            <a:pPr marL="342900" indent="-342900" algn="l">
              <a:buFont typeface="Wingdings" panose="05000000000000000000" pitchFamily="2" charset="2"/>
              <a:buChar char="Ø"/>
            </a:pPr>
            <a:endParaRPr lang="en-US" dirty="0"/>
          </a:p>
          <a:p>
            <a:pPr algn="l"/>
            <a:endParaRPr lang="en-US" dirty="0"/>
          </a:p>
          <a:p>
            <a:pPr marL="285750" indent="-285750" algn="l">
              <a:buFont typeface="Wingdings" panose="05000000000000000000" pitchFamily="2" charset="2"/>
              <a:buChar char="Ø"/>
            </a:pPr>
            <a:endParaRPr lang="en-US" dirty="0"/>
          </a:p>
        </p:txBody>
      </p:sp>
      <p:sp>
        <p:nvSpPr>
          <p:cNvPr id="4" name="Title 1">
            <a:extLst>
              <a:ext uri="{FF2B5EF4-FFF2-40B4-BE49-F238E27FC236}">
                <a16:creationId xmlns:a16="http://schemas.microsoft.com/office/drawing/2014/main" id="{6316A05D-8C7D-6079-E903-193E367AB85D}"/>
              </a:ext>
            </a:extLst>
          </p:cNvPr>
          <p:cNvSpPr txBox="1">
            <a:spLocks/>
          </p:cNvSpPr>
          <p:nvPr/>
        </p:nvSpPr>
        <p:spPr>
          <a:xfrm>
            <a:off x="965922" y="157245"/>
            <a:ext cx="9328785" cy="668337"/>
          </a:xfrm>
          <a:prstGeom prst="rect">
            <a:avLst/>
          </a:prstGeom>
        </p:spPr>
        <p:txBody>
          <a:bodyPr vert="horz" lIns="91440" tIns="45720" rIns="91440" bIns="45720" rtlCol="0" anchor="b">
            <a:normAutofit fontScale="8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dirty="0"/>
              <a:t>Customized Exception</a:t>
            </a:r>
          </a:p>
        </p:txBody>
      </p:sp>
      <p:pic>
        <p:nvPicPr>
          <p:cNvPr id="7" name="Picture 6">
            <a:extLst>
              <a:ext uri="{FF2B5EF4-FFF2-40B4-BE49-F238E27FC236}">
                <a16:creationId xmlns:a16="http://schemas.microsoft.com/office/drawing/2014/main" id="{B72DEC28-157A-D104-0942-D7C7261B40ED}"/>
              </a:ext>
            </a:extLst>
          </p:cNvPr>
          <p:cNvPicPr>
            <a:picLocks noChangeAspect="1"/>
          </p:cNvPicPr>
          <p:nvPr/>
        </p:nvPicPr>
        <p:blipFill>
          <a:blip r:embed="rId2"/>
          <a:stretch>
            <a:fillRect/>
          </a:stretch>
        </p:blipFill>
        <p:spPr>
          <a:xfrm>
            <a:off x="7039782" y="941293"/>
            <a:ext cx="4477375" cy="2653553"/>
          </a:xfrm>
          <a:prstGeom prst="rect">
            <a:avLst/>
          </a:prstGeom>
        </p:spPr>
      </p:pic>
      <p:pic>
        <p:nvPicPr>
          <p:cNvPr id="8" name="Picture 7">
            <a:extLst>
              <a:ext uri="{FF2B5EF4-FFF2-40B4-BE49-F238E27FC236}">
                <a16:creationId xmlns:a16="http://schemas.microsoft.com/office/drawing/2014/main" id="{4A9AE6FB-8C31-7295-512C-B168D3B30EE7}"/>
              </a:ext>
            </a:extLst>
          </p:cNvPr>
          <p:cNvPicPr>
            <a:picLocks noChangeAspect="1"/>
          </p:cNvPicPr>
          <p:nvPr/>
        </p:nvPicPr>
        <p:blipFill>
          <a:blip r:embed="rId3"/>
          <a:stretch>
            <a:fillRect/>
          </a:stretch>
        </p:blipFill>
        <p:spPr>
          <a:xfrm>
            <a:off x="7030259" y="3917576"/>
            <a:ext cx="4480424" cy="2581835"/>
          </a:xfrm>
          <a:prstGeom prst="rect">
            <a:avLst/>
          </a:prstGeom>
        </p:spPr>
      </p:pic>
    </p:spTree>
    <p:extLst>
      <p:ext uri="{BB962C8B-B14F-4D97-AF65-F5344CB8AC3E}">
        <p14:creationId xmlns:p14="http://schemas.microsoft.com/office/powerpoint/2010/main" val="265606024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2">
            <a:extLst>
              <a:ext uri="{FF2B5EF4-FFF2-40B4-BE49-F238E27FC236}">
                <a16:creationId xmlns:a16="http://schemas.microsoft.com/office/drawing/2014/main" id="{43222EA1-4DBA-810D-5F72-D097D2ADB900}"/>
              </a:ext>
            </a:extLst>
          </p:cNvPr>
          <p:cNvSpPr txBox="1">
            <a:spLocks/>
          </p:cNvSpPr>
          <p:nvPr/>
        </p:nvSpPr>
        <p:spPr>
          <a:xfrm>
            <a:off x="298704" y="777240"/>
            <a:ext cx="7706778" cy="5861304"/>
          </a:xfrm>
          <a:prstGeom prst="rect">
            <a:avLst/>
          </a:prstGeom>
        </p:spPr>
        <p:txBody>
          <a:bodyPr vert="horz" lIns="91440" tIns="45720" rIns="91440" bIns="45720" rtlCol="0">
            <a:normAutofit fontScale="8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Wingdings" panose="05000000000000000000" pitchFamily="2" charset="2"/>
              <a:buChar char="Ø"/>
            </a:pPr>
            <a:r>
              <a:rPr lang="en-US" dirty="0"/>
              <a:t>Exceptions can be of 2 types -&gt; 1) JVM created 2)Programmer created Exception.</a:t>
            </a:r>
          </a:p>
          <a:p>
            <a:pPr algn="l"/>
            <a:r>
              <a:rPr lang="en-US" dirty="0"/>
              <a:t>1)</a:t>
            </a:r>
            <a:r>
              <a:rPr lang="en-US" dirty="0" err="1"/>
              <a:t>ArrayIndexOutOfBounds</a:t>
            </a:r>
            <a:r>
              <a:rPr lang="en-US" dirty="0"/>
              <a:t> Exception</a:t>
            </a:r>
          </a:p>
          <a:p>
            <a:pPr marL="342900" indent="-342900" algn="l">
              <a:buFont typeface="Arial" panose="020B0604020202020204" pitchFamily="34" charset="0"/>
              <a:buChar char="•"/>
            </a:pPr>
            <a:r>
              <a:rPr lang="en-US" b="1" dirty="0"/>
              <a:t>Unchecked</a:t>
            </a:r>
          </a:p>
          <a:p>
            <a:pPr marL="342900" indent="-342900" algn="l">
              <a:buFont typeface="Arial" panose="020B0604020202020204" pitchFamily="34" charset="0"/>
              <a:buChar char="•"/>
            </a:pPr>
            <a:r>
              <a:rPr lang="en-US" dirty="0"/>
              <a:t>Child of </a:t>
            </a:r>
            <a:r>
              <a:rPr lang="en-US" b="1" dirty="0"/>
              <a:t>Runtime Exception</a:t>
            </a:r>
          </a:p>
          <a:p>
            <a:pPr marL="342900" indent="-342900" algn="l">
              <a:buFont typeface="Arial" panose="020B0604020202020204" pitchFamily="34" charset="0"/>
              <a:buChar char="•"/>
            </a:pPr>
            <a:r>
              <a:rPr lang="en-US" b="1" dirty="0"/>
              <a:t>Raised By JVM </a:t>
            </a:r>
            <a:r>
              <a:rPr lang="en-US" dirty="0"/>
              <a:t>if trying to access array elements of invalid index.</a:t>
            </a:r>
          </a:p>
          <a:p>
            <a:pPr algn="l"/>
            <a:endParaRPr lang="en-US" dirty="0"/>
          </a:p>
          <a:p>
            <a:pPr algn="l"/>
            <a:r>
              <a:rPr lang="en-US" dirty="0"/>
              <a:t>2) </a:t>
            </a:r>
            <a:r>
              <a:rPr lang="en-US" dirty="0" err="1"/>
              <a:t>NullPointer</a:t>
            </a:r>
            <a:r>
              <a:rPr lang="en-US" dirty="0"/>
              <a:t> Exception</a:t>
            </a:r>
          </a:p>
          <a:p>
            <a:pPr marL="342900" indent="-342900" algn="l">
              <a:buFont typeface="Arial" panose="020B0604020202020204" pitchFamily="34" charset="0"/>
              <a:buChar char="•"/>
            </a:pPr>
            <a:r>
              <a:rPr lang="en-US" b="1" dirty="0"/>
              <a:t>Unchecked</a:t>
            </a:r>
          </a:p>
          <a:p>
            <a:pPr marL="342900" indent="-342900" algn="l">
              <a:buFont typeface="Arial" panose="020B0604020202020204" pitchFamily="34" charset="0"/>
              <a:buChar char="•"/>
            </a:pPr>
            <a:r>
              <a:rPr lang="en-US" dirty="0"/>
              <a:t>Child of </a:t>
            </a:r>
            <a:r>
              <a:rPr lang="en-US" b="1" dirty="0"/>
              <a:t>Runtime Exception</a:t>
            </a:r>
          </a:p>
          <a:p>
            <a:pPr marL="342900" indent="-342900" algn="l">
              <a:buFont typeface="Arial" panose="020B0604020202020204" pitchFamily="34" charset="0"/>
              <a:buChar char="•"/>
            </a:pPr>
            <a:r>
              <a:rPr lang="en-US" b="1" dirty="0"/>
              <a:t>Raised By JVM </a:t>
            </a:r>
            <a:r>
              <a:rPr lang="en-US" dirty="0"/>
              <a:t>whenever we try to perform operation on null.</a:t>
            </a:r>
          </a:p>
          <a:p>
            <a:pPr algn="l"/>
            <a:endParaRPr lang="en-US" dirty="0"/>
          </a:p>
          <a:p>
            <a:pPr algn="l"/>
            <a:r>
              <a:rPr lang="en-US" dirty="0"/>
              <a:t>3)</a:t>
            </a:r>
            <a:r>
              <a:rPr lang="en-US" dirty="0" err="1"/>
              <a:t>ClassCast</a:t>
            </a:r>
            <a:r>
              <a:rPr lang="en-US" dirty="0"/>
              <a:t> Exception</a:t>
            </a:r>
          </a:p>
          <a:p>
            <a:pPr marL="342900" indent="-342900" algn="l">
              <a:buFont typeface="Arial" panose="020B0604020202020204" pitchFamily="34" charset="0"/>
              <a:buChar char="•"/>
            </a:pPr>
            <a:r>
              <a:rPr lang="en-US" b="1" dirty="0"/>
              <a:t>Unchecked</a:t>
            </a:r>
          </a:p>
          <a:p>
            <a:pPr marL="342900" indent="-342900" algn="l">
              <a:buFont typeface="Arial" panose="020B0604020202020204" pitchFamily="34" charset="0"/>
              <a:buChar char="•"/>
            </a:pPr>
            <a:r>
              <a:rPr lang="en-US" dirty="0"/>
              <a:t>Child of </a:t>
            </a:r>
            <a:r>
              <a:rPr lang="en-US" b="1" dirty="0"/>
              <a:t>Runtime Exception</a:t>
            </a:r>
          </a:p>
          <a:p>
            <a:pPr marL="342900" indent="-342900" algn="l">
              <a:buFont typeface="Arial" panose="020B0604020202020204" pitchFamily="34" charset="0"/>
              <a:buChar char="•"/>
            </a:pPr>
            <a:r>
              <a:rPr lang="en-US" b="1" dirty="0"/>
              <a:t>Raised By JVM </a:t>
            </a:r>
            <a:r>
              <a:rPr lang="en-US" dirty="0"/>
              <a:t>if typecasting of Parent to child couldn’t be performed.</a:t>
            </a:r>
          </a:p>
          <a:p>
            <a:pPr algn="l"/>
            <a:endParaRPr lang="en-US" dirty="0"/>
          </a:p>
          <a:p>
            <a:pPr algn="l"/>
            <a:endParaRPr lang="en-US" dirty="0"/>
          </a:p>
          <a:p>
            <a:pPr algn="l"/>
            <a:endParaRPr lang="en-US" dirty="0"/>
          </a:p>
          <a:p>
            <a:pPr marL="342900" indent="-342900" algn="l">
              <a:buFont typeface="Wingdings" panose="05000000000000000000" pitchFamily="2" charset="2"/>
              <a:buChar char="Ø"/>
            </a:pPr>
            <a:endParaRPr lang="en-US" dirty="0"/>
          </a:p>
          <a:p>
            <a:pPr marL="342900" indent="-342900" algn="l">
              <a:buFont typeface="Wingdings" panose="05000000000000000000" pitchFamily="2" charset="2"/>
              <a:buChar char="Ø"/>
            </a:pPr>
            <a:endParaRPr lang="en-US" dirty="0"/>
          </a:p>
          <a:p>
            <a:pPr marL="342900" indent="-342900" algn="l">
              <a:buFont typeface="Wingdings" panose="05000000000000000000" pitchFamily="2" charset="2"/>
              <a:buChar char="Ø"/>
            </a:pPr>
            <a:endParaRPr lang="en-US" dirty="0"/>
          </a:p>
          <a:p>
            <a:pPr marL="342900" indent="-342900" algn="l">
              <a:buFont typeface="Wingdings" panose="05000000000000000000" pitchFamily="2" charset="2"/>
              <a:buChar char="Ø"/>
            </a:pPr>
            <a:endParaRPr lang="en-US" dirty="0"/>
          </a:p>
          <a:p>
            <a:pPr marL="342900" indent="-342900" algn="l">
              <a:buFont typeface="Wingdings" panose="05000000000000000000" pitchFamily="2" charset="2"/>
              <a:buChar char="Ø"/>
            </a:pPr>
            <a:endParaRPr lang="en-US" dirty="0"/>
          </a:p>
          <a:p>
            <a:pPr algn="l"/>
            <a:endParaRPr lang="en-US" dirty="0"/>
          </a:p>
          <a:p>
            <a:pPr marL="285750" indent="-285750" algn="l">
              <a:buFont typeface="Wingdings" panose="05000000000000000000" pitchFamily="2" charset="2"/>
              <a:buChar char="Ø"/>
            </a:pPr>
            <a:endParaRPr lang="en-US" dirty="0"/>
          </a:p>
        </p:txBody>
      </p:sp>
      <p:sp>
        <p:nvSpPr>
          <p:cNvPr id="6" name="Title 1">
            <a:extLst>
              <a:ext uri="{FF2B5EF4-FFF2-40B4-BE49-F238E27FC236}">
                <a16:creationId xmlns:a16="http://schemas.microsoft.com/office/drawing/2014/main" id="{0DC7D067-8140-A67D-FB11-D090A585DD16}"/>
              </a:ext>
            </a:extLst>
          </p:cNvPr>
          <p:cNvSpPr txBox="1">
            <a:spLocks/>
          </p:cNvSpPr>
          <p:nvPr/>
        </p:nvSpPr>
        <p:spPr>
          <a:xfrm>
            <a:off x="1046606" y="193104"/>
            <a:ext cx="9328785" cy="668337"/>
          </a:xfrm>
          <a:prstGeom prst="rect">
            <a:avLst/>
          </a:prstGeom>
        </p:spPr>
        <p:txBody>
          <a:bodyPr vert="horz" lIns="91440" tIns="45720" rIns="91440" bIns="45720" rtlCol="0" anchor="b">
            <a:normAutofit fontScale="8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dirty="0"/>
              <a:t>Top 10 Exceptions</a:t>
            </a:r>
          </a:p>
        </p:txBody>
      </p:sp>
      <p:sp>
        <p:nvSpPr>
          <p:cNvPr id="4" name="Subtitle 2">
            <a:extLst>
              <a:ext uri="{FF2B5EF4-FFF2-40B4-BE49-F238E27FC236}">
                <a16:creationId xmlns:a16="http://schemas.microsoft.com/office/drawing/2014/main" id="{D1713923-D6A5-C374-731B-7C7264344996}"/>
              </a:ext>
            </a:extLst>
          </p:cNvPr>
          <p:cNvSpPr txBox="1">
            <a:spLocks/>
          </p:cNvSpPr>
          <p:nvPr/>
        </p:nvSpPr>
        <p:spPr>
          <a:xfrm>
            <a:off x="8035246" y="784232"/>
            <a:ext cx="3914707" cy="5948262"/>
          </a:xfrm>
          <a:prstGeom prst="rect">
            <a:avLst/>
          </a:prstGeom>
          <a:ln>
            <a:solidFill>
              <a:schemeClr val="tx1"/>
            </a:solidFill>
          </a:ln>
        </p:spPr>
        <p:txBody>
          <a:bodyPr vert="horz" lIns="91440" tIns="45720" rIns="91440" bIns="45720" rtlCol="0">
            <a:normAutofit fontScale="8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Wingdings" panose="05000000000000000000" pitchFamily="2" charset="2"/>
              <a:buChar char="Ø"/>
            </a:pPr>
            <a:r>
              <a:rPr lang="en-US" dirty="0"/>
              <a:t>Exception</a:t>
            </a:r>
            <a:endParaRPr lang="en-US" dirty="0">
              <a:ln>
                <a:solidFill>
                  <a:schemeClr val="tx1"/>
                </a:solidFill>
              </a:ln>
            </a:endParaRPr>
          </a:p>
          <a:p>
            <a:pPr marL="800100" lvl="1" indent="-342900" algn="l">
              <a:buFont typeface="Wingdings" panose="05000000000000000000" pitchFamily="2" charset="2"/>
              <a:buChar char="Ø"/>
            </a:pPr>
            <a:r>
              <a:rPr lang="en-US" dirty="0"/>
              <a:t>Runtime Exception(unchecked)</a:t>
            </a:r>
          </a:p>
          <a:p>
            <a:pPr marL="1257300" lvl="2" indent="-342900" algn="l">
              <a:buFont typeface="Wingdings" panose="05000000000000000000" pitchFamily="2" charset="2"/>
              <a:buChar char="Ø"/>
            </a:pPr>
            <a:r>
              <a:rPr lang="en-US" dirty="0"/>
              <a:t>Arithmetic Exception</a:t>
            </a:r>
          </a:p>
          <a:p>
            <a:pPr marL="1257300" lvl="2" indent="-342900" algn="l">
              <a:buFont typeface="Wingdings" panose="05000000000000000000" pitchFamily="2" charset="2"/>
              <a:buChar char="Ø"/>
            </a:pPr>
            <a:r>
              <a:rPr lang="en-US" dirty="0" err="1"/>
              <a:t>NullPointer</a:t>
            </a:r>
            <a:r>
              <a:rPr lang="en-US" dirty="0"/>
              <a:t> Exception</a:t>
            </a:r>
          </a:p>
          <a:p>
            <a:pPr marL="1257300" lvl="2" indent="-342900" algn="l">
              <a:buFont typeface="Wingdings" panose="05000000000000000000" pitchFamily="2" charset="2"/>
              <a:buChar char="Ø"/>
            </a:pPr>
            <a:r>
              <a:rPr lang="en-US" dirty="0"/>
              <a:t>Class Cast Exception</a:t>
            </a:r>
          </a:p>
          <a:p>
            <a:pPr marL="1257300" lvl="2" indent="-342900" algn="l">
              <a:buFont typeface="Wingdings" panose="05000000000000000000" pitchFamily="2" charset="2"/>
              <a:buChar char="Ø"/>
            </a:pPr>
            <a:r>
              <a:rPr lang="en-US" dirty="0" err="1"/>
              <a:t>IllegalArgumentException</a:t>
            </a:r>
            <a:endParaRPr lang="en-US" dirty="0"/>
          </a:p>
          <a:p>
            <a:pPr marL="1714500" lvl="3" indent="-342900" algn="l">
              <a:buFont typeface="Wingdings" panose="05000000000000000000" pitchFamily="2" charset="2"/>
              <a:buChar char="Ø"/>
            </a:pPr>
            <a:r>
              <a:rPr lang="en-US" dirty="0" err="1"/>
              <a:t>NumberFormatException</a:t>
            </a:r>
            <a:endParaRPr lang="en-US" dirty="0"/>
          </a:p>
          <a:p>
            <a:pPr marL="1714500" lvl="3" indent="-342900" algn="l">
              <a:buFont typeface="Wingdings" panose="05000000000000000000" pitchFamily="2" charset="2"/>
              <a:buChar char="Ø"/>
            </a:pPr>
            <a:r>
              <a:rPr lang="en-US" dirty="0" err="1"/>
              <a:t>IllegalThreadStateException</a:t>
            </a:r>
            <a:endParaRPr lang="en-US" dirty="0"/>
          </a:p>
          <a:p>
            <a:pPr marL="1257300" lvl="2" indent="-342900" algn="l">
              <a:buFont typeface="Wingdings" panose="05000000000000000000" pitchFamily="2" charset="2"/>
              <a:buChar char="Ø"/>
            </a:pPr>
            <a:r>
              <a:rPr lang="en-US" dirty="0" err="1"/>
              <a:t>IndexOutOfBoundsException</a:t>
            </a:r>
            <a:endParaRPr lang="en-US" dirty="0"/>
          </a:p>
          <a:p>
            <a:pPr marL="1714500" lvl="3" indent="-342900" algn="l">
              <a:buFont typeface="Wingdings" panose="05000000000000000000" pitchFamily="2" charset="2"/>
              <a:buChar char="Ø"/>
            </a:pPr>
            <a:r>
              <a:rPr lang="en-US" dirty="0" err="1"/>
              <a:t>ArrayIndexOutOfBounds</a:t>
            </a:r>
            <a:r>
              <a:rPr lang="en-US" dirty="0"/>
              <a:t> Exception</a:t>
            </a:r>
          </a:p>
          <a:p>
            <a:pPr marL="1714500" lvl="3" indent="-342900" algn="l">
              <a:buFont typeface="Wingdings" panose="05000000000000000000" pitchFamily="2" charset="2"/>
              <a:buChar char="Ø"/>
            </a:pPr>
            <a:r>
              <a:rPr lang="en-US" dirty="0" err="1"/>
              <a:t>StringIndexOutOfBounds</a:t>
            </a:r>
            <a:r>
              <a:rPr lang="en-US" dirty="0"/>
              <a:t> Exception</a:t>
            </a:r>
          </a:p>
          <a:p>
            <a:pPr marL="800100" lvl="1" indent="-342900" algn="l">
              <a:buFont typeface="Wingdings" panose="05000000000000000000" pitchFamily="2" charset="2"/>
              <a:buChar char="Ø"/>
            </a:pPr>
            <a:r>
              <a:rPr lang="en-US" dirty="0"/>
              <a:t>	IO Exception(fully checked)</a:t>
            </a:r>
          </a:p>
          <a:p>
            <a:pPr marL="1257300" lvl="2" indent="-342900" algn="l">
              <a:buFont typeface="Wingdings" panose="05000000000000000000" pitchFamily="2" charset="2"/>
              <a:buChar char="Ø"/>
            </a:pPr>
            <a:r>
              <a:rPr lang="en-US" dirty="0" err="1"/>
              <a:t>FileNotfound</a:t>
            </a:r>
            <a:r>
              <a:rPr lang="en-US" dirty="0"/>
              <a:t> Exception</a:t>
            </a:r>
          </a:p>
          <a:p>
            <a:pPr marL="1257300" lvl="2" indent="-342900" algn="l">
              <a:buFont typeface="Wingdings" panose="05000000000000000000" pitchFamily="2" charset="2"/>
              <a:buChar char="Ø"/>
            </a:pPr>
            <a:r>
              <a:rPr lang="en-US" dirty="0" err="1"/>
              <a:t>EndOfFile</a:t>
            </a:r>
            <a:r>
              <a:rPr lang="en-US" dirty="0"/>
              <a:t> Exception</a:t>
            </a:r>
          </a:p>
          <a:p>
            <a:pPr marL="1257300" lvl="2" indent="-342900" algn="l">
              <a:buFont typeface="Wingdings" panose="05000000000000000000" pitchFamily="2" charset="2"/>
              <a:buChar char="Ø"/>
            </a:pPr>
            <a:r>
              <a:rPr lang="en-US" dirty="0"/>
              <a:t>Interrupted IO Exception</a:t>
            </a:r>
          </a:p>
          <a:p>
            <a:pPr marL="800100" lvl="1" indent="-342900" algn="l">
              <a:buFont typeface="Wingdings" panose="05000000000000000000" pitchFamily="2" charset="2"/>
              <a:buChar char="Ø"/>
            </a:pPr>
            <a:r>
              <a:rPr lang="en-US" dirty="0"/>
              <a:t>Servlet Exception (fully checked) &amp; so on.</a:t>
            </a:r>
          </a:p>
          <a:p>
            <a:pPr marL="800100" lvl="1" indent="-342900" algn="l">
              <a:buFont typeface="Wingdings" panose="05000000000000000000" pitchFamily="2" charset="2"/>
              <a:buChar char="Ø"/>
            </a:pPr>
            <a:r>
              <a:rPr lang="en-US" dirty="0"/>
              <a:t>Interrupted Exception (fully checked)</a:t>
            </a:r>
          </a:p>
          <a:p>
            <a:pPr marL="342900" indent="-342900" algn="l">
              <a:buFont typeface="Wingdings" panose="05000000000000000000" pitchFamily="2" charset="2"/>
              <a:buChar char="Ø"/>
            </a:pPr>
            <a:r>
              <a:rPr lang="en-US" dirty="0"/>
              <a:t>Error(unchecked)</a:t>
            </a:r>
          </a:p>
          <a:p>
            <a:pPr marL="800100" lvl="1" indent="-342900" algn="l">
              <a:buFont typeface="Wingdings" panose="05000000000000000000" pitchFamily="2" charset="2"/>
              <a:buChar char="Ø"/>
            </a:pPr>
            <a:r>
              <a:rPr lang="en-US" dirty="0"/>
              <a:t>Assertion Error</a:t>
            </a:r>
          </a:p>
          <a:p>
            <a:pPr marL="800100" lvl="1" indent="-342900" algn="l">
              <a:buFont typeface="Wingdings" panose="05000000000000000000" pitchFamily="2" charset="2"/>
              <a:buChar char="Ø"/>
            </a:pPr>
            <a:r>
              <a:rPr lang="en-US" dirty="0"/>
              <a:t>VM Error</a:t>
            </a:r>
          </a:p>
          <a:p>
            <a:pPr marL="1257300" lvl="2" indent="-342900" algn="l">
              <a:buFont typeface="Wingdings" panose="05000000000000000000" pitchFamily="2" charset="2"/>
              <a:buChar char="Ø"/>
            </a:pPr>
            <a:r>
              <a:rPr lang="en-US" dirty="0" err="1"/>
              <a:t>Stackoverflow</a:t>
            </a:r>
            <a:r>
              <a:rPr lang="en-US" dirty="0"/>
              <a:t> Error</a:t>
            </a:r>
          </a:p>
          <a:p>
            <a:pPr marL="1257300" lvl="2" indent="-342900" algn="l">
              <a:buFont typeface="Wingdings" panose="05000000000000000000" pitchFamily="2" charset="2"/>
              <a:buChar char="Ø"/>
            </a:pPr>
            <a:r>
              <a:rPr lang="en-US" dirty="0"/>
              <a:t>Out of memory error</a:t>
            </a:r>
          </a:p>
          <a:p>
            <a:pPr marL="342900" indent="-342900" algn="l">
              <a:buFont typeface="Wingdings" panose="05000000000000000000" pitchFamily="2" charset="2"/>
              <a:buChar char="Ø"/>
            </a:pPr>
            <a:endParaRPr lang="en-US" dirty="0"/>
          </a:p>
          <a:p>
            <a:pPr marL="342900" indent="-342900" algn="l">
              <a:buFont typeface="Wingdings" panose="05000000000000000000" pitchFamily="2" charset="2"/>
              <a:buChar char="Ø"/>
            </a:pPr>
            <a:endParaRPr lang="en-US" dirty="0"/>
          </a:p>
          <a:p>
            <a:pPr marL="342900" indent="-342900" algn="l">
              <a:buFont typeface="Wingdings" panose="05000000000000000000" pitchFamily="2" charset="2"/>
              <a:buChar char="Ø"/>
            </a:pPr>
            <a:endParaRPr lang="en-US" dirty="0"/>
          </a:p>
          <a:p>
            <a:pPr marL="342900" indent="-342900" algn="l">
              <a:buFont typeface="Wingdings" panose="05000000000000000000" pitchFamily="2" charset="2"/>
              <a:buChar char="Ø"/>
            </a:pPr>
            <a:endParaRPr lang="en-US" dirty="0"/>
          </a:p>
          <a:p>
            <a:pPr algn="l"/>
            <a:endParaRPr lang="en-US" dirty="0"/>
          </a:p>
          <a:p>
            <a:pPr marL="285750" indent="-285750" algn="l">
              <a:buFont typeface="Wingdings" panose="05000000000000000000" pitchFamily="2" charset="2"/>
              <a:buChar char="Ø"/>
            </a:pPr>
            <a:endParaRPr lang="en-US" dirty="0"/>
          </a:p>
        </p:txBody>
      </p:sp>
    </p:spTree>
    <p:extLst>
      <p:ext uri="{BB962C8B-B14F-4D97-AF65-F5344CB8AC3E}">
        <p14:creationId xmlns:p14="http://schemas.microsoft.com/office/powerpoint/2010/main" val="370200234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2">
            <a:extLst>
              <a:ext uri="{FF2B5EF4-FFF2-40B4-BE49-F238E27FC236}">
                <a16:creationId xmlns:a16="http://schemas.microsoft.com/office/drawing/2014/main" id="{9E63A082-C229-DF51-CB09-F6423B8F0BFD}"/>
              </a:ext>
            </a:extLst>
          </p:cNvPr>
          <p:cNvSpPr txBox="1">
            <a:spLocks/>
          </p:cNvSpPr>
          <p:nvPr/>
        </p:nvSpPr>
        <p:spPr>
          <a:xfrm>
            <a:off x="451104" y="367553"/>
            <a:ext cx="11482319" cy="6087035"/>
          </a:xfrm>
          <a:prstGeom prst="rect">
            <a:avLst/>
          </a:prstGeom>
        </p:spPr>
        <p:txBody>
          <a:bodyPr vert="horz" lIns="91440" tIns="45720" rIns="91440" bIns="45720" rtlCol="0">
            <a:normAutofit fontScale="92500"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dirty="0"/>
              <a:t>4) </a:t>
            </a:r>
            <a:r>
              <a:rPr lang="en-US" dirty="0" err="1"/>
              <a:t>StackOverflow</a:t>
            </a:r>
            <a:r>
              <a:rPr lang="en-US" dirty="0"/>
              <a:t> Error</a:t>
            </a:r>
          </a:p>
          <a:p>
            <a:pPr marL="342900" indent="-342900" algn="l">
              <a:buFont typeface="Arial" panose="020B0604020202020204" pitchFamily="34" charset="0"/>
              <a:buChar char="•"/>
            </a:pPr>
            <a:r>
              <a:rPr lang="en-US" b="1" dirty="0"/>
              <a:t>Unchecked</a:t>
            </a:r>
          </a:p>
          <a:p>
            <a:pPr marL="342900" indent="-342900" algn="l">
              <a:buFont typeface="Arial" panose="020B0604020202020204" pitchFamily="34" charset="0"/>
              <a:buChar char="•"/>
            </a:pPr>
            <a:r>
              <a:rPr lang="en-US" dirty="0"/>
              <a:t>Child of </a:t>
            </a:r>
            <a:r>
              <a:rPr lang="en-US" b="1" dirty="0"/>
              <a:t>VM Error </a:t>
            </a:r>
            <a:r>
              <a:rPr lang="en-US" dirty="0"/>
              <a:t>which is child of </a:t>
            </a:r>
            <a:r>
              <a:rPr lang="en-US" b="1" dirty="0"/>
              <a:t>Error</a:t>
            </a:r>
            <a:r>
              <a:rPr lang="en-US" dirty="0"/>
              <a:t> class.</a:t>
            </a:r>
          </a:p>
          <a:p>
            <a:pPr marL="342900" indent="-342900" algn="l">
              <a:buFont typeface="Arial" panose="020B0604020202020204" pitchFamily="34" charset="0"/>
              <a:buChar char="•"/>
            </a:pPr>
            <a:r>
              <a:rPr lang="en-US" b="1" dirty="0"/>
              <a:t>Raised By JVM </a:t>
            </a:r>
            <a:r>
              <a:rPr lang="en-US" dirty="0"/>
              <a:t>stack becomes full(mostly during recursive calls).</a:t>
            </a:r>
          </a:p>
          <a:p>
            <a:pPr algn="l"/>
            <a:endParaRPr lang="en-US" dirty="0"/>
          </a:p>
          <a:p>
            <a:pPr algn="l"/>
            <a:r>
              <a:rPr lang="en-US" dirty="0"/>
              <a:t>5) </a:t>
            </a:r>
            <a:r>
              <a:rPr lang="en-US" dirty="0" err="1"/>
              <a:t>NoClassDefFound</a:t>
            </a:r>
            <a:r>
              <a:rPr lang="en-US" dirty="0"/>
              <a:t> Error</a:t>
            </a:r>
          </a:p>
          <a:p>
            <a:pPr marL="342900" indent="-342900" algn="l">
              <a:buFont typeface="Arial" panose="020B0604020202020204" pitchFamily="34" charset="0"/>
              <a:buChar char="•"/>
            </a:pPr>
            <a:r>
              <a:rPr lang="en-US" b="1" dirty="0"/>
              <a:t>Unchecked</a:t>
            </a:r>
          </a:p>
          <a:p>
            <a:pPr marL="342900" indent="-342900" algn="l">
              <a:buFont typeface="Arial" panose="020B0604020202020204" pitchFamily="34" charset="0"/>
              <a:buChar char="•"/>
            </a:pPr>
            <a:r>
              <a:rPr lang="en-US" dirty="0"/>
              <a:t>Child of </a:t>
            </a:r>
            <a:r>
              <a:rPr lang="en-US" b="1" dirty="0"/>
              <a:t>Linkage Error</a:t>
            </a:r>
            <a:r>
              <a:rPr lang="en-US" dirty="0"/>
              <a:t> which is child of </a:t>
            </a:r>
            <a:r>
              <a:rPr lang="en-US" b="1" dirty="0"/>
              <a:t>Error</a:t>
            </a:r>
          </a:p>
          <a:p>
            <a:pPr marL="342900" indent="-342900" algn="l">
              <a:buFont typeface="Arial" panose="020B0604020202020204" pitchFamily="34" charset="0"/>
              <a:buChar char="•"/>
            </a:pPr>
            <a:r>
              <a:rPr lang="en-US" b="1" dirty="0"/>
              <a:t>Raised By JVM </a:t>
            </a:r>
            <a:r>
              <a:rPr lang="en-US" dirty="0"/>
              <a:t>whenever JVM is not able to load the required .class file.</a:t>
            </a:r>
          </a:p>
          <a:p>
            <a:pPr algn="l"/>
            <a:endParaRPr lang="en-US" dirty="0"/>
          </a:p>
          <a:p>
            <a:pPr algn="l"/>
            <a:r>
              <a:rPr lang="en-US" dirty="0"/>
              <a:t>6) </a:t>
            </a:r>
            <a:r>
              <a:rPr lang="en-US" dirty="0" err="1"/>
              <a:t>ExceptionInInitializer</a:t>
            </a:r>
            <a:r>
              <a:rPr lang="en-US" dirty="0"/>
              <a:t> Error</a:t>
            </a:r>
          </a:p>
          <a:p>
            <a:pPr marL="342900" indent="-342900" algn="l">
              <a:buFont typeface="Arial" panose="020B0604020202020204" pitchFamily="34" charset="0"/>
              <a:buChar char="•"/>
            </a:pPr>
            <a:r>
              <a:rPr lang="en-US" b="1" dirty="0"/>
              <a:t>Unchecked</a:t>
            </a:r>
          </a:p>
          <a:p>
            <a:pPr marL="342900" indent="-342900" algn="l">
              <a:buFont typeface="Arial" panose="020B0604020202020204" pitchFamily="34" charset="0"/>
              <a:buChar char="•"/>
            </a:pPr>
            <a:r>
              <a:rPr lang="en-US" dirty="0"/>
              <a:t>Child of </a:t>
            </a:r>
            <a:r>
              <a:rPr lang="en-US" b="1" dirty="0"/>
              <a:t>Linkage Error</a:t>
            </a:r>
            <a:r>
              <a:rPr lang="en-US" dirty="0"/>
              <a:t> which is child of </a:t>
            </a:r>
            <a:r>
              <a:rPr lang="en-US" b="1" dirty="0"/>
              <a:t>Error</a:t>
            </a:r>
          </a:p>
          <a:p>
            <a:pPr marL="342900" indent="-342900" algn="l">
              <a:buFont typeface="Arial" panose="020B0604020202020204" pitchFamily="34" charset="0"/>
              <a:buChar char="•"/>
            </a:pPr>
            <a:r>
              <a:rPr lang="en-US" b="1" dirty="0"/>
              <a:t>Raised By JVM </a:t>
            </a:r>
            <a:r>
              <a:rPr lang="en-US" dirty="0"/>
              <a:t>if Any error or exception happens during static variable assignments &amp; static block execution.</a:t>
            </a:r>
          </a:p>
          <a:p>
            <a:pPr algn="l"/>
            <a:endParaRPr lang="en-US" dirty="0"/>
          </a:p>
          <a:p>
            <a:pPr algn="l"/>
            <a:endParaRPr lang="en-US" dirty="0"/>
          </a:p>
          <a:p>
            <a:pPr algn="l"/>
            <a:endParaRPr lang="en-US" dirty="0"/>
          </a:p>
          <a:p>
            <a:pPr marL="342900" indent="-342900" algn="l">
              <a:buFont typeface="Wingdings" panose="05000000000000000000" pitchFamily="2" charset="2"/>
              <a:buChar char="Ø"/>
            </a:pPr>
            <a:endParaRPr lang="en-US" dirty="0"/>
          </a:p>
          <a:p>
            <a:pPr marL="342900" indent="-342900" algn="l">
              <a:buFont typeface="Wingdings" panose="05000000000000000000" pitchFamily="2" charset="2"/>
              <a:buChar char="Ø"/>
            </a:pPr>
            <a:endParaRPr lang="en-US" dirty="0"/>
          </a:p>
          <a:p>
            <a:pPr marL="342900" indent="-342900" algn="l">
              <a:buFont typeface="Wingdings" panose="05000000000000000000" pitchFamily="2" charset="2"/>
              <a:buChar char="Ø"/>
            </a:pPr>
            <a:endParaRPr lang="en-US" dirty="0"/>
          </a:p>
          <a:p>
            <a:pPr marL="342900" indent="-342900" algn="l">
              <a:buFont typeface="Wingdings" panose="05000000000000000000" pitchFamily="2" charset="2"/>
              <a:buChar char="Ø"/>
            </a:pPr>
            <a:endParaRPr lang="en-US" dirty="0"/>
          </a:p>
          <a:p>
            <a:pPr marL="342900" indent="-342900" algn="l">
              <a:buFont typeface="Wingdings" panose="05000000000000000000" pitchFamily="2" charset="2"/>
              <a:buChar char="Ø"/>
            </a:pPr>
            <a:endParaRPr lang="en-US" dirty="0"/>
          </a:p>
          <a:p>
            <a:pPr algn="l"/>
            <a:endParaRPr lang="en-US" dirty="0"/>
          </a:p>
          <a:p>
            <a:pPr marL="285750" indent="-285750" algn="l">
              <a:buFont typeface="Wingdings" panose="05000000000000000000" pitchFamily="2" charset="2"/>
              <a:buChar char="Ø"/>
            </a:pPr>
            <a:endParaRPr lang="en-US" dirty="0"/>
          </a:p>
        </p:txBody>
      </p:sp>
    </p:spTree>
    <p:extLst>
      <p:ext uri="{BB962C8B-B14F-4D97-AF65-F5344CB8AC3E}">
        <p14:creationId xmlns:p14="http://schemas.microsoft.com/office/powerpoint/2010/main" val="362203047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2">
            <a:extLst>
              <a:ext uri="{FF2B5EF4-FFF2-40B4-BE49-F238E27FC236}">
                <a16:creationId xmlns:a16="http://schemas.microsoft.com/office/drawing/2014/main" id="{238C045F-CB84-555B-7638-E577F2867EE8}"/>
              </a:ext>
            </a:extLst>
          </p:cNvPr>
          <p:cNvSpPr txBox="1">
            <a:spLocks/>
          </p:cNvSpPr>
          <p:nvPr/>
        </p:nvSpPr>
        <p:spPr>
          <a:xfrm>
            <a:off x="451104" y="367553"/>
            <a:ext cx="11482319" cy="6087035"/>
          </a:xfrm>
          <a:prstGeom prst="rect">
            <a:avLst/>
          </a:prstGeom>
        </p:spPr>
        <p:txBody>
          <a:bodyPr vert="horz" lIns="91440" tIns="45720" rIns="91440" bIns="45720" rtlCol="0">
            <a:normAutofit fontScale="6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dirty="0"/>
              <a:t>7) </a:t>
            </a:r>
            <a:r>
              <a:rPr lang="en-US" dirty="0" err="1"/>
              <a:t>IllegalArgument</a:t>
            </a:r>
            <a:r>
              <a:rPr lang="en-US" dirty="0"/>
              <a:t> Exception</a:t>
            </a:r>
          </a:p>
          <a:p>
            <a:pPr marL="342900" indent="-342900" algn="l">
              <a:buFont typeface="Arial" panose="020B0604020202020204" pitchFamily="34" charset="0"/>
              <a:buChar char="•"/>
            </a:pPr>
            <a:r>
              <a:rPr lang="en-US" b="1" dirty="0"/>
              <a:t>Unchecked</a:t>
            </a:r>
          </a:p>
          <a:p>
            <a:pPr marL="342900" indent="-342900" algn="l">
              <a:buFont typeface="Arial" panose="020B0604020202020204" pitchFamily="34" charset="0"/>
              <a:buChar char="•"/>
            </a:pPr>
            <a:r>
              <a:rPr lang="en-US" dirty="0"/>
              <a:t>Child of </a:t>
            </a:r>
            <a:r>
              <a:rPr lang="en-US" b="1" dirty="0"/>
              <a:t>Runtime Exception </a:t>
            </a:r>
            <a:r>
              <a:rPr lang="en-US" dirty="0"/>
              <a:t>which is child of </a:t>
            </a:r>
            <a:r>
              <a:rPr lang="en-US" b="1" dirty="0"/>
              <a:t>Exception </a:t>
            </a:r>
            <a:r>
              <a:rPr lang="en-US" dirty="0"/>
              <a:t>class.</a:t>
            </a:r>
          </a:p>
          <a:p>
            <a:pPr marL="342900" indent="-342900" algn="l">
              <a:buFont typeface="Arial" panose="020B0604020202020204" pitchFamily="34" charset="0"/>
              <a:buChar char="•"/>
            </a:pPr>
            <a:r>
              <a:rPr lang="en-US" b="1" dirty="0"/>
              <a:t>Raised By PROGRAMMER </a:t>
            </a:r>
            <a:r>
              <a:rPr lang="en-US" dirty="0"/>
              <a:t>to indicate that method is invoked with illegal argument.(Ex: if argument can be between 0-10 then if tried giving 11 as argument this exception can be thrown)</a:t>
            </a:r>
          </a:p>
          <a:p>
            <a:pPr algn="l"/>
            <a:endParaRPr lang="en-US" dirty="0"/>
          </a:p>
          <a:p>
            <a:pPr algn="l"/>
            <a:r>
              <a:rPr lang="en-US" dirty="0"/>
              <a:t>8) </a:t>
            </a:r>
            <a:r>
              <a:rPr lang="en-US" dirty="0" err="1"/>
              <a:t>NumberFormat</a:t>
            </a:r>
            <a:r>
              <a:rPr lang="en-US" dirty="0"/>
              <a:t> Exception</a:t>
            </a:r>
          </a:p>
          <a:p>
            <a:pPr marL="342900" indent="-342900" algn="l">
              <a:buFont typeface="Arial" panose="020B0604020202020204" pitchFamily="34" charset="0"/>
              <a:buChar char="•"/>
            </a:pPr>
            <a:r>
              <a:rPr lang="en-US" b="1" dirty="0"/>
              <a:t>Unchecked</a:t>
            </a:r>
          </a:p>
          <a:p>
            <a:pPr marL="342900" indent="-342900" algn="l">
              <a:buFont typeface="Arial" panose="020B0604020202020204" pitchFamily="34" charset="0"/>
              <a:buChar char="•"/>
            </a:pPr>
            <a:r>
              <a:rPr lang="en-US" dirty="0"/>
              <a:t>Child of </a:t>
            </a:r>
            <a:r>
              <a:rPr lang="en-US" b="1" dirty="0" err="1"/>
              <a:t>IllegalArgument</a:t>
            </a:r>
            <a:r>
              <a:rPr lang="en-US" b="1" dirty="0"/>
              <a:t> Exception </a:t>
            </a:r>
            <a:r>
              <a:rPr lang="en-US" dirty="0"/>
              <a:t>which is child of </a:t>
            </a:r>
            <a:r>
              <a:rPr lang="en-US" b="1" dirty="0"/>
              <a:t>Runtime Exception class.</a:t>
            </a:r>
          </a:p>
          <a:p>
            <a:pPr marL="342900" indent="-342900" algn="l">
              <a:buFont typeface="Arial" panose="020B0604020202020204" pitchFamily="34" charset="0"/>
              <a:buChar char="•"/>
            </a:pPr>
            <a:r>
              <a:rPr lang="en-US" b="1" dirty="0"/>
              <a:t>Raised By PROGRAMMER </a:t>
            </a:r>
            <a:r>
              <a:rPr lang="en-US" dirty="0"/>
              <a:t>to indicate that the number format given is </a:t>
            </a:r>
            <a:r>
              <a:rPr lang="en-US" dirty="0" err="1"/>
              <a:t>wront</a:t>
            </a:r>
            <a:r>
              <a:rPr lang="en-US" dirty="0"/>
              <a:t>.(Ex: </a:t>
            </a:r>
            <a:r>
              <a:rPr lang="en-US" dirty="0" err="1"/>
              <a:t>Integer.parseInt</a:t>
            </a:r>
            <a:r>
              <a:rPr lang="en-US" dirty="0"/>
              <a:t>(“10”) is valid but </a:t>
            </a:r>
            <a:r>
              <a:rPr lang="en-US" dirty="0" err="1"/>
              <a:t>Integer.parseInt</a:t>
            </a:r>
            <a:r>
              <a:rPr lang="en-US" dirty="0"/>
              <a:t>(“Ten”) is invalid so this exception is thrown.)</a:t>
            </a:r>
          </a:p>
          <a:p>
            <a:pPr algn="l"/>
            <a:endParaRPr lang="en-US" dirty="0"/>
          </a:p>
          <a:p>
            <a:pPr algn="l"/>
            <a:r>
              <a:rPr lang="en-US" dirty="0"/>
              <a:t>9) </a:t>
            </a:r>
            <a:r>
              <a:rPr lang="en-US" dirty="0" err="1"/>
              <a:t>IllegalThreadStateException</a:t>
            </a:r>
            <a:endParaRPr lang="en-US" dirty="0"/>
          </a:p>
          <a:p>
            <a:pPr marL="342900" indent="-342900" algn="l">
              <a:buFont typeface="Arial" panose="020B0604020202020204" pitchFamily="34" charset="0"/>
              <a:buChar char="•"/>
            </a:pPr>
            <a:r>
              <a:rPr lang="en-US" b="1" dirty="0"/>
              <a:t>Unchecked</a:t>
            </a:r>
          </a:p>
          <a:p>
            <a:pPr marL="342900" indent="-342900" algn="l">
              <a:buFont typeface="Arial" panose="020B0604020202020204" pitchFamily="34" charset="0"/>
              <a:buChar char="•"/>
            </a:pPr>
            <a:r>
              <a:rPr lang="en-US" dirty="0"/>
              <a:t>Child of </a:t>
            </a:r>
            <a:r>
              <a:rPr lang="en-US" b="1" dirty="0"/>
              <a:t>Runtime Exception</a:t>
            </a:r>
            <a:r>
              <a:rPr lang="en-US" dirty="0"/>
              <a:t> which is child of </a:t>
            </a:r>
            <a:r>
              <a:rPr lang="en-US" b="1" dirty="0"/>
              <a:t>Exception.</a:t>
            </a:r>
          </a:p>
          <a:p>
            <a:pPr marL="342900" indent="-342900" algn="l">
              <a:buFont typeface="Arial" panose="020B0604020202020204" pitchFamily="34" charset="0"/>
              <a:buChar char="•"/>
            </a:pPr>
            <a:r>
              <a:rPr lang="en-US" b="1" dirty="0"/>
              <a:t>Raised By PROGRAMMER </a:t>
            </a:r>
            <a:r>
              <a:rPr lang="en-US" dirty="0"/>
              <a:t>to indicate that the operation currently performed will result in illegal state(Ex: Thread t = new Thread(); </a:t>
            </a:r>
            <a:r>
              <a:rPr lang="en-US" dirty="0" err="1"/>
              <a:t>t.start</a:t>
            </a:r>
            <a:r>
              <a:rPr lang="en-US" dirty="0"/>
              <a:t>(); </a:t>
            </a:r>
            <a:r>
              <a:rPr lang="en-US" dirty="0" err="1"/>
              <a:t>t.start</a:t>
            </a:r>
            <a:r>
              <a:rPr lang="en-US" dirty="0"/>
              <a:t>();-&gt;</a:t>
            </a:r>
            <a:r>
              <a:rPr lang="en-US" dirty="0" err="1"/>
              <a:t>RE:IllegalThreadStateException</a:t>
            </a:r>
            <a:r>
              <a:rPr lang="en-US" dirty="0"/>
              <a:t>)</a:t>
            </a:r>
          </a:p>
          <a:p>
            <a:pPr marL="342900" indent="-342900" algn="l">
              <a:buFont typeface="Arial" panose="020B0604020202020204" pitchFamily="34" charset="0"/>
              <a:buChar char="•"/>
            </a:pPr>
            <a:endParaRPr lang="en-US" dirty="0"/>
          </a:p>
          <a:p>
            <a:pPr algn="l"/>
            <a:r>
              <a:rPr lang="en-US" dirty="0"/>
              <a:t>10) Assertion Error</a:t>
            </a:r>
          </a:p>
          <a:p>
            <a:pPr marL="342900" indent="-342900" algn="l">
              <a:buFont typeface="Arial" panose="020B0604020202020204" pitchFamily="34" charset="0"/>
              <a:buChar char="•"/>
            </a:pPr>
            <a:r>
              <a:rPr lang="en-US" b="1" dirty="0"/>
              <a:t>Unchecked</a:t>
            </a:r>
          </a:p>
          <a:p>
            <a:pPr marL="342900" indent="-342900" algn="l">
              <a:buFont typeface="Arial" panose="020B0604020202020204" pitchFamily="34" charset="0"/>
              <a:buChar char="•"/>
            </a:pPr>
            <a:r>
              <a:rPr lang="en-US" dirty="0"/>
              <a:t>Child of </a:t>
            </a:r>
            <a:r>
              <a:rPr lang="en-US" b="1" dirty="0"/>
              <a:t>Error</a:t>
            </a:r>
          </a:p>
          <a:p>
            <a:pPr marL="342900" indent="-342900" algn="l">
              <a:buFont typeface="Arial" panose="020B0604020202020204" pitchFamily="34" charset="0"/>
              <a:buChar char="•"/>
            </a:pPr>
            <a:r>
              <a:rPr lang="en-US" b="1" dirty="0"/>
              <a:t>Raised By PROGRAMMER </a:t>
            </a:r>
            <a:r>
              <a:rPr lang="en-US" dirty="0"/>
              <a:t>to indicate that assert statement failed. (Ex: try{assert(10&lt;0);}catch(</a:t>
            </a:r>
            <a:r>
              <a:rPr lang="en-US" dirty="0" err="1"/>
              <a:t>AssertionError</a:t>
            </a:r>
            <a:r>
              <a:rPr lang="en-US" dirty="0"/>
              <a:t> e){</a:t>
            </a:r>
            <a:r>
              <a:rPr lang="en-US" dirty="0" err="1"/>
              <a:t>System.out.println</a:t>
            </a:r>
            <a:r>
              <a:rPr lang="en-US" dirty="0"/>
              <a:t>(“10 is &gt; 0”);}</a:t>
            </a:r>
          </a:p>
          <a:p>
            <a:pPr marL="342900" indent="-342900" algn="l">
              <a:buFont typeface="Arial" panose="020B0604020202020204" pitchFamily="34" charset="0"/>
              <a:buChar char="•"/>
            </a:pPr>
            <a:endParaRPr lang="en-US" dirty="0"/>
          </a:p>
          <a:p>
            <a:pPr algn="l"/>
            <a:endParaRPr lang="en-US" dirty="0"/>
          </a:p>
          <a:p>
            <a:pPr algn="l"/>
            <a:endParaRPr lang="en-US" dirty="0"/>
          </a:p>
          <a:p>
            <a:pPr algn="l"/>
            <a:endParaRPr lang="en-US" dirty="0"/>
          </a:p>
          <a:p>
            <a:pPr marL="342900" indent="-342900" algn="l">
              <a:buFont typeface="Wingdings" panose="05000000000000000000" pitchFamily="2" charset="2"/>
              <a:buChar char="Ø"/>
            </a:pPr>
            <a:endParaRPr lang="en-US" dirty="0"/>
          </a:p>
          <a:p>
            <a:pPr marL="342900" indent="-342900" algn="l">
              <a:buFont typeface="Wingdings" panose="05000000000000000000" pitchFamily="2" charset="2"/>
              <a:buChar char="Ø"/>
            </a:pPr>
            <a:endParaRPr lang="en-US" dirty="0"/>
          </a:p>
          <a:p>
            <a:pPr marL="342900" indent="-342900" algn="l">
              <a:buFont typeface="Wingdings" panose="05000000000000000000" pitchFamily="2" charset="2"/>
              <a:buChar char="Ø"/>
            </a:pPr>
            <a:endParaRPr lang="en-US" dirty="0"/>
          </a:p>
          <a:p>
            <a:pPr marL="342900" indent="-342900" algn="l">
              <a:buFont typeface="Wingdings" panose="05000000000000000000" pitchFamily="2" charset="2"/>
              <a:buChar char="Ø"/>
            </a:pPr>
            <a:endParaRPr lang="en-US" dirty="0"/>
          </a:p>
          <a:p>
            <a:pPr marL="342900" indent="-342900" algn="l">
              <a:buFont typeface="Wingdings" panose="05000000000000000000" pitchFamily="2" charset="2"/>
              <a:buChar char="Ø"/>
            </a:pPr>
            <a:endParaRPr lang="en-US" dirty="0"/>
          </a:p>
          <a:p>
            <a:pPr algn="l"/>
            <a:endParaRPr lang="en-US" dirty="0"/>
          </a:p>
          <a:p>
            <a:pPr marL="285750" indent="-285750" algn="l">
              <a:buFont typeface="Wingdings" panose="05000000000000000000" pitchFamily="2" charset="2"/>
              <a:buChar char="Ø"/>
            </a:pPr>
            <a:endParaRPr lang="en-US" dirty="0"/>
          </a:p>
        </p:txBody>
      </p:sp>
    </p:spTree>
    <p:extLst>
      <p:ext uri="{BB962C8B-B14F-4D97-AF65-F5344CB8AC3E}">
        <p14:creationId xmlns:p14="http://schemas.microsoft.com/office/powerpoint/2010/main" val="68340859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2">
            <a:extLst>
              <a:ext uri="{FF2B5EF4-FFF2-40B4-BE49-F238E27FC236}">
                <a16:creationId xmlns:a16="http://schemas.microsoft.com/office/drawing/2014/main" id="{43222EA1-4DBA-810D-5F72-D097D2ADB900}"/>
              </a:ext>
            </a:extLst>
          </p:cNvPr>
          <p:cNvSpPr txBox="1">
            <a:spLocks/>
          </p:cNvSpPr>
          <p:nvPr/>
        </p:nvSpPr>
        <p:spPr>
          <a:xfrm>
            <a:off x="298704" y="777240"/>
            <a:ext cx="11482319" cy="586130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Wingdings" panose="05000000000000000000" pitchFamily="2" charset="2"/>
              <a:buChar char="Ø"/>
            </a:pPr>
            <a:r>
              <a:rPr lang="en-US" dirty="0"/>
              <a:t>If the resources that are opened implement </a:t>
            </a:r>
            <a:r>
              <a:rPr lang="en-US" dirty="0" err="1"/>
              <a:t>Autoclosable</a:t>
            </a:r>
            <a:r>
              <a:rPr lang="en-US" dirty="0"/>
              <a:t> interface then it can be automatically closed without using finally block also even if Exception arises or not.</a:t>
            </a:r>
          </a:p>
          <a:p>
            <a:pPr marL="342900" indent="-342900" algn="l">
              <a:buFont typeface="Wingdings" panose="05000000000000000000" pitchFamily="2" charset="2"/>
              <a:buChar char="Ø"/>
            </a:pPr>
            <a:r>
              <a:rPr lang="en-US" dirty="0"/>
              <a:t>We can declare multiple resources separated by semicolon But resource references would be final </a:t>
            </a:r>
            <a:r>
              <a:rPr lang="en-US" dirty="0" err="1"/>
              <a:t>i.e</a:t>
            </a:r>
            <a:r>
              <a:rPr lang="en-US" dirty="0"/>
              <a:t> you can’t re-assign other Objects to resource reference again.</a:t>
            </a:r>
          </a:p>
          <a:p>
            <a:pPr marL="342900" indent="-342900" algn="l">
              <a:buFont typeface="Wingdings" panose="05000000000000000000" pitchFamily="2" charset="2"/>
              <a:buChar char="Ø"/>
            </a:pPr>
            <a:endParaRPr lang="en-US" dirty="0"/>
          </a:p>
          <a:p>
            <a:pPr marL="342900" indent="-342900" algn="l">
              <a:buFont typeface="Wingdings" panose="05000000000000000000" pitchFamily="2" charset="2"/>
              <a:buChar char="Ø"/>
            </a:pPr>
            <a:endParaRPr lang="en-US" dirty="0"/>
          </a:p>
          <a:p>
            <a:pPr marL="342900" indent="-342900" algn="l">
              <a:buFont typeface="Wingdings" panose="05000000000000000000" pitchFamily="2" charset="2"/>
              <a:buChar char="Ø"/>
            </a:pPr>
            <a:endParaRPr lang="en-US" dirty="0"/>
          </a:p>
          <a:p>
            <a:pPr marL="342900" indent="-342900" algn="l">
              <a:buFont typeface="Wingdings" panose="05000000000000000000" pitchFamily="2" charset="2"/>
              <a:buChar char="Ø"/>
            </a:pPr>
            <a:endParaRPr lang="en-US" dirty="0"/>
          </a:p>
          <a:p>
            <a:pPr marL="342900" indent="-342900" algn="l">
              <a:buFont typeface="Wingdings" panose="05000000000000000000" pitchFamily="2" charset="2"/>
              <a:buChar char="Ø"/>
            </a:pPr>
            <a:endParaRPr lang="en-US" dirty="0"/>
          </a:p>
          <a:p>
            <a:pPr algn="l"/>
            <a:endParaRPr lang="en-US" dirty="0"/>
          </a:p>
          <a:p>
            <a:pPr marL="285750" indent="-285750" algn="l">
              <a:buFont typeface="Wingdings" panose="05000000000000000000" pitchFamily="2" charset="2"/>
              <a:buChar char="Ø"/>
            </a:pPr>
            <a:endParaRPr lang="en-US" dirty="0"/>
          </a:p>
          <a:p>
            <a:pPr marL="285750" indent="-285750" algn="l">
              <a:buFont typeface="Wingdings" panose="05000000000000000000" pitchFamily="2" charset="2"/>
              <a:buChar char="Ø"/>
            </a:pPr>
            <a:endParaRPr lang="en-US" dirty="0"/>
          </a:p>
          <a:p>
            <a:pPr marL="285750" indent="-285750" algn="l">
              <a:buFont typeface="Wingdings" panose="05000000000000000000" pitchFamily="2" charset="2"/>
              <a:buChar char="Ø"/>
            </a:pPr>
            <a:r>
              <a:rPr lang="en-US" dirty="0" err="1"/>
              <a:t>FileReader</a:t>
            </a:r>
            <a:r>
              <a:rPr lang="en-US" dirty="0"/>
              <a:t> &amp; </a:t>
            </a:r>
            <a:r>
              <a:rPr lang="en-US" dirty="0" err="1"/>
              <a:t>FileWriter</a:t>
            </a:r>
            <a:r>
              <a:rPr lang="en-US" dirty="0"/>
              <a:t> both implement </a:t>
            </a:r>
            <a:r>
              <a:rPr lang="en-US" dirty="0" err="1"/>
              <a:t>Autoclosable</a:t>
            </a:r>
            <a:r>
              <a:rPr lang="en-US" dirty="0"/>
              <a:t> interface so it works fine.</a:t>
            </a:r>
          </a:p>
        </p:txBody>
      </p:sp>
      <p:sp>
        <p:nvSpPr>
          <p:cNvPr id="6" name="Title 1">
            <a:extLst>
              <a:ext uri="{FF2B5EF4-FFF2-40B4-BE49-F238E27FC236}">
                <a16:creationId xmlns:a16="http://schemas.microsoft.com/office/drawing/2014/main" id="{0DC7D067-8140-A67D-FB11-D090A585DD16}"/>
              </a:ext>
            </a:extLst>
          </p:cNvPr>
          <p:cNvSpPr txBox="1">
            <a:spLocks/>
          </p:cNvSpPr>
          <p:nvPr/>
        </p:nvSpPr>
        <p:spPr>
          <a:xfrm>
            <a:off x="1046606" y="193104"/>
            <a:ext cx="9328785" cy="668337"/>
          </a:xfrm>
          <a:prstGeom prst="rect">
            <a:avLst/>
          </a:prstGeom>
        </p:spPr>
        <p:txBody>
          <a:bodyPr vert="horz" lIns="91440" tIns="45720" rIns="91440" bIns="45720" rtlCol="0" anchor="b">
            <a:normAutofit fontScale="8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dirty="0"/>
              <a:t>Try with </a:t>
            </a:r>
            <a:r>
              <a:rPr lang="en-US" dirty="0" err="1"/>
              <a:t>autoclosable</a:t>
            </a:r>
            <a:r>
              <a:rPr lang="en-US" dirty="0"/>
              <a:t> option</a:t>
            </a:r>
          </a:p>
        </p:txBody>
      </p:sp>
      <p:pic>
        <p:nvPicPr>
          <p:cNvPr id="3" name="Picture 2">
            <a:extLst>
              <a:ext uri="{FF2B5EF4-FFF2-40B4-BE49-F238E27FC236}">
                <a16:creationId xmlns:a16="http://schemas.microsoft.com/office/drawing/2014/main" id="{B24457DE-6106-AB8F-07E8-DBA573B354C9}"/>
              </a:ext>
            </a:extLst>
          </p:cNvPr>
          <p:cNvPicPr>
            <a:picLocks noChangeAspect="1"/>
          </p:cNvPicPr>
          <p:nvPr/>
        </p:nvPicPr>
        <p:blipFill>
          <a:blip r:embed="rId2"/>
          <a:stretch>
            <a:fillRect/>
          </a:stretch>
        </p:blipFill>
        <p:spPr>
          <a:xfrm>
            <a:off x="404473" y="2447880"/>
            <a:ext cx="5470116" cy="3305939"/>
          </a:xfrm>
          <a:prstGeom prst="rect">
            <a:avLst/>
          </a:prstGeom>
        </p:spPr>
      </p:pic>
      <p:pic>
        <p:nvPicPr>
          <p:cNvPr id="7" name="Picture 6">
            <a:extLst>
              <a:ext uri="{FF2B5EF4-FFF2-40B4-BE49-F238E27FC236}">
                <a16:creationId xmlns:a16="http://schemas.microsoft.com/office/drawing/2014/main" id="{7FBE324A-B188-1150-9FA2-9A426B26E85B}"/>
              </a:ext>
            </a:extLst>
          </p:cNvPr>
          <p:cNvPicPr>
            <a:picLocks noChangeAspect="1"/>
          </p:cNvPicPr>
          <p:nvPr/>
        </p:nvPicPr>
        <p:blipFill>
          <a:blip r:embed="rId3"/>
          <a:stretch>
            <a:fillRect/>
          </a:stretch>
        </p:blipFill>
        <p:spPr>
          <a:xfrm>
            <a:off x="6254718" y="2438289"/>
            <a:ext cx="5554844" cy="3298277"/>
          </a:xfrm>
          <a:prstGeom prst="rect">
            <a:avLst/>
          </a:prstGeom>
        </p:spPr>
      </p:pic>
    </p:spTree>
    <p:extLst>
      <p:ext uri="{BB962C8B-B14F-4D97-AF65-F5344CB8AC3E}">
        <p14:creationId xmlns:p14="http://schemas.microsoft.com/office/powerpoint/2010/main" val="108146157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2">
            <a:extLst>
              <a:ext uri="{FF2B5EF4-FFF2-40B4-BE49-F238E27FC236}">
                <a16:creationId xmlns:a16="http://schemas.microsoft.com/office/drawing/2014/main" id="{43222EA1-4DBA-810D-5F72-D097D2ADB900}"/>
              </a:ext>
            </a:extLst>
          </p:cNvPr>
          <p:cNvSpPr txBox="1">
            <a:spLocks/>
          </p:cNvSpPr>
          <p:nvPr/>
        </p:nvSpPr>
        <p:spPr>
          <a:xfrm>
            <a:off x="298704" y="777240"/>
            <a:ext cx="11482319" cy="133623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Wingdings" panose="05000000000000000000" pitchFamily="2" charset="2"/>
              <a:buChar char="Ø"/>
            </a:pPr>
            <a:r>
              <a:rPr lang="en-US" dirty="0" err="1"/>
              <a:t>Autocloseable</a:t>
            </a:r>
            <a:r>
              <a:rPr lang="en-US" dirty="0"/>
              <a:t> interface have one method close which closes all the resources that are opened.</a:t>
            </a:r>
          </a:p>
          <a:p>
            <a:pPr marL="342900" indent="-342900" algn="l">
              <a:buFont typeface="Wingdings" panose="05000000000000000000" pitchFamily="2" charset="2"/>
              <a:buChar char="Ø"/>
            </a:pPr>
            <a:r>
              <a:rPr lang="en-US" dirty="0"/>
              <a:t>We can create our own class which is </a:t>
            </a:r>
            <a:r>
              <a:rPr lang="en-US" dirty="0" err="1"/>
              <a:t>Autocloseable</a:t>
            </a:r>
            <a:r>
              <a:rPr lang="en-US" dirty="0"/>
              <a:t>. Check the below ex.</a:t>
            </a:r>
          </a:p>
          <a:p>
            <a:pPr marL="342900" indent="-342900" algn="l">
              <a:buFont typeface="Wingdings" panose="05000000000000000000" pitchFamily="2" charset="2"/>
              <a:buChar char="Ø"/>
            </a:pPr>
            <a:endParaRPr lang="en-US" dirty="0"/>
          </a:p>
          <a:p>
            <a:pPr marL="342900" indent="-342900" algn="l">
              <a:buFont typeface="Wingdings" panose="05000000000000000000" pitchFamily="2" charset="2"/>
              <a:buChar char="Ø"/>
            </a:pPr>
            <a:endParaRPr lang="en-US" dirty="0"/>
          </a:p>
          <a:p>
            <a:pPr marL="342900" indent="-342900" algn="l">
              <a:buFont typeface="Wingdings" panose="05000000000000000000" pitchFamily="2" charset="2"/>
              <a:buChar char="Ø"/>
            </a:pPr>
            <a:endParaRPr lang="en-US" dirty="0"/>
          </a:p>
          <a:p>
            <a:pPr marL="342900" indent="-342900" algn="l">
              <a:buFont typeface="Wingdings" panose="05000000000000000000" pitchFamily="2" charset="2"/>
              <a:buChar char="Ø"/>
            </a:pPr>
            <a:endParaRPr lang="en-US" dirty="0"/>
          </a:p>
          <a:p>
            <a:pPr marL="342900" indent="-342900" algn="l">
              <a:buFont typeface="Wingdings" panose="05000000000000000000" pitchFamily="2" charset="2"/>
              <a:buChar char="Ø"/>
            </a:pPr>
            <a:endParaRPr lang="en-US" dirty="0"/>
          </a:p>
          <a:p>
            <a:pPr algn="l"/>
            <a:endParaRPr lang="en-US" dirty="0"/>
          </a:p>
          <a:p>
            <a:pPr marL="285750" indent="-285750" algn="l">
              <a:buFont typeface="Wingdings" panose="05000000000000000000" pitchFamily="2" charset="2"/>
              <a:buChar char="Ø"/>
            </a:pPr>
            <a:endParaRPr lang="en-US" dirty="0"/>
          </a:p>
        </p:txBody>
      </p:sp>
      <p:sp>
        <p:nvSpPr>
          <p:cNvPr id="6" name="Title 1">
            <a:extLst>
              <a:ext uri="{FF2B5EF4-FFF2-40B4-BE49-F238E27FC236}">
                <a16:creationId xmlns:a16="http://schemas.microsoft.com/office/drawing/2014/main" id="{0DC7D067-8140-A67D-FB11-D090A585DD16}"/>
              </a:ext>
            </a:extLst>
          </p:cNvPr>
          <p:cNvSpPr txBox="1">
            <a:spLocks/>
          </p:cNvSpPr>
          <p:nvPr/>
        </p:nvSpPr>
        <p:spPr>
          <a:xfrm>
            <a:off x="1046606" y="193104"/>
            <a:ext cx="9328785" cy="668337"/>
          </a:xfrm>
          <a:prstGeom prst="rect">
            <a:avLst/>
          </a:prstGeom>
        </p:spPr>
        <p:txBody>
          <a:bodyPr vert="horz" lIns="91440" tIns="45720" rIns="91440" bIns="45720" rtlCol="0" anchor="b">
            <a:normAutofit fontScale="8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dirty="0" err="1"/>
              <a:t>Autocloseable</a:t>
            </a:r>
            <a:r>
              <a:rPr lang="en-US" dirty="0"/>
              <a:t> interface</a:t>
            </a:r>
          </a:p>
        </p:txBody>
      </p:sp>
      <p:pic>
        <p:nvPicPr>
          <p:cNvPr id="3" name="Picture 2">
            <a:extLst>
              <a:ext uri="{FF2B5EF4-FFF2-40B4-BE49-F238E27FC236}">
                <a16:creationId xmlns:a16="http://schemas.microsoft.com/office/drawing/2014/main" id="{6F968395-B99E-4AF6-6042-267567DED78E}"/>
              </a:ext>
            </a:extLst>
          </p:cNvPr>
          <p:cNvPicPr>
            <a:picLocks noChangeAspect="1"/>
          </p:cNvPicPr>
          <p:nvPr/>
        </p:nvPicPr>
        <p:blipFill>
          <a:blip r:embed="rId2"/>
          <a:stretch>
            <a:fillRect/>
          </a:stretch>
        </p:blipFill>
        <p:spPr>
          <a:xfrm>
            <a:off x="551332" y="2083882"/>
            <a:ext cx="4429743" cy="3721695"/>
          </a:xfrm>
          <a:prstGeom prst="rect">
            <a:avLst/>
          </a:prstGeom>
        </p:spPr>
      </p:pic>
      <p:pic>
        <p:nvPicPr>
          <p:cNvPr id="7" name="Picture 6">
            <a:extLst>
              <a:ext uri="{FF2B5EF4-FFF2-40B4-BE49-F238E27FC236}">
                <a16:creationId xmlns:a16="http://schemas.microsoft.com/office/drawing/2014/main" id="{FEA7E319-C09D-5079-1E4A-562680508BD1}"/>
              </a:ext>
            </a:extLst>
          </p:cNvPr>
          <p:cNvPicPr>
            <a:picLocks noChangeAspect="1"/>
          </p:cNvPicPr>
          <p:nvPr/>
        </p:nvPicPr>
        <p:blipFill>
          <a:blip r:embed="rId3"/>
          <a:stretch>
            <a:fillRect/>
          </a:stretch>
        </p:blipFill>
        <p:spPr>
          <a:xfrm>
            <a:off x="6301287" y="2010132"/>
            <a:ext cx="4420217" cy="3717808"/>
          </a:xfrm>
          <a:prstGeom prst="rect">
            <a:avLst/>
          </a:prstGeom>
        </p:spPr>
      </p:pic>
      <p:sp>
        <p:nvSpPr>
          <p:cNvPr id="9" name="TextBox 8">
            <a:extLst>
              <a:ext uri="{FF2B5EF4-FFF2-40B4-BE49-F238E27FC236}">
                <a16:creationId xmlns:a16="http://schemas.microsoft.com/office/drawing/2014/main" id="{C89B46F7-C8C5-1647-6522-9BA90F8DD6C0}"/>
              </a:ext>
            </a:extLst>
          </p:cNvPr>
          <p:cNvSpPr txBox="1"/>
          <p:nvPr/>
        </p:nvSpPr>
        <p:spPr>
          <a:xfrm flipH="1">
            <a:off x="942866" y="6038491"/>
            <a:ext cx="3931059" cy="369332"/>
          </a:xfrm>
          <a:prstGeom prst="rect">
            <a:avLst/>
          </a:prstGeom>
          <a:noFill/>
        </p:spPr>
        <p:txBody>
          <a:bodyPr wrap="square" rtlCol="0">
            <a:spAutoFit/>
          </a:bodyPr>
          <a:lstStyle/>
          <a:p>
            <a:r>
              <a:rPr lang="en-US" dirty="0"/>
              <a:t>Resources are automatically closed</a:t>
            </a:r>
          </a:p>
        </p:txBody>
      </p:sp>
      <p:sp>
        <p:nvSpPr>
          <p:cNvPr id="10" name="TextBox 9">
            <a:extLst>
              <a:ext uri="{FF2B5EF4-FFF2-40B4-BE49-F238E27FC236}">
                <a16:creationId xmlns:a16="http://schemas.microsoft.com/office/drawing/2014/main" id="{98C93C80-05AF-EC7D-544A-E5655C8D8F7B}"/>
              </a:ext>
            </a:extLst>
          </p:cNvPr>
          <p:cNvSpPr txBox="1"/>
          <p:nvPr/>
        </p:nvSpPr>
        <p:spPr>
          <a:xfrm flipH="1">
            <a:off x="6702436" y="5914845"/>
            <a:ext cx="3931059" cy="369332"/>
          </a:xfrm>
          <a:prstGeom prst="rect">
            <a:avLst/>
          </a:prstGeom>
          <a:noFill/>
        </p:spPr>
        <p:txBody>
          <a:bodyPr wrap="square" rtlCol="0">
            <a:spAutoFit/>
          </a:bodyPr>
          <a:lstStyle/>
          <a:p>
            <a:r>
              <a:rPr lang="en-US" dirty="0"/>
              <a:t>Resources are automatically not closed</a:t>
            </a:r>
          </a:p>
        </p:txBody>
      </p:sp>
    </p:spTree>
    <p:extLst>
      <p:ext uri="{BB962C8B-B14F-4D97-AF65-F5344CB8AC3E}">
        <p14:creationId xmlns:p14="http://schemas.microsoft.com/office/powerpoint/2010/main" val="181922648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2">
            <a:extLst>
              <a:ext uri="{FF2B5EF4-FFF2-40B4-BE49-F238E27FC236}">
                <a16:creationId xmlns:a16="http://schemas.microsoft.com/office/drawing/2014/main" id="{43222EA1-4DBA-810D-5F72-D097D2ADB900}"/>
              </a:ext>
            </a:extLst>
          </p:cNvPr>
          <p:cNvSpPr txBox="1">
            <a:spLocks/>
          </p:cNvSpPr>
          <p:nvPr/>
        </p:nvSpPr>
        <p:spPr>
          <a:xfrm>
            <a:off x="298704" y="777240"/>
            <a:ext cx="11482319" cy="508096"/>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Wingdings" panose="05000000000000000000" pitchFamily="2" charset="2"/>
              <a:buChar char="Ø"/>
            </a:pPr>
            <a:r>
              <a:rPr lang="en-US" dirty="0"/>
              <a:t>Note the options given with brackets cannot have any parent child relation.</a:t>
            </a:r>
          </a:p>
          <a:p>
            <a:pPr marL="342900" indent="-342900" algn="l">
              <a:buFont typeface="Wingdings" panose="05000000000000000000" pitchFamily="2" charset="2"/>
              <a:buChar char="Ø"/>
            </a:pPr>
            <a:endParaRPr lang="en-US" dirty="0"/>
          </a:p>
          <a:p>
            <a:pPr marL="342900" indent="-342900" algn="l">
              <a:buFont typeface="Wingdings" panose="05000000000000000000" pitchFamily="2" charset="2"/>
              <a:buChar char="Ø"/>
            </a:pPr>
            <a:endParaRPr lang="en-US" dirty="0"/>
          </a:p>
          <a:p>
            <a:pPr marL="342900" indent="-342900" algn="l">
              <a:buFont typeface="Wingdings" panose="05000000000000000000" pitchFamily="2" charset="2"/>
              <a:buChar char="Ø"/>
            </a:pPr>
            <a:endParaRPr lang="en-US" dirty="0"/>
          </a:p>
          <a:p>
            <a:pPr marL="342900" indent="-342900" algn="l">
              <a:buFont typeface="Wingdings" panose="05000000000000000000" pitchFamily="2" charset="2"/>
              <a:buChar char="Ø"/>
            </a:pPr>
            <a:endParaRPr lang="en-US" dirty="0"/>
          </a:p>
          <a:p>
            <a:pPr marL="342900" indent="-342900" algn="l">
              <a:buFont typeface="Wingdings" panose="05000000000000000000" pitchFamily="2" charset="2"/>
              <a:buChar char="Ø"/>
            </a:pPr>
            <a:endParaRPr lang="en-US" dirty="0"/>
          </a:p>
          <a:p>
            <a:pPr algn="l"/>
            <a:endParaRPr lang="en-US" dirty="0"/>
          </a:p>
          <a:p>
            <a:pPr marL="285750" indent="-285750" algn="l">
              <a:buFont typeface="Wingdings" panose="05000000000000000000" pitchFamily="2" charset="2"/>
              <a:buChar char="Ø"/>
            </a:pPr>
            <a:endParaRPr lang="en-US" dirty="0"/>
          </a:p>
        </p:txBody>
      </p:sp>
      <p:sp>
        <p:nvSpPr>
          <p:cNvPr id="6" name="Title 1">
            <a:extLst>
              <a:ext uri="{FF2B5EF4-FFF2-40B4-BE49-F238E27FC236}">
                <a16:creationId xmlns:a16="http://schemas.microsoft.com/office/drawing/2014/main" id="{0DC7D067-8140-A67D-FB11-D090A585DD16}"/>
              </a:ext>
            </a:extLst>
          </p:cNvPr>
          <p:cNvSpPr txBox="1">
            <a:spLocks/>
          </p:cNvSpPr>
          <p:nvPr/>
        </p:nvSpPr>
        <p:spPr>
          <a:xfrm>
            <a:off x="1046606" y="193104"/>
            <a:ext cx="9328785" cy="668337"/>
          </a:xfrm>
          <a:prstGeom prst="rect">
            <a:avLst/>
          </a:prstGeom>
        </p:spPr>
        <p:txBody>
          <a:bodyPr vert="horz" lIns="91440" tIns="45720" rIns="91440" bIns="45720" rtlCol="0" anchor="b">
            <a:normAutofit fontScale="8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dirty="0"/>
              <a:t>Catch block with options</a:t>
            </a:r>
          </a:p>
        </p:txBody>
      </p:sp>
      <p:pic>
        <p:nvPicPr>
          <p:cNvPr id="3" name="Picture 2">
            <a:extLst>
              <a:ext uri="{FF2B5EF4-FFF2-40B4-BE49-F238E27FC236}">
                <a16:creationId xmlns:a16="http://schemas.microsoft.com/office/drawing/2014/main" id="{0546BCA4-E122-FC3A-7E36-C8BE66A12BF9}"/>
              </a:ext>
            </a:extLst>
          </p:cNvPr>
          <p:cNvPicPr>
            <a:picLocks noChangeAspect="1"/>
          </p:cNvPicPr>
          <p:nvPr/>
        </p:nvPicPr>
        <p:blipFill>
          <a:blip r:embed="rId3"/>
          <a:stretch>
            <a:fillRect/>
          </a:stretch>
        </p:blipFill>
        <p:spPr>
          <a:xfrm>
            <a:off x="429862" y="2087634"/>
            <a:ext cx="5449060" cy="3286584"/>
          </a:xfrm>
          <a:prstGeom prst="rect">
            <a:avLst/>
          </a:prstGeom>
        </p:spPr>
      </p:pic>
      <p:pic>
        <p:nvPicPr>
          <p:cNvPr id="7" name="Picture 6">
            <a:extLst>
              <a:ext uri="{FF2B5EF4-FFF2-40B4-BE49-F238E27FC236}">
                <a16:creationId xmlns:a16="http://schemas.microsoft.com/office/drawing/2014/main" id="{458C8F91-206D-3E31-F58D-C96813CA7DE3}"/>
              </a:ext>
            </a:extLst>
          </p:cNvPr>
          <p:cNvPicPr>
            <a:picLocks noChangeAspect="1"/>
          </p:cNvPicPr>
          <p:nvPr/>
        </p:nvPicPr>
        <p:blipFill>
          <a:blip r:embed="rId4"/>
          <a:stretch>
            <a:fillRect/>
          </a:stretch>
        </p:blipFill>
        <p:spPr>
          <a:xfrm>
            <a:off x="6064370" y="2104537"/>
            <a:ext cx="5665826" cy="3295598"/>
          </a:xfrm>
          <a:prstGeom prst="rect">
            <a:avLst/>
          </a:prstGeom>
        </p:spPr>
      </p:pic>
    </p:spTree>
    <p:extLst>
      <p:ext uri="{BB962C8B-B14F-4D97-AF65-F5344CB8AC3E}">
        <p14:creationId xmlns:p14="http://schemas.microsoft.com/office/powerpoint/2010/main" val="232644695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2">
            <a:extLst>
              <a:ext uri="{FF2B5EF4-FFF2-40B4-BE49-F238E27FC236}">
                <a16:creationId xmlns:a16="http://schemas.microsoft.com/office/drawing/2014/main" id="{43222EA1-4DBA-810D-5F72-D097D2ADB900}"/>
              </a:ext>
            </a:extLst>
          </p:cNvPr>
          <p:cNvSpPr txBox="1">
            <a:spLocks/>
          </p:cNvSpPr>
          <p:nvPr/>
        </p:nvSpPr>
        <p:spPr>
          <a:xfrm>
            <a:off x="298704" y="777240"/>
            <a:ext cx="11482319" cy="586130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Wingdings" panose="05000000000000000000" pitchFamily="2" charset="2"/>
              <a:buChar char="Ø"/>
            </a:pPr>
            <a:r>
              <a:rPr lang="en-US" dirty="0"/>
              <a:t>Relation between outer and inner class is has a relation.</a:t>
            </a:r>
          </a:p>
          <a:p>
            <a:pPr marL="342900" indent="-342900" algn="l">
              <a:buFont typeface="Wingdings" panose="05000000000000000000" pitchFamily="2" charset="2"/>
              <a:buChar char="Ø"/>
            </a:pPr>
            <a:r>
              <a:rPr lang="en-US" dirty="0"/>
              <a:t>If outer class cannot exist without inner class then inner class is preferred. Ex : Linked  list &amp;   interface Map{  interface Entry{} }</a:t>
            </a:r>
          </a:p>
          <a:p>
            <a:pPr marL="342900" indent="-342900" algn="l">
              <a:buFont typeface="Wingdings" panose="05000000000000000000" pitchFamily="2" charset="2"/>
              <a:buChar char="Ø"/>
            </a:pPr>
            <a:r>
              <a:rPr lang="en-US" dirty="0"/>
              <a:t>Inner class can’t have static fields &amp; hence can’t have main method.</a:t>
            </a:r>
          </a:p>
          <a:p>
            <a:pPr marL="342900" indent="-342900" algn="l">
              <a:buFont typeface="Wingdings" panose="05000000000000000000" pitchFamily="2" charset="2"/>
              <a:buChar char="Ø"/>
            </a:pPr>
            <a:r>
              <a:rPr lang="en-US" dirty="0"/>
              <a:t>We can’t call inner class directly from outer class.</a:t>
            </a:r>
          </a:p>
          <a:p>
            <a:pPr marL="342900" indent="-342900" algn="l">
              <a:buFont typeface="Wingdings" panose="05000000000000000000" pitchFamily="2" charset="2"/>
              <a:buChar char="Ø"/>
            </a:pPr>
            <a:r>
              <a:rPr lang="en-US" dirty="0"/>
              <a:t>Think inner class as a variable that has </a:t>
            </a:r>
            <a:r>
              <a:rPr lang="en-US" dirty="0" err="1"/>
              <a:t>attribute+properties</a:t>
            </a:r>
            <a:r>
              <a:rPr lang="en-US" dirty="0"/>
              <a:t>.</a:t>
            </a:r>
          </a:p>
          <a:p>
            <a:pPr marL="342900" indent="-342900" algn="l">
              <a:buFont typeface="Wingdings" panose="05000000000000000000" pitchFamily="2" charset="2"/>
              <a:buChar char="Ø"/>
            </a:pPr>
            <a:r>
              <a:rPr lang="en-US" dirty="0"/>
              <a:t>Types of inner classes </a:t>
            </a:r>
          </a:p>
          <a:p>
            <a:pPr marL="800100" lvl="1" indent="-342900" algn="l">
              <a:buFont typeface="Wingdings" panose="05000000000000000000" pitchFamily="2" charset="2"/>
              <a:buChar char="Ø"/>
            </a:pPr>
            <a:r>
              <a:rPr lang="en-US" dirty="0"/>
              <a:t>(1) Normal or regular inner classes </a:t>
            </a:r>
          </a:p>
          <a:p>
            <a:pPr marL="800100" lvl="1" indent="-342900" algn="l">
              <a:buFont typeface="Wingdings" panose="05000000000000000000" pitchFamily="2" charset="2"/>
              <a:buChar char="Ø"/>
            </a:pPr>
            <a:r>
              <a:rPr lang="en-US" dirty="0"/>
              <a:t>(2) Method local inner classes </a:t>
            </a:r>
          </a:p>
          <a:p>
            <a:pPr marL="800100" lvl="1" indent="-342900" algn="l">
              <a:buFont typeface="Wingdings" panose="05000000000000000000" pitchFamily="2" charset="2"/>
              <a:buChar char="Ø"/>
            </a:pPr>
            <a:r>
              <a:rPr lang="en-US" dirty="0"/>
              <a:t>(3) Anonymous inner classes </a:t>
            </a:r>
          </a:p>
          <a:p>
            <a:pPr marL="800100" lvl="1" indent="-342900" algn="l">
              <a:buFont typeface="Wingdings" panose="05000000000000000000" pitchFamily="2" charset="2"/>
              <a:buChar char="Ø"/>
            </a:pPr>
            <a:r>
              <a:rPr lang="en-US" dirty="0"/>
              <a:t>(4) Static nested inner classes.</a:t>
            </a:r>
          </a:p>
          <a:p>
            <a:pPr marL="342900" indent="-342900" algn="l">
              <a:buFont typeface="Wingdings" panose="05000000000000000000" pitchFamily="2" charset="2"/>
              <a:buChar char="Ø"/>
            </a:pPr>
            <a:endParaRPr lang="en-US" dirty="0"/>
          </a:p>
          <a:p>
            <a:pPr marL="342900" indent="-342900" algn="l">
              <a:buFont typeface="Wingdings" panose="05000000000000000000" pitchFamily="2" charset="2"/>
              <a:buChar char="Ø"/>
            </a:pPr>
            <a:endParaRPr lang="en-US" dirty="0"/>
          </a:p>
          <a:p>
            <a:pPr marL="342900" indent="-342900" algn="l">
              <a:buFont typeface="Wingdings" panose="05000000000000000000" pitchFamily="2" charset="2"/>
              <a:buChar char="Ø"/>
            </a:pPr>
            <a:endParaRPr lang="en-US" dirty="0"/>
          </a:p>
          <a:p>
            <a:pPr marL="342900" indent="-342900" algn="l">
              <a:buFont typeface="Wingdings" panose="05000000000000000000" pitchFamily="2" charset="2"/>
              <a:buChar char="Ø"/>
            </a:pPr>
            <a:endParaRPr lang="en-US" dirty="0"/>
          </a:p>
          <a:p>
            <a:pPr marL="342900" indent="-342900" algn="l">
              <a:buFont typeface="Wingdings" panose="05000000000000000000" pitchFamily="2" charset="2"/>
              <a:buChar char="Ø"/>
            </a:pPr>
            <a:endParaRPr lang="en-US" dirty="0"/>
          </a:p>
          <a:p>
            <a:pPr marL="342900" indent="-342900" algn="l">
              <a:buFont typeface="Wingdings" panose="05000000000000000000" pitchFamily="2" charset="2"/>
              <a:buChar char="Ø"/>
            </a:pPr>
            <a:endParaRPr lang="en-US" dirty="0"/>
          </a:p>
          <a:p>
            <a:pPr algn="l"/>
            <a:endParaRPr lang="en-US" dirty="0"/>
          </a:p>
          <a:p>
            <a:pPr marL="285750" indent="-285750" algn="l">
              <a:buFont typeface="Wingdings" panose="05000000000000000000" pitchFamily="2" charset="2"/>
              <a:buChar char="Ø"/>
            </a:pPr>
            <a:endParaRPr lang="en-US" dirty="0"/>
          </a:p>
        </p:txBody>
      </p:sp>
      <p:sp>
        <p:nvSpPr>
          <p:cNvPr id="6" name="Title 1">
            <a:extLst>
              <a:ext uri="{FF2B5EF4-FFF2-40B4-BE49-F238E27FC236}">
                <a16:creationId xmlns:a16="http://schemas.microsoft.com/office/drawing/2014/main" id="{0DC7D067-8140-A67D-FB11-D090A585DD16}"/>
              </a:ext>
            </a:extLst>
          </p:cNvPr>
          <p:cNvSpPr txBox="1">
            <a:spLocks/>
          </p:cNvSpPr>
          <p:nvPr/>
        </p:nvSpPr>
        <p:spPr>
          <a:xfrm>
            <a:off x="1046606" y="193104"/>
            <a:ext cx="9328785" cy="668337"/>
          </a:xfrm>
          <a:prstGeom prst="rect">
            <a:avLst/>
          </a:prstGeom>
        </p:spPr>
        <p:txBody>
          <a:bodyPr vert="horz" lIns="91440" tIns="45720" rIns="91440" bIns="45720" rtlCol="0" anchor="b">
            <a:normAutofit fontScale="8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dirty="0"/>
              <a:t>Inner class</a:t>
            </a:r>
          </a:p>
        </p:txBody>
      </p:sp>
    </p:spTree>
    <p:extLst>
      <p:ext uri="{BB962C8B-B14F-4D97-AF65-F5344CB8AC3E}">
        <p14:creationId xmlns:p14="http://schemas.microsoft.com/office/powerpoint/2010/main" val="35593958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2">
            <a:extLst>
              <a:ext uri="{FF2B5EF4-FFF2-40B4-BE49-F238E27FC236}">
                <a16:creationId xmlns:a16="http://schemas.microsoft.com/office/drawing/2014/main" id="{43222EA1-4DBA-810D-5F72-D097D2ADB900}"/>
              </a:ext>
            </a:extLst>
          </p:cNvPr>
          <p:cNvSpPr txBox="1">
            <a:spLocks/>
          </p:cNvSpPr>
          <p:nvPr/>
        </p:nvSpPr>
        <p:spPr>
          <a:xfrm>
            <a:off x="298704" y="777240"/>
            <a:ext cx="6542043" cy="586130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Wingdings" panose="05000000000000000000" pitchFamily="2" charset="2"/>
              <a:buChar char="Ø"/>
            </a:pPr>
            <a:r>
              <a:rPr lang="en-US" dirty="0"/>
              <a:t>If we declare named class inside a class without making it static then such type of inner class is called normal or regular inner class.</a:t>
            </a:r>
          </a:p>
          <a:p>
            <a:pPr algn="l"/>
            <a:r>
              <a:rPr lang="en-US" dirty="0"/>
              <a:t>Ex:  class Outer{ class Inner{} </a:t>
            </a:r>
            <a:r>
              <a:rPr lang="en-US" dirty="0" err="1"/>
              <a:t>psvmain</a:t>
            </a:r>
            <a:r>
              <a:rPr lang="en-US" dirty="0"/>
              <a:t>(str </a:t>
            </a:r>
            <a:r>
              <a:rPr lang="en-US" dirty="0" err="1"/>
              <a:t>args</a:t>
            </a:r>
            <a:r>
              <a:rPr lang="en-US" dirty="0"/>
              <a:t>[]){}}</a:t>
            </a:r>
          </a:p>
          <a:p>
            <a:pPr algn="l"/>
            <a:r>
              <a:rPr lang="en-US" dirty="0"/>
              <a:t>Here if we compile Outer.java then we get two .class files 1)</a:t>
            </a:r>
            <a:r>
              <a:rPr lang="en-US" dirty="0" err="1"/>
              <a:t>Outer.class</a:t>
            </a:r>
            <a:r>
              <a:rPr lang="en-US" dirty="0"/>
              <a:t> 2)</a:t>
            </a:r>
            <a:r>
              <a:rPr lang="en-US" dirty="0" err="1"/>
              <a:t>Outer$Inner.class</a:t>
            </a:r>
            <a:endParaRPr lang="en-US" dirty="0"/>
          </a:p>
          <a:p>
            <a:pPr marL="342900" indent="-342900" algn="l">
              <a:buFont typeface="Wingdings" panose="05000000000000000000" pitchFamily="2" charset="2"/>
              <a:buChar char="Ø"/>
            </a:pPr>
            <a:r>
              <a:rPr lang="en-US" dirty="0"/>
              <a:t>Inner class methods are instance methods. So if we have to access them from static method then we have to first create </a:t>
            </a:r>
            <a:r>
              <a:rPr lang="en-US" dirty="0" err="1"/>
              <a:t>outerclass</a:t>
            </a:r>
            <a:r>
              <a:rPr lang="en-US" dirty="0"/>
              <a:t> object &amp; then call the new </a:t>
            </a:r>
            <a:r>
              <a:rPr lang="en-US" dirty="0" err="1"/>
              <a:t>Innerclass</a:t>
            </a:r>
            <a:r>
              <a:rPr lang="en-US" dirty="0"/>
              <a:t> object using the outer class as shown.(Same for accessing from outside of the class as well as shown).</a:t>
            </a:r>
          </a:p>
          <a:p>
            <a:pPr marL="342900" indent="-342900" algn="l">
              <a:buFont typeface="Wingdings" panose="05000000000000000000" pitchFamily="2" charset="2"/>
              <a:buChar char="Ø"/>
            </a:pPr>
            <a:r>
              <a:rPr lang="en-US" dirty="0"/>
              <a:t>If we have to access inner class method from instance methods then it is easier to do it by directly creating </a:t>
            </a:r>
            <a:r>
              <a:rPr lang="en-US" dirty="0" err="1"/>
              <a:t>innerclass</a:t>
            </a:r>
            <a:r>
              <a:rPr lang="en-US" dirty="0"/>
              <a:t> type object.</a:t>
            </a:r>
          </a:p>
          <a:p>
            <a:pPr marL="342900" indent="-342900" algn="l">
              <a:buFont typeface="Wingdings" panose="05000000000000000000" pitchFamily="2" charset="2"/>
              <a:buChar char="Ø"/>
            </a:pPr>
            <a:endParaRPr lang="en-US" dirty="0"/>
          </a:p>
          <a:p>
            <a:pPr marL="342900" indent="-342900" algn="l">
              <a:buFont typeface="Wingdings" panose="05000000000000000000" pitchFamily="2" charset="2"/>
              <a:buChar char="Ø"/>
            </a:pPr>
            <a:endParaRPr lang="en-US" dirty="0"/>
          </a:p>
          <a:p>
            <a:pPr marL="342900" indent="-342900" algn="l">
              <a:buFont typeface="Wingdings" panose="05000000000000000000" pitchFamily="2" charset="2"/>
              <a:buChar char="Ø"/>
            </a:pPr>
            <a:endParaRPr lang="en-US" dirty="0"/>
          </a:p>
          <a:p>
            <a:pPr marL="342900" indent="-342900" algn="l">
              <a:buFont typeface="Wingdings" panose="05000000000000000000" pitchFamily="2" charset="2"/>
              <a:buChar char="Ø"/>
            </a:pPr>
            <a:endParaRPr lang="en-US" dirty="0"/>
          </a:p>
          <a:p>
            <a:pPr algn="l"/>
            <a:endParaRPr lang="en-US" dirty="0"/>
          </a:p>
          <a:p>
            <a:pPr marL="285750" indent="-285750" algn="l">
              <a:buFont typeface="Wingdings" panose="05000000000000000000" pitchFamily="2" charset="2"/>
              <a:buChar char="Ø"/>
            </a:pPr>
            <a:endParaRPr lang="en-US" dirty="0"/>
          </a:p>
        </p:txBody>
      </p:sp>
      <p:sp>
        <p:nvSpPr>
          <p:cNvPr id="6" name="Title 1">
            <a:extLst>
              <a:ext uri="{FF2B5EF4-FFF2-40B4-BE49-F238E27FC236}">
                <a16:creationId xmlns:a16="http://schemas.microsoft.com/office/drawing/2014/main" id="{0DC7D067-8140-A67D-FB11-D090A585DD16}"/>
              </a:ext>
            </a:extLst>
          </p:cNvPr>
          <p:cNvSpPr txBox="1">
            <a:spLocks/>
          </p:cNvSpPr>
          <p:nvPr/>
        </p:nvSpPr>
        <p:spPr>
          <a:xfrm>
            <a:off x="1046606" y="193104"/>
            <a:ext cx="9328785" cy="668337"/>
          </a:xfrm>
          <a:prstGeom prst="rect">
            <a:avLst/>
          </a:prstGeom>
        </p:spPr>
        <p:txBody>
          <a:bodyPr vert="horz" lIns="91440" tIns="45720" rIns="91440" bIns="45720" rtlCol="0" anchor="b">
            <a:normAutofit fontScale="8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dirty="0"/>
              <a:t>1)Normal or regular inner class</a:t>
            </a:r>
          </a:p>
        </p:txBody>
      </p:sp>
      <p:pic>
        <p:nvPicPr>
          <p:cNvPr id="3" name="Picture 2">
            <a:extLst>
              <a:ext uri="{FF2B5EF4-FFF2-40B4-BE49-F238E27FC236}">
                <a16:creationId xmlns:a16="http://schemas.microsoft.com/office/drawing/2014/main" id="{6DEA6E70-0DCE-DD16-1C16-FABC36B0CD43}"/>
              </a:ext>
            </a:extLst>
          </p:cNvPr>
          <p:cNvPicPr>
            <a:picLocks noChangeAspect="1"/>
          </p:cNvPicPr>
          <p:nvPr/>
        </p:nvPicPr>
        <p:blipFill>
          <a:blip r:embed="rId2"/>
          <a:stretch>
            <a:fillRect/>
          </a:stretch>
        </p:blipFill>
        <p:spPr>
          <a:xfrm>
            <a:off x="7121789" y="717240"/>
            <a:ext cx="4776914" cy="2828216"/>
          </a:xfrm>
          <a:prstGeom prst="rect">
            <a:avLst/>
          </a:prstGeom>
        </p:spPr>
      </p:pic>
      <p:pic>
        <p:nvPicPr>
          <p:cNvPr id="7" name="Picture 6">
            <a:extLst>
              <a:ext uri="{FF2B5EF4-FFF2-40B4-BE49-F238E27FC236}">
                <a16:creationId xmlns:a16="http://schemas.microsoft.com/office/drawing/2014/main" id="{190C2E88-7271-2A9D-3D91-116E96D5690F}"/>
              </a:ext>
            </a:extLst>
          </p:cNvPr>
          <p:cNvPicPr>
            <a:picLocks noChangeAspect="1"/>
          </p:cNvPicPr>
          <p:nvPr/>
        </p:nvPicPr>
        <p:blipFill>
          <a:blip r:embed="rId3"/>
          <a:stretch>
            <a:fillRect/>
          </a:stretch>
        </p:blipFill>
        <p:spPr>
          <a:xfrm>
            <a:off x="7099538" y="3658823"/>
            <a:ext cx="4804914" cy="2940385"/>
          </a:xfrm>
          <a:prstGeom prst="rect">
            <a:avLst/>
          </a:prstGeom>
        </p:spPr>
      </p:pic>
    </p:spTree>
    <p:extLst>
      <p:ext uri="{BB962C8B-B14F-4D97-AF65-F5344CB8AC3E}">
        <p14:creationId xmlns:p14="http://schemas.microsoft.com/office/powerpoint/2010/main" val="4185377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CBBD1F-78AF-0BF8-03B8-6ACFF5A99189}"/>
              </a:ext>
            </a:extLst>
          </p:cNvPr>
          <p:cNvSpPr>
            <a:spLocks noGrp="1"/>
          </p:cNvSpPr>
          <p:nvPr>
            <p:ph type="ctrTitle"/>
          </p:nvPr>
        </p:nvSpPr>
        <p:spPr>
          <a:xfrm>
            <a:off x="1085850" y="388938"/>
            <a:ext cx="8001000" cy="668337"/>
          </a:xfrm>
        </p:spPr>
        <p:txBody>
          <a:bodyPr>
            <a:normAutofit fontScale="90000"/>
          </a:bodyPr>
          <a:lstStyle/>
          <a:p>
            <a:r>
              <a:rPr lang="en-US" dirty="0"/>
              <a:t>VARARGS</a:t>
            </a:r>
          </a:p>
        </p:txBody>
      </p:sp>
      <p:sp>
        <p:nvSpPr>
          <p:cNvPr id="3" name="Subtitle 2">
            <a:extLst>
              <a:ext uri="{FF2B5EF4-FFF2-40B4-BE49-F238E27FC236}">
                <a16:creationId xmlns:a16="http://schemas.microsoft.com/office/drawing/2014/main" id="{3BAF2FCC-9CF6-B5DC-6189-7D123FC4023B}"/>
              </a:ext>
            </a:extLst>
          </p:cNvPr>
          <p:cNvSpPr>
            <a:spLocks noGrp="1"/>
          </p:cNvSpPr>
          <p:nvPr>
            <p:ph type="subTitle" idx="1"/>
          </p:nvPr>
        </p:nvSpPr>
        <p:spPr>
          <a:xfrm>
            <a:off x="809626" y="1076325"/>
            <a:ext cx="10239374" cy="5353049"/>
          </a:xfrm>
        </p:spPr>
        <p:txBody>
          <a:bodyPr/>
          <a:lstStyle/>
          <a:p>
            <a:pPr algn="l"/>
            <a:r>
              <a:rPr lang="en-US" dirty="0"/>
              <a:t>public static void main(String[] </a:t>
            </a:r>
            <a:r>
              <a:rPr lang="en-US" dirty="0" err="1"/>
              <a:t>args</a:t>
            </a:r>
            <a:r>
              <a:rPr lang="en-US" dirty="0"/>
              <a:t>) {        </a:t>
            </a:r>
          </a:p>
          <a:p>
            <a:pPr algn="l"/>
            <a:r>
              <a:rPr lang="en-US" dirty="0"/>
              <a:t>m1();//   or m1(1,2,3)   </a:t>
            </a:r>
          </a:p>
          <a:p>
            <a:pPr algn="l"/>
            <a:r>
              <a:rPr lang="en-US" dirty="0"/>
              <a:t> m2(new int[]{}); //   or m2(new int[]{1,2})	</a:t>
            </a:r>
          </a:p>
          <a:p>
            <a:pPr algn="l"/>
            <a:r>
              <a:rPr lang="en-US" dirty="0"/>
              <a:t>}	</a:t>
            </a:r>
          </a:p>
          <a:p>
            <a:pPr algn="l"/>
            <a:r>
              <a:rPr lang="en-US" dirty="0"/>
              <a:t>public static void m1(int... x){	  </a:t>
            </a:r>
          </a:p>
          <a:p>
            <a:pPr algn="l"/>
            <a:r>
              <a:rPr lang="en-US" dirty="0"/>
              <a:t>  for(int </a:t>
            </a:r>
            <a:r>
              <a:rPr lang="en-US" dirty="0" err="1"/>
              <a:t>i</a:t>
            </a:r>
            <a:r>
              <a:rPr lang="en-US" dirty="0"/>
              <a:t> = 0; </a:t>
            </a:r>
            <a:r>
              <a:rPr lang="en-US" dirty="0" err="1"/>
              <a:t>i</a:t>
            </a:r>
            <a:r>
              <a:rPr lang="en-US" dirty="0"/>
              <a:t> &lt; </a:t>
            </a:r>
            <a:r>
              <a:rPr lang="en-US" dirty="0" err="1"/>
              <a:t>x.length</a:t>
            </a:r>
            <a:r>
              <a:rPr lang="en-US" dirty="0"/>
              <a:t>; </a:t>
            </a:r>
            <a:r>
              <a:rPr lang="en-US" dirty="0" err="1"/>
              <a:t>i</a:t>
            </a:r>
            <a:r>
              <a:rPr lang="en-US" dirty="0"/>
              <a:t>++)</a:t>
            </a:r>
            <a:r>
              <a:rPr lang="en-US" dirty="0" err="1"/>
              <a:t>System.out.print</a:t>
            </a:r>
            <a:r>
              <a:rPr lang="en-US" dirty="0"/>
              <a:t>(x[</a:t>
            </a:r>
            <a:r>
              <a:rPr lang="en-US" dirty="0" err="1"/>
              <a:t>i</a:t>
            </a:r>
            <a:r>
              <a:rPr lang="en-US" dirty="0"/>
              <a:t>]+" -&gt;");	</a:t>
            </a:r>
          </a:p>
          <a:p>
            <a:pPr algn="l"/>
            <a:r>
              <a:rPr lang="en-US" dirty="0"/>
              <a:t>}		</a:t>
            </a:r>
          </a:p>
          <a:p>
            <a:pPr algn="l"/>
            <a:r>
              <a:rPr lang="en-US" dirty="0"/>
              <a:t>public static void m2(int[] x){	    </a:t>
            </a:r>
          </a:p>
          <a:p>
            <a:pPr algn="l"/>
            <a:r>
              <a:rPr lang="en-US" dirty="0"/>
              <a:t>for(int </a:t>
            </a:r>
            <a:r>
              <a:rPr lang="en-US" dirty="0" err="1"/>
              <a:t>i</a:t>
            </a:r>
            <a:r>
              <a:rPr lang="en-US" dirty="0"/>
              <a:t> = 0; </a:t>
            </a:r>
            <a:r>
              <a:rPr lang="en-US" dirty="0" err="1"/>
              <a:t>i</a:t>
            </a:r>
            <a:r>
              <a:rPr lang="en-US" dirty="0"/>
              <a:t> &lt; </a:t>
            </a:r>
            <a:r>
              <a:rPr lang="en-US" dirty="0" err="1"/>
              <a:t>x.length</a:t>
            </a:r>
            <a:r>
              <a:rPr lang="en-US" dirty="0"/>
              <a:t>; </a:t>
            </a:r>
            <a:r>
              <a:rPr lang="en-US" dirty="0" err="1"/>
              <a:t>i</a:t>
            </a:r>
            <a:r>
              <a:rPr lang="en-US" dirty="0"/>
              <a:t>++)</a:t>
            </a:r>
            <a:r>
              <a:rPr lang="en-US" dirty="0" err="1"/>
              <a:t>System.out.print</a:t>
            </a:r>
            <a:r>
              <a:rPr lang="en-US" dirty="0"/>
              <a:t>(x[</a:t>
            </a:r>
            <a:r>
              <a:rPr lang="en-US" dirty="0" err="1"/>
              <a:t>i</a:t>
            </a:r>
            <a:r>
              <a:rPr lang="en-US" dirty="0"/>
              <a:t>]+" -&gt;&gt;");	    </a:t>
            </a:r>
          </a:p>
          <a:p>
            <a:pPr algn="l"/>
            <a:r>
              <a:rPr lang="en-US" dirty="0"/>
              <a:t>}</a:t>
            </a:r>
          </a:p>
          <a:p>
            <a:endParaRPr lang="en-US" dirty="0"/>
          </a:p>
        </p:txBody>
      </p:sp>
    </p:spTree>
    <p:extLst>
      <p:ext uri="{BB962C8B-B14F-4D97-AF65-F5344CB8AC3E}">
        <p14:creationId xmlns:p14="http://schemas.microsoft.com/office/powerpoint/2010/main" val="282640915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2">
            <a:extLst>
              <a:ext uri="{FF2B5EF4-FFF2-40B4-BE49-F238E27FC236}">
                <a16:creationId xmlns:a16="http://schemas.microsoft.com/office/drawing/2014/main" id="{43222EA1-4DBA-810D-5F72-D097D2ADB900}"/>
              </a:ext>
            </a:extLst>
          </p:cNvPr>
          <p:cNvSpPr txBox="1">
            <a:spLocks/>
          </p:cNvSpPr>
          <p:nvPr/>
        </p:nvSpPr>
        <p:spPr>
          <a:xfrm>
            <a:off x="298704" y="250166"/>
            <a:ext cx="5101431" cy="638837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Wingdings" panose="05000000000000000000" pitchFamily="2" charset="2"/>
              <a:buChar char="Ø"/>
            </a:pPr>
            <a:r>
              <a:rPr lang="en-US" dirty="0"/>
              <a:t>By default instance members of outer class are available to the inner class.</a:t>
            </a:r>
          </a:p>
          <a:p>
            <a:pPr marL="342900" indent="-342900" algn="l">
              <a:buFont typeface="Wingdings" panose="05000000000000000000" pitchFamily="2" charset="2"/>
              <a:buChar char="Ø"/>
            </a:pPr>
            <a:r>
              <a:rPr lang="en-US" dirty="0"/>
              <a:t>And to use this keyword within inner class we have to do </a:t>
            </a:r>
            <a:r>
              <a:rPr lang="en-US" dirty="0" err="1"/>
              <a:t>OuterClassName.this</a:t>
            </a:r>
            <a:r>
              <a:rPr lang="en-US" dirty="0"/>
              <a:t> </a:t>
            </a:r>
          </a:p>
          <a:p>
            <a:pPr marL="342900" indent="-342900" algn="l">
              <a:buFont typeface="Wingdings" panose="05000000000000000000" pitchFamily="2" charset="2"/>
              <a:buChar char="Ø"/>
            </a:pPr>
            <a:r>
              <a:rPr lang="en-US" dirty="0"/>
              <a:t>Nesting of inner class is also possible. i.e. class within inner class.</a:t>
            </a:r>
          </a:p>
          <a:p>
            <a:pPr marL="342900" indent="-342900" algn="l">
              <a:buFont typeface="Wingdings" panose="05000000000000000000" pitchFamily="2" charset="2"/>
              <a:buChar char="Ø"/>
            </a:pPr>
            <a:r>
              <a:rPr lang="en-US" dirty="0"/>
              <a:t>Similarly as outer class can have following modifiers</a:t>
            </a:r>
          </a:p>
          <a:p>
            <a:pPr marL="800100" lvl="1" indent="-342900" algn="l">
              <a:buFont typeface="Wingdings" panose="05000000000000000000" pitchFamily="2" charset="2"/>
              <a:buChar char="Ø"/>
            </a:pPr>
            <a:r>
              <a:rPr lang="en-US" dirty="0"/>
              <a:t>public</a:t>
            </a:r>
          </a:p>
          <a:p>
            <a:pPr marL="800100" lvl="1" indent="-342900" algn="l">
              <a:buFont typeface="Wingdings" panose="05000000000000000000" pitchFamily="2" charset="2"/>
              <a:buChar char="Ø"/>
            </a:pPr>
            <a:r>
              <a:rPr lang="en-US" dirty="0"/>
              <a:t>default</a:t>
            </a:r>
          </a:p>
          <a:p>
            <a:pPr marL="800100" lvl="1" indent="-342900" algn="l">
              <a:buFont typeface="Wingdings" panose="05000000000000000000" pitchFamily="2" charset="2"/>
              <a:buChar char="Ø"/>
            </a:pPr>
            <a:r>
              <a:rPr lang="en-US" dirty="0"/>
              <a:t>abstract</a:t>
            </a:r>
          </a:p>
          <a:p>
            <a:pPr marL="800100" lvl="1" indent="-342900" algn="l">
              <a:buFont typeface="Wingdings" panose="05000000000000000000" pitchFamily="2" charset="2"/>
              <a:buChar char="Ø"/>
            </a:pPr>
            <a:r>
              <a:rPr lang="en-US" dirty="0" err="1"/>
              <a:t>strictfp</a:t>
            </a:r>
            <a:endParaRPr lang="en-US" dirty="0"/>
          </a:p>
          <a:p>
            <a:pPr marL="800100" lvl="1" indent="-342900" algn="l">
              <a:buFont typeface="Wingdings" panose="05000000000000000000" pitchFamily="2" charset="2"/>
              <a:buChar char="Ø"/>
            </a:pPr>
            <a:r>
              <a:rPr lang="en-US" dirty="0"/>
              <a:t>final</a:t>
            </a:r>
          </a:p>
          <a:p>
            <a:pPr marL="342900" indent="-342900" algn="l">
              <a:buFont typeface="Wingdings" panose="05000000000000000000" pitchFamily="2" charset="2"/>
              <a:buChar char="Ø"/>
            </a:pPr>
            <a:r>
              <a:rPr lang="en-US" dirty="0"/>
              <a:t>Inner Class can have above modifiers &amp; also private, protected, static.</a:t>
            </a:r>
          </a:p>
          <a:p>
            <a:pPr marL="342900" indent="-342900" algn="l">
              <a:buFont typeface="Wingdings" panose="05000000000000000000" pitchFamily="2" charset="2"/>
              <a:buChar char="Ø"/>
            </a:pPr>
            <a:endParaRPr lang="en-US" dirty="0"/>
          </a:p>
          <a:p>
            <a:pPr marL="342900" indent="-342900" algn="l">
              <a:buFont typeface="Wingdings" panose="05000000000000000000" pitchFamily="2" charset="2"/>
              <a:buChar char="Ø"/>
            </a:pPr>
            <a:endParaRPr lang="en-US" dirty="0"/>
          </a:p>
          <a:p>
            <a:pPr marL="342900" indent="-342900" algn="l">
              <a:buFont typeface="Wingdings" panose="05000000000000000000" pitchFamily="2" charset="2"/>
              <a:buChar char="Ø"/>
            </a:pPr>
            <a:endParaRPr lang="en-US" dirty="0"/>
          </a:p>
          <a:p>
            <a:pPr marL="342900" indent="-342900" algn="l">
              <a:buFont typeface="Wingdings" panose="05000000000000000000" pitchFamily="2" charset="2"/>
              <a:buChar char="Ø"/>
            </a:pPr>
            <a:endParaRPr lang="en-US" dirty="0"/>
          </a:p>
          <a:p>
            <a:pPr marL="342900" indent="-342900" algn="l">
              <a:buFont typeface="Wingdings" panose="05000000000000000000" pitchFamily="2" charset="2"/>
              <a:buChar char="Ø"/>
            </a:pPr>
            <a:endParaRPr lang="en-US" dirty="0"/>
          </a:p>
          <a:p>
            <a:pPr algn="l"/>
            <a:endParaRPr lang="en-US" dirty="0"/>
          </a:p>
          <a:p>
            <a:pPr marL="285750" indent="-285750" algn="l">
              <a:buFont typeface="Wingdings" panose="05000000000000000000" pitchFamily="2" charset="2"/>
              <a:buChar char="Ø"/>
            </a:pPr>
            <a:endParaRPr lang="en-US" dirty="0"/>
          </a:p>
        </p:txBody>
      </p:sp>
      <p:pic>
        <p:nvPicPr>
          <p:cNvPr id="3" name="Picture 2">
            <a:extLst>
              <a:ext uri="{FF2B5EF4-FFF2-40B4-BE49-F238E27FC236}">
                <a16:creationId xmlns:a16="http://schemas.microsoft.com/office/drawing/2014/main" id="{FC022BB8-53A4-377E-EC43-03005C48A261}"/>
              </a:ext>
            </a:extLst>
          </p:cNvPr>
          <p:cNvPicPr>
            <a:picLocks noChangeAspect="1"/>
          </p:cNvPicPr>
          <p:nvPr/>
        </p:nvPicPr>
        <p:blipFill>
          <a:blip r:embed="rId2"/>
          <a:stretch>
            <a:fillRect/>
          </a:stretch>
        </p:blipFill>
        <p:spPr>
          <a:xfrm>
            <a:off x="5540359" y="263557"/>
            <a:ext cx="6125430" cy="6197627"/>
          </a:xfrm>
          <a:prstGeom prst="rect">
            <a:avLst/>
          </a:prstGeom>
        </p:spPr>
      </p:pic>
    </p:spTree>
    <p:extLst>
      <p:ext uri="{BB962C8B-B14F-4D97-AF65-F5344CB8AC3E}">
        <p14:creationId xmlns:p14="http://schemas.microsoft.com/office/powerpoint/2010/main" val="305293104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2">
            <a:extLst>
              <a:ext uri="{FF2B5EF4-FFF2-40B4-BE49-F238E27FC236}">
                <a16:creationId xmlns:a16="http://schemas.microsoft.com/office/drawing/2014/main" id="{43222EA1-4DBA-810D-5F72-D097D2ADB900}"/>
              </a:ext>
            </a:extLst>
          </p:cNvPr>
          <p:cNvSpPr txBox="1">
            <a:spLocks/>
          </p:cNvSpPr>
          <p:nvPr/>
        </p:nvSpPr>
        <p:spPr>
          <a:xfrm>
            <a:off x="298704" y="777240"/>
            <a:ext cx="11482319" cy="586130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Wingdings" panose="05000000000000000000" pitchFamily="2" charset="2"/>
              <a:buChar char="Ø"/>
            </a:pPr>
            <a:r>
              <a:rPr lang="en-US" dirty="0"/>
              <a:t>Class  declared within a method(either static or </a:t>
            </a:r>
            <a:r>
              <a:rPr lang="en-US" dirty="0" err="1"/>
              <a:t>instace</a:t>
            </a:r>
            <a:r>
              <a:rPr lang="en-US" dirty="0"/>
              <a:t>) is MLIC.</a:t>
            </a:r>
          </a:p>
          <a:p>
            <a:pPr marL="800100" lvl="1" indent="-342900" algn="l">
              <a:buFont typeface="Wingdings" panose="05000000000000000000" pitchFamily="2" charset="2"/>
              <a:buChar char="Ø"/>
            </a:pPr>
            <a:r>
              <a:rPr lang="en-US" dirty="0"/>
              <a:t>MLIC within static method -&gt; only outer class static members are directly available</a:t>
            </a:r>
          </a:p>
          <a:p>
            <a:pPr marL="800100" lvl="1" indent="-342900" algn="l">
              <a:buFont typeface="Wingdings" panose="05000000000000000000" pitchFamily="2" charset="2"/>
              <a:buChar char="Ø"/>
            </a:pPr>
            <a:r>
              <a:rPr lang="en-US" dirty="0"/>
              <a:t>MLIC within instance method -&gt; both static &amp; instance members of outer class is directly available</a:t>
            </a:r>
          </a:p>
          <a:p>
            <a:pPr marL="342900" indent="-342900" algn="l">
              <a:buFont typeface="Wingdings" panose="05000000000000000000" pitchFamily="2" charset="2"/>
              <a:buChar char="Ø"/>
            </a:pPr>
            <a:r>
              <a:rPr lang="en-US" dirty="0"/>
              <a:t>The scope of method local inner class is only within a method.</a:t>
            </a:r>
          </a:p>
          <a:p>
            <a:pPr marL="342900" indent="-342900" algn="l">
              <a:buFont typeface="Wingdings" panose="05000000000000000000" pitchFamily="2" charset="2"/>
              <a:buChar char="Ø"/>
            </a:pPr>
            <a:r>
              <a:rPr lang="en-US" dirty="0"/>
              <a:t>MLIC also has access to local variables of the outer class method(where MLIC is defined).</a:t>
            </a:r>
          </a:p>
          <a:p>
            <a:pPr marL="342900" indent="-342900" algn="l">
              <a:buFont typeface="Wingdings" panose="05000000000000000000" pitchFamily="2" charset="2"/>
              <a:buChar char="Ø"/>
            </a:pPr>
            <a:endParaRPr lang="en-US" dirty="0"/>
          </a:p>
          <a:p>
            <a:pPr marL="342900" indent="-342900" algn="l">
              <a:buFont typeface="Wingdings" panose="05000000000000000000" pitchFamily="2" charset="2"/>
              <a:buChar char="Ø"/>
            </a:pPr>
            <a:endParaRPr lang="en-US" dirty="0"/>
          </a:p>
          <a:p>
            <a:pPr marL="342900" indent="-342900" algn="l">
              <a:buFont typeface="Wingdings" panose="05000000000000000000" pitchFamily="2" charset="2"/>
              <a:buChar char="Ø"/>
            </a:pPr>
            <a:endParaRPr lang="en-US" dirty="0"/>
          </a:p>
          <a:p>
            <a:pPr marL="342900" indent="-342900" algn="l">
              <a:buFont typeface="Wingdings" panose="05000000000000000000" pitchFamily="2" charset="2"/>
              <a:buChar char="Ø"/>
            </a:pPr>
            <a:endParaRPr lang="en-US" dirty="0"/>
          </a:p>
          <a:p>
            <a:pPr marL="342900" indent="-342900" algn="l">
              <a:buFont typeface="Wingdings" panose="05000000000000000000" pitchFamily="2" charset="2"/>
              <a:buChar char="Ø"/>
            </a:pPr>
            <a:endParaRPr lang="en-US" dirty="0"/>
          </a:p>
          <a:p>
            <a:pPr marL="342900" indent="-342900" algn="l">
              <a:buFont typeface="Wingdings" panose="05000000000000000000" pitchFamily="2" charset="2"/>
              <a:buChar char="Ø"/>
            </a:pPr>
            <a:endParaRPr lang="en-US" dirty="0"/>
          </a:p>
          <a:p>
            <a:pPr marL="342900" indent="-342900" algn="l">
              <a:buFont typeface="Wingdings" panose="05000000000000000000" pitchFamily="2" charset="2"/>
              <a:buChar char="Ø"/>
            </a:pPr>
            <a:endParaRPr lang="en-US" dirty="0"/>
          </a:p>
          <a:p>
            <a:pPr marL="342900" indent="-342900" algn="l">
              <a:buFont typeface="Wingdings" panose="05000000000000000000" pitchFamily="2" charset="2"/>
              <a:buChar char="Ø"/>
            </a:pPr>
            <a:endParaRPr lang="en-US" dirty="0"/>
          </a:p>
          <a:p>
            <a:pPr algn="l"/>
            <a:endParaRPr lang="en-US" dirty="0"/>
          </a:p>
          <a:p>
            <a:pPr marL="285750" indent="-285750" algn="l">
              <a:buFont typeface="Wingdings" panose="05000000000000000000" pitchFamily="2" charset="2"/>
              <a:buChar char="Ø"/>
            </a:pPr>
            <a:endParaRPr lang="en-US" dirty="0"/>
          </a:p>
        </p:txBody>
      </p:sp>
      <p:sp>
        <p:nvSpPr>
          <p:cNvPr id="6" name="Title 1">
            <a:extLst>
              <a:ext uri="{FF2B5EF4-FFF2-40B4-BE49-F238E27FC236}">
                <a16:creationId xmlns:a16="http://schemas.microsoft.com/office/drawing/2014/main" id="{0DC7D067-8140-A67D-FB11-D090A585DD16}"/>
              </a:ext>
            </a:extLst>
          </p:cNvPr>
          <p:cNvSpPr txBox="1">
            <a:spLocks/>
          </p:cNvSpPr>
          <p:nvPr/>
        </p:nvSpPr>
        <p:spPr>
          <a:xfrm>
            <a:off x="1046606" y="193104"/>
            <a:ext cx="9328785" cy="668337"/>
          </a:xfrm>
          <a:prstGeom prst="rect">
            <a:avLst/>
          </a:prstGeom>
        </p:spPr>
        <p:txBody>
          <a:bodyPr vert="horz" lIns="91440" tIns="45720" rIns="91440" bIns="45720" rtlCol="0" anchor="b">
            <a:normAutofit fontScale="8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dirty="0"/>
              <a:t>2)Method local inner class(MLIC)</a:t>
            </a:r>
          </a:p>
        </p:txBody>
      </p:sp>
      <p:pic>
        <p:nvPicPr>
          <p:cNvPr id="3" name="Picture 2">
            <a:extLst>
              <a:ext uri="{FF2B5EF4-FFF2-40B4-BE49-F238E27FC236}">
                <a16:creationId xmlns:a16="http://schemas.microsoft.com/office/drawing/2014/main" id="{B1EB5766-F45A-1DDF-58D1-07346A8ADD00}"/>
              </a:ext>
            </a:extLst>
          </p:cNvPr>
          <p:cNvPicPr>
            <a:picLocks noChangeAspect="1"/>
          </p:cNvPicPr>
          <p:nvPr/>
        </p:nvPicPr>
        <p:blipFill>
          <a:blip r:embed="rId2"/>
          <a:stretch>
            <a:fillRect/>
          </a:stretch>
        </p:blipFill>
        <p:spPr>
          <a:xfrm>
            <a:off x="3132835" y="3048000"/>
            <a:ext cx="6064953" cy="3137647"/>
          </a:xfrm>
          <a:prstGeom prst="rect">
            <a:avLst/>
          </a:prstGeom>
        </p:spPr>
      </p:pic>
    </p:spTree>
    <p:extLst>
      <p:ext uri="{BB962C8B-B14F-4D97-AF65-F5344CB8AC3E}">
        <p14:creationId xmlns:p14="http://schemas.microsoft.com/office/powerpoint/2010/main" val="395357570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2">
            <a:extLst>
              <a:ext uri="{FF2B5EF4-FFF2-40B4-BE49-F238E27FC236}">
                <a16:creationId xmlns:a16="http://schemas.microsoft.com/office/drawing/2014/main" id="{43222EA1-4DBA-810D-5F72-D097D2ADB900}"/>
              </a:ext>
            </a:extLst>
          </p:cNvPr>
          <p:cNvSpPr txBox="1">
            <a:spLocks/>
          </p:cNvSpPr>
          <p:nvPr/>
        </p:nvSpPr>
        <p:spPr>
          <a:xfrm>
            <a:off x="298705" y="777241"/>
            <a:ext cx="6272423" cy="2476947"/>
          </a:xfrm>
          <a:prstGeom prst="rect">
            <a:avLst/>
          </a:prstGeom>
        </p:spPr>
        <p:txBody>
          <a:bodyPr vert="horz" lIns="91440" tIns="45720" rIns="91440" bIns="45720" rtlCol="0">
            <a:normAutofit fontScale="6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Wingdings" panose="05000000000000000000" pitchFamily="2" charset="2"/>
              <a:buChar char="Ø"/>
            </a:pPr>
            <a:r>
              <a:rPr lang="en-US" dirty="0"/>
              <a:t>Some times we can declare inner class without name. Hence the name anonymous. </a:t>
            </a:r>
          </a:p>
          <a:p>
            <a:pPr marL="342900" indent="-342900" algn="l">
              <a:buFont typeface="Wingdings" panose="05000000000000000000" pitchFamily="2" charset="2"/>
              <a:buChar char="Ø"/>
            </a:pPr>
            <a:r>
              <a:rPr lang="en-US" dirty="0"/>
              <a:t>Types of anonymous inner class</a:t>
            </a:r>
          </a:p>
          <a:p>
            <a:pPr marL="800100" lvl="1" indent="-342900" algn="l">
              <a:buFont typeface="Wingdings" panose="05000000000000000000" pitchFamily="2" charset="2"/>
              <a:buChar char="Ø"/>
            </a:pPr>
            <a:r>
              <a:rPr lang="en-US" dirty="0"/>
              <a:t>Anonymous inner class that extends an class. Example is shown in the right.</a:t>
            </a:r>
          </a:p>
          <a:p>
            <a:pPr marL="800100" lvl="1" indent="-342900" algn="l">
              <a:buFont typeface="Wingdings" panose="05000000000000000000" pitchFamily="2" charset="2"/>
              <a:buChar char="Ø"/>
            </a:pPr>
            <a:r>
              <a:rPr lang="en-US" dirty="0"/>
              <a:t>Anonymous inner class that implements an interface. Example is shown below.</a:t>
            </a:r>
          </a:p>
          <a:p>
            <a:pPr marL="800100" lvl="1" indent="-342900" algn="l">
              <a:buFont typeface="Wingdings" panose="05000000000000000000" pitchFamily="2" charset="2"/>
              <a:buChar char="Ø"/>
            </a:pPr>
            <a:r>
              <a:rPr lang="en-US" dirty="0"/>
              <a:t>Anonymous inner class that is defined within arguments. Example of Comparator interface shown below to right.</a:t>
            </a:r>
          </a:p>
          <a:p>
            <a:pPr marL="342900" indent="-342900" algn="l">
              <a:buFont typeface="Wingdings" panose="05000000000000000000" pitchFamily="2" charset="2"/>
              <a:buChar char="Ø"/>
            </a:pPr>
            <a:r>
              <a:rPr lang="en-US" dirty="0"/>
              <a:t>Disadvantage -&gt; can implement/extend only one interface or class at a time And can’t have constructor as anonymous inner class doesn’t have name.</a:t>
            </a:r>
          </a:p>
          <a:p>
            <a:pPr marL="342900" indent="-342900" algn="l">
              <a:buFont typeface="Wingdings" panose="05000000000000000000" pitchFamily="2" charset="2"/>
              <a:buChar char="Ø"/>
            </a:pPr>
            <a:endParaRPr lang="en-US" dirty="0"/>
          </a:p>
          <a:p>
            <a:pPr marL="342900" indent="-342900" algn="l">
              <a:buFont typeface="Wingdings" panose="05000000000000000000" pitchFamily="2" charset="2"/>
              <a:buChar char="Ø"/>
            </a:pPr>
            <a:endParaRPr lang="en-US" dirty="0"/>
          </a:p>
          <a:p>
            <a:pPr marL="342900" indent="-342900" algn="l">
              <a:buFont typeface="Wingdings" panose="05000000000000000000" pitchFamily="2" charset="2"/>
              <a:buChar char="Ø"/>
            </a:pPr>
            <a:endParaRPr lang="en-US" dirty="0"/>
          </a:p>
          <a:p>
            <a:pPr marL="342900" indent="-342900" algn="l">
              <a:buFont typeface="Wingdings" panose="05000000000000000000" pitchFamily="2" charset="2"/>
              <a:buChar char="Ø"/>
            </a:pPr>
            <a:endParaRPr lang="en-US" dirty="0"/>
          </a:p>
          <a:p>
            <a:pPr marL="342900" indent="-342900" algn="l">
              <a:buFont typeface="Wingdings" panose="05000000000000000000" pitchFamily="2" charset="2"/>
              <a:buChar char="Ø"/>
            </a:pPr>
            <a:endParaRPr lang="en-US" dirty="0"/>
          </a:p>
          <a:p>
            <a:pPr algn="l"/>
            <a:endParaRPr lang="en-US" dirty="0"/>
          </a:p>
          <a:p>
            <a:pPr marL="285750" indent="-285750" algn="l">
              <a:buFont typeface="Wingdings" panose="05000000000000000000" pitchFamily="2" charset="2"/>
              <a:buChar char="Ø"/>
            </a:pPr>
            <a:endParaRPr lang="en-US" dirty="0"/>
          </a:p>
        </p:txBody>
      </p:sp>
      <p:sp>
        <p:nvSpPr>
          <p:cNvPr id="6" name="Title 1">
            <a:extLst>
              <a:ext uri="{FF2B5EF4-FFF2-40B4-BE49-F238E27FC236}">
                <a16:creationId xmlns:a16="http://schemas.microsoft.com/office/drawing/2014/main" id="{0DC7D067-8140-A67D-FB11-D090A585DD16}"/>
              </a:ext>
            </a:extLst>
          </p:cNvPr>
          <p:cNvSpPr txBox="1">
            <a:spLocks/>
          </p:cNvSpPr>
          <p:nvPr/>
        </p:nvSpPr>
        <p:spPr>
          <a:xfrm>
            <a:off x="-1122853" y="157245"/>
            <a:ext cx="9328785" cy="668337"/>
          </a:xfrm>
          <a:prstGeom prst="rect">
            <a:avLst/>
          </a:prstGeom>
        </p:spPr>
        <p:txBody>
          <a:bodyPr vert="horz" lIns="91440" tIns="45720" rIns="91440" bIns="45720" rtlCol="0" anchor="b">
            <a:normAutofit fontScale="8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dirty="0"/>
              <a:t>3) Anonymous Inner class</a:t>
            </a:r>
          </a:p>
        </p:txBody>
      </p:sp>
      <p:pic>
        <p:nvPicPr>
          <p:cNvPr id="3" name="Picture 2">
            <a:extLst>
              <a:ext uri="{FF2B5EF4-FFF2-40B4-BE49-F238E27FC236}">
                <a16:creationId xmlns:a16="http://schemas.microsoft.com/office/drawing/2014/main" id="{B5D262CB-35D1-1AD3-0F03-79BD64AB01B1}"/>
              </a:ext>
            </a:extLst>
          </p:cNvPr>
          <p:cNvPicPr>
            <a:picLocks noChangeAspect="1"/>
          </p:cNvPicPr>
          <p:nvPr/>
        </p:nvPicPr>
        <p:blipFill>
          <a:blip r:embed="rId2"/>
          <a:stretch>
            <a:fillRect/>
          </a:stretch>
        </p:blipFill>
        <p:spPr>
          <a:xfrm>
            <a:off x="6786282" y="1"/>
            <a:ext cx="5181600" cy="3209364"/>
          </a:xfrm>
          <a:prstGeom prst="rect">
            <a:avLst/>
          </a:prstGeom>
        </p:spPr>
      </p:pic>
      <p:pic>
        <p:nvPicPr>
          <p:cNvPr id="7" name="Picture 6">
            <a:extLst>
              <a:ext uri="{FF2B5EF4-FFF2-40B4-BE49-F238E27FC236}">
                <a16:creationId xmlns:a16="http://schemas.microsoft.com/office/drawing/2014/main" id="{4BA3849E-131F-3998-F8E1-06B256E3528D}"/>
              </a:ext>
            </a:extLst>
          </p:cNvPr>
          <p:cNvPicPr>
            <a:picLocks noChangeAspect="1"/>
          </p:cNvPicPr>
          <p:nvPr/>
        </p:nvPicPr>
        <p:blipFill>
          <a:blip r:embed="rId3"/>
          <a:stretch>
            <a:fillRect/>
          </a:stretch>
        </p:blipFill>
        <p:spPr>
          <a:xfrm>
            <a:off x="6476272" y="3316939"/>
            <a:ext cx="5509540" cy="3388659"/>
          </a:xfrm>
          <a:prstGeom prst="rect">
            <a:avLst/>
          </a:prstGeom>
        </p:spPr>
      </p:pic>
      <p:pic>
        <p:nvPicPr>
          <p:cNvPr id="11" name="Picture 10">
            <a:extLst>
              <a:ext uri="{FF2B5EF4-FFF2-40B4-BE49-F238E27FC236}">
                <a16:creationId xmlns:a16="http://schemas.microsoft.com/office/drawing/2014/main" id="{73B4A50E-1EF9-BBCB-8F89-CB0CC802A493}"/>
              </a:ext>
            </a:extLst>
          </p:cNvPr>
          <p:cNvPicPr>
            <a:picLocks noChangeAspect="1"/>
          </p:cNvPicPr>
          <p:nvPr/>
        </p:nvPicPr>
        <p:blipFill>
          <a:blip r:embed="rId4"/>
          <a:stretch>
            <a:fillRect/>
          </a:stretch>
        </p:blipFill>
        <p:spPr>
          <a:xfrm>
            <a:off x="754962" y="3325906"/>
            <a:ext cx="5170709" cy="3380770"/>
          </a:xfrm>
          <a:prstGeom prst="rect">
            <a:avLst/>
          </a:prstGeom>
        </p:spPr>
      </p:pic>
    </p:spTree>
    <p:extLst>
      <p:ext uri="{BB962C8B-B14F-4D97-AF65-F5344CB8AC3E}">
        <p14:creationId xmlns:p14="http://schemas.microsoft.com/office/powerpoint/2010/main" val="346430925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2">
            <a:extLst>
              <a:ext uri="{FF2B5EF4-FFF2-40B4-BE49-F238E27FC236}">
                <a16:creationId xmlns:a16="http://schemas.microsoft.com/office/drawing/2014/main" id="{43222EA1-4DBA-810D-5F72-D097D2ADB900}"/>
              </a:ext>
            </a:extLst>
          </p:cNvPr>
          <p:cNvSpPr txBox="1">
            <a:spLocks/>
          </p:cNvSpPr>
          <p:nvPr/>
        </p:nvSpPr>
        <p:spPr>
          <a:xfrm>
            <a:off x="298704" y="777240"/>
            <a:ext cx="4613955" cy="5861304"/>
          </a:xfrm>
          <a:prstGeom prst="rect">
            <a:avLst/>
          </a:prstGeom>
        </p:spPr>
        <p:txBody>
          <a:bodyPr vert="horz" lIns="91440" tIns="45720" rIns="91440" bIns="45720" rtlCol="0">
            <a:normAutofit fontScale="92500"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Wingdings" panose="05000000000000000000" pitchFamily="2" charset="2"/>
              <a:buChar char="Ø"/>
            </a:pPr>
            <a:r>
              <a:rPr lang="en-US" dirty="0"/>
              <a:t>Inner classes defined with static keyword are called static nested inner class.</a:t>
            </a:r>
          </a:p>
          <a:p>
            <a:pPr marL="342900" indent="-342900" algn="l">
              <a:buFont typeface="Wingdings" panose="05000000000000000000" pitchFamily="2" charset="2"/>
              <a:buChar char="Ø"/>
            </a:pPr>
            <a:r>
              <a:rPr lang="en-US" dirty="0"/>
              <a:t>In case of normal inner class without existence of outer class object there was no chance of existence of inner class object. But that is not true in case of static nested class. Here even without the existence of outer class object inner class object can exist.</a:t>
            </a:r>
          </a:p>
          <a:p>
            <a:pPr marL="342900" indent="-342900" algn="l">
              <a:buFont typeface="Wingdings" panose="05000000000000000000" pitchFamily="2" charset="2"/>
              <a:buChar char="Ø"/>
            </a:pPr>
            <a:r>
              <a:rPr lang="en-US" dirty="0"/>
              <a:t>Here static inner classes can even have static members including main method. (command to run main method -&gt; java </a:t>
            </a:r>
            <a:r>
              <a:rPr lang="en-US" dirty="0" err="1"/>
              <a:t>Outer$Inner</a:t>
            </a:r>
            <a:endParaRPr lang="en-US" dirty="0"/>
          </a:p>
          <a:p>
            <a:pPr marL="342900" indent="-342900" algn="l">
              <a:buFont typeface="Wingdings" panose="05000000000000000000" pitchFamily="2" charset="2"/>
              <a:buChar char="Ø"/>
            </a:pPr>
            <a:r>
              <a:rPr lang="en-US" dirty="0"/>
              <a:t>But one thing that static nested class doesn’t possess is access to Outer class instance variable. But it has access to Outer class static variables.</a:t>
            </a:r>
          </a:p>
          <a:p>
            <a:pPr marL="342900" indent="-342900" algn="l">
              <a:buFont typeface="Wingdings" panose="05000000000000000000" pitchFamily="2" charset="2"/>
              <a:buChar char="Ø"/>
            </a:pPr>
            <a:endParaRPr lang="en-US" dirty="0"/>
          </a:p>
          <a:p>
            <a:pPr marL="342900" indent="-342900" algn="l">
              <a:buFont typeface="Wingdings" panose="05000000000000000000" pitchFamily="2" charset="2"/>
              <a:buChar char="Ø"/>
            </a:pPr>
            <a:endParaRPr lang="en-US" dirty="0"/>
          </a:p>
          <a:p>
            <a:pPr marL="342900" indent="-342900" algn="l">
              <a:buFont typeface="Wingdings" panose="05000000000000000000" pitchFamily="2" charset="2"/>
              <a:buChar char="Ø"/>
            </a:pPr>
            <a:endParaRPr lang="en-US" dirty="0"/>
          </a:p>
          <a:p>
            <a:pPr marL="342900" indent="-342900" algn="l">
              <a:buFont typeface="Wingdings" panose="05000000000000000000" pitchFamily="2" charset="2"/>
              <a:buChar char="Ø"/>
            </a:pPr>
            <a:endParaRPr lang="en-US" dirty="0"/>
          </a:p>
          <a:p>
            <a:pPr algn="l"/>
            <a:endParaRPr lang="en-US" dirty="0"/>
          </a:p>
          <a:p>
            <a:pPr marL="285750" indent="-285750" algn="l">
              <a:buFont typeface="Wingdings" panose="05000000000000000000" pitchFamily="2" charset="2"/>
              <a:buChar char="Ø"/>
            </a:pPr>
            <a:endParaRPr lang="en-US" dirty="0"/>
          </a:p>
        </p:txBody>
      </p:sp>
      <p:sp>
        <p:nvSpPr>
          <p:cNvPr id="6" name="Title 1">
            <a:extLst>
              <a:ext uri="{FF2B5EF4-FFF2-40B4-BE49-F238E27FC236}">
                <a16:creationId xmlns:a16="http://schemas.microsoft.com/office/drawing/2014/main" id="{0DC7D067-8140-A67D-FB11-D090A585DD16}"/>
              </a:ext>
            </a:extLst>
          </p:cNvPr>
          <p:cNvSpPr txBox="1">
            <a:spLocks/>
          </p:cNvSpPr>
          <p:nvPr/>
        </p:nvSpPr>
        <p:spPr>
          <a:xfrm>
            <a:off x="1046606" y="193104"/>
            <a:ext cx="9328785" cy="668337"/>
          </a:xfrm>
          <a:prstGeom prst="rect">
            <a:avLst/>
          </a:prstGeom>
        </p:spPr>
        <p:txBody>
          <a:bodyPr vert="horz" lIns="91440" tIns="45720" rIns="91440" bIns="45720" rtlCol="0" anchor="b">
            <a:normAutofit fontScale="8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dirty="0"/>
              <a:t>4)Static nested class</a:t>
            </a:r>
          </a:p>
        </p:txBody>
      </p:sp>
      <p:pic>
        <p:nvPicPr>
          <p:cNvPr id="7" name="Picture 6">
            <a:extLst>
              <a:ext uri="{FF2B5EF4-FFF2-40B4-BE49-F238E27FC236}">
                <a16:creationId xmlns:a16="http://schemas.microsoft.com/office/drawing/2014/main" id="{92A85148-28C9-82EF-5A4C-86E4F9E34836}"/>
              </a:ext>
            </a:extLst>
          </p:cNvPr>
          <p:cNvPicPr>
            <a:picLocks noChangeAspect="1"/>
          </p:cNvPicPr>
          <p:nvPr/>
        </p:nvPicPr>
        <p:blipFill>
          <a:blip r:embed="rId2"/>
          <a:stretch>
            <a:fillRect/>
          </a:stretch>
        </p:blipFill>
        <p:spPr>
          <a:xfrm>
            <a:off x="5050139" y="831475"/>
            <a:ext cx="5068007" cy="2817160"/>
          </a:xfrm>
          <a:prstGeom prst="rect">
            <a:avLst/>
          </a:prstGeom>
        </p:spPr>
      </p:pic>
      <p:pic>
        <p:nvPicPr>
          <p:cNvPr id="9" name="Picture 8">
            <a:extLst>
              <a:ext uri="{FF2B5EF4-FFF2-40B4-BE49-F238E27FC236}">
                <a16:creationId xmlns:a16="http://schemas.microsoft.com/office/drawing/2014/main" id="{DD0E9C1F-4615-D1C8-F1E0-B4061F69DEC9}"/>
              </a:ext>
            </a:extLst>
          </p:cNvPr>
          <p:cNvPicPr>
            <a:picLocks noChangeAspect="1"/>
          </p:cNvPicPr>
          <p:nvPr/>
        </p:nvPicPr>
        <p:blipFill>
          <a:blip r:embed="rId3"/>
          <a:stretch>
            <a:fillRect/>
          </a:stretch>
        </p:blipFill>
        <p:spPr>
          <a:xfrm>
            <a:off x="4993340" y="3678160"/>
            <a:ext cx="5118848" cy="3084358"/>
          </a:xfrm>
          <a:prstGeom prst="rect">
            <a:avLst/>
          </a:prstGeom>
        </p:spPr>
      </p:pic>
    </p:spTree>
    <p:extLst>
      <p:ext uri="{BB962C8B-B14F-4D97-AF65-F5344CB8AC3E}">
        <p14:creationId xmlns:p14="http://schemas.microsoft.com/office/powerpoint/2010/main" val="320316621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2">
            <a:extLst>
              <a:ext uri="{FF2B5EF4-FFF2-40B4-BE49-F238E27FC236}">
                <a16:creationId xmlns:a16="http://schemas.microsoft.com/office/drawing/2014/main" id="{43222EA1-4DBA-810D-5F72-D097D2ADB900}"/>
              </a:ext>
            </a:extLst>
          </p:cNvPr>
          <p:cNvSpPr txBox="1">
            <a:spLocks/>
          </p:cNvSpPr>
          <p:nvPr/>
        </p:nvSpPr>
        <p:spPr>
          <a:xfrm>
            <a:off x="298704" y="777240"/>
            <a:ext cx="6774449" cy="1661160"/>
          </a:xfrm>
          <a:prstGeom prst="rect">
            <a:avLst/>
          </a:prstGeom>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Wingdings" panose="05000000000000000000" pitchFamily="2" charset="2"/>
              <a:buChar char="Ø"/>
            </a:pPr>
            <a:r>
              <a:rPr lang="en-US" dirty="0"/>
              <a:t>We can create class inside interface but the class will be by default static.</a:t>
            </a:r>
          </a:p>
          <a:p>
            <a:pPr marL="342900" indent="-342900" algn="l">
              <a:buFont typeface="Wingdings" panose="05000000000000000000" pitchFamily="2" charset="2"/>
              <a:buChar char="Ø"/>
            </a:pPr>
            <a:r>
              <a:rPr lang="en-US" dirty="0"/>
              <a:t>We can create interface inside interface as well.</a:t>
            </a:r>
          </a:p>
          <a:p>
            <a:pPr marL="342900" indent="-342900" algn="l">
              <a:buFont typeface="Wingdings" panose="05000000000000000000" pitchFamily="2" charset="2"/>
              <a:buChar char="Ø"/>
            </a:pPr>
            <a:r>
              <a:rPr lang="en-US" dirty="0"/>
              <a:t>We can create interface within a class as well.</a:t>
            </a:r>
          </a:p>
          <a:p>
            <a:pPr marL="342900" indent="-342900" algn="l">
              <a:buFont typeface="Wingdings" panose="05000000000000000000" pitchFamily="2" charset="2"/>
              <a:buChar char="Ø"/>
            </a:pPr>
            <a:endParaRPr lang="en-US" dirty="0"/>
          </a:p>
          <a:p>
            <a:pPr marL="342900" indent="-342900" algn="l">
              <a:buFont typeface="Wingdings" panose="05000000000000000000" pitchFamily="2" charset="2"/>
              <a:buChar char="Ø"/>
            </a:pPr>
            <a:endParaRPr lang="en-US" dirty="0"/>
          </a:p>
          <a:p>
            <a:pPr marL="342900" indent="-342900" algn="l">
              <a:buFont typeface="Wingdings" panose="05000000000000000000" pitchFamily="2" charset="2"/>
              <a:buChar char="Ø"/>
            </a:pPr>
            <a:endParaRPr lang="en-US" dirty="0"/>
          </a:p>
          <a:p>
            <a:pPr marL="342900" indent="-342900" algn="l">
              <a:buFont typeface="Wingdings" panose="05000000000000000000" pitchFamily="2" charset="2"/>
              <a:buChar char="Ø"/>
            </a:pPr>
            <a:endParaRPr lang="en-US" dirty="0"/>
          </a:p>
          <a:p>
            <a:pPr marL="342900" indent="-342900" algn="l">
              <a:buFont typeface="Wingdings" panose="05000000000000000000" pitchFamily="2" charset="2"/>
              <a:buChar char="Ø"/>
            </a:pPr>
            <a:endParaRPr lang="en-US" dirty="0"/>
          </a:p>
          <a:p>
            <a:pPr marL="342900" indent="-342900" algn="l">
              <a:buFont typeface="Wingdings" panose="05000000000000000000" pitchFamily="2" charset="2"/>
              <a:buChar char="Ø"/>
            </a:pPr>
            <a:endParaRPr lang="en-US" dirty="0"/>
          </a:p>
          <a:p>
            <a:pPr algn="l"/>
            <a:endParaRPr lang="en-US" dirty="0"/>
          </a:p>
          <a:p>
            <a:pPr marL="285750" indent="-285750" algn="l">
              <a:buFont typeface="Wingdings" panose="05000000000000000000" pitchFamily="2" charset="2"/>
              <a:buChar char="Ø"/>
            </a:pPr>
            <a:endParaRPr lang="en-US" dirty="0"/>
          </a:p>
        </p:txBody>
      </p:sp>
      <p:sp>
        <p:nvSpPr>
          <p:cNvPr id="6" name="Title 1">
            <a:extLst>
              <a:ext uri="{FF2B5EF4-FFF2-40B4-BE49-F238E27FC236}">
                <a16:creationId xmlns:a16="http://schemas.microsoft.com/office/drawing/2014/main" id="{0DC7D067-8140-A67D-FB11-D090A585DD16}"/>
              </a:ext>
            </a:extLst>
          </p:cNvPr>
          <p:cNvSpPr txBox="1">
            <a:spLocks/>
          </p:cNvSpPr>
          <p:nvPr/>
        </p:nvSpPr>
        <p:spPr>
          <a:xfrm>
            <a:off x="1046606" y="193104"/>
            <a:ext cx="9328785" cy="668337"/>
          </a:xfrm>
          <a:prstGeom prst="rect">
            <a:avLst/>
          </a:prstGeom>
        </p:spPr>
        <p:txBody>
          <a:bodyPr vert="horz" lIns="91440" tIns="45720" rIns="91440" bIns="45720" rtlCol="0" anchor="b">
            <a:normAutofit fontScale="8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dirty="0"/>
              <a:t>Class-interface combo</a:t>
            </a:r>
          </a:p>
        </p:txBody>
      </p:sp>
      <p:pic>
        <p:nvPicPr>
          <p:cNvPr id="3" name="Picture 2">
            <a:extLst>
              <a:ext uri="{FF2B5EF4-FFF2-40B4-BE49-F238E27FC236}">
                <a16:creationId xmlns:a16="http://schemas.microsoft.com/office/drawing/2014/main" id="{4D9A4E49-DAED-D5E9-292D-1BB3EFD40FC0}"/>
              </a:ext>
            </a:extLst>
          </p:cNvPr>
          <p:cNvPicPr>
            <a:picLocks noChangeAspect="1"/>
          </p:cNvPicPr>
          <p:nvPr/>
        </p:nvPicPr>
        <p:blipFill>
          <a:blip r:embed="rId3"/>
          <a:stretch>
            <a:fillRect/>
          </a:stretch>
        </p:blipFill>
        <p:spPr>
          <a:xfrm>
            <a:off x="7100680" y="789750"/>
            <a:ext cx="4705837" cy="2710533"/>
          </a:xfrm>
          <a:prstGeom prst="rect">
            <a:avLst/>
          </a:prstGeom>
        </p:spPr>
      </p:pic>
      <p:pic>
        <p:nvPicPr>
          <p:cNvPr id="7" name="Picture 6">
            <a:extLst>
              <a:ext uri="{FF2B5EF4-FFF2-40B4-BE49-F238E27FC236}">
                <a16:creationId xmlns:a16="http://schemas.microsoft.com/office/drawing/2014/main" id="{62F550B4-3078-DF33-5BEE-537CEDE8038A}"/>
              </a:ext>
            </a:extLst>
          </p:cNvPr>
          <p:cNvPicPr>
            <a:picLocks noChangeAspect="1"/>
          </p:cNvPicPr>
          <p:nvPr/>
        </p:nvPicPr>
        <p:blipFill>
          <a:blip r:embed="rId4"/>
          <a:stretch>
            <a:fillRect/>
          </a:stretch>
        </p:blipFill>
        <p:spPr>
          <a:xfrm>
            <a:off x="7100046" y="3706760"/>
            <a:ext cx="4894985" cy="2863211"/>
          </a:xfrm>
          <a:prstGeom prst="rect">
            <a:avLst/>
          </a:prstGeom>
        </p:spPr>
      </p:pic>
      <p:pic>
        <p:nvPicPr>
          <p:cNvPr id="9" name="Picture 8">
            <a:extLst>
              <a:ext uri="{FF2B5EF4-FFF2-40B4-BE49-F238E27FC236}">
                <a16:creationId xmlns:a16="http://schemas.microsoft.com/office/drawing/2014/main" id="{0265C677-A310-0571-4AC0-B9E7B31D60C9}"/>
              </a:ext>
            </a:extLst>
          </p:cNvPr>
          <p:cNvPicPr>
            <a:picLocks noChangeAspect="1"/>
          </p:cNvPicPr>
          <p:nvPr/>
        </p:nvPicPr>
        <p:blipFill>
          <a:blip r:embed="rId5"/>
          <a:stretch>
            <a:fillRect/>
          </a:stretch>
        </p:blipFill>
        <p:spPr>
          <a:xfrm>
            <a:off x="358809" y="2424155"/>
            <a:ext cx="6622094" cy="4114297"/>
          </a:xfrm>
          <a:prstGeom prst="rect">
            <a:avLst/>
          </a:prstGeom>
        </p:spPr>
      </p:pic>
    </p:spTree>
    <p:extLst>
      <p:ext uri="{BB962C8B-B14F-4D97-AF65-F5344CB8AC3E}">
        <p14:creationId xmlns:p14="http://schemas.microsoft.com/office/powerpoint/2010/main" val="42129338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2">
            <a:extLst>
              <a:ext uri="{FF2B5EF4-FFF2-40B4-BE49-F238E27FC236}">
                <a16:creationId xmlns:a16="http://schemas.microsoft.com/office/drawing/2014/main" id="{43222EA1-4DBA-810D-5F72-D097D2ADB900}"/>
              </a:ext>
            </a:extLst>
          </p:cNvPr>
          <p:cNvSpPr txBox="1">
            <a:spLocks/>
          </p:cNvSpPr>
          <p:nvPr/>
        </p:nvSpPr>
        <p:spPr>
          <a:xfrm>
            <a:off x="239711" y="5043949"/>
            <a:ext cx="11686818" cy="1651819"/>
          </a:xfrm>
          <a:prstGeom prst="rect">
            <a:avLst/>
          </a:prstGeom>
        </p:spPr>
        <p:txBody>
          <a:bodyPr vert="horz" lIns="91440" tIns="45720" rIns="91440" bIns="4572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Wingdings" panose="05000000000000000000" pitchFamily="2" charset="2"/>
              <a:buChar char="Ø"/>
            </a:pPr>
            <a:r>
              <a:rPr lang="en-US" dirty="0"/>
              <a:t>Imp Note : Since Inner interface within Outer interface is always static inner interface implementation can be provided separately.</a:t>
            </a:r>
          </a:p>
          <a:p>
            <a:pPr marL="342900" indent="-342900" algn="l">
              <a:buFont typeface="Wingdings" panose="05000000000000000000" pitchFamily="2" charset="2"/>
              <a:buChar char="Ø"/>
            </a:pPr>
            <a:r>
              <a:rPr lang="en-US" dirty="0"/>
              <a:t>All classes, interfaces within interface is public static always.</a:t>
            </a:r>
          </a:p>
          <a:p>
            <a:pPr marL="342900" indent="-342900" algn="l">
              <a:buFont typeface="Wingdings" panose="05000000000000000000" pitchFamily="2" charset="2"/>
              <a:buChar char="Ø"/>
            </a:pPr>
            <a:r>
              <a:rPr lang="en-US" dirty="0"/>
              <a:t>We can provide default implementation of an interface using inner class concept.</a:t>
            </a:r>
          </a:p>
          <a:p>
            <a:pPr marL="342900" indent="-342900" algn="l">
              <a:buFont typeface="Wingdings" panose="05000000000000000000" pitchFamily="2" charset="2"/>
              <a:buChar char="Ø"/>
            </a:pPr>
            <a:r>
              <a:rPr lang="en-US" dirty="0"/>
              <a:t>Interface define within class is always static. ***</a:t>
            </a:r>
          </a:p>
          <a:p>
            <a:pPr marL="342900" indent="-342900" algn="l">
              <a:buFont typeface="Wingdings" panose="05000000000000000000" pitchFamily="2" charset="2"/>
              <a:buChar char="Ø"/>
            </a:pPr>
            <a:endParaRPr lang="en-US" dirty="0"/>
          </a:p>
          <a:p>
            <a:pPr algn="l"/>
            <a:endParaRPr lang="en-US" dirty="0"/>
          </a:p>
          <a:p>
            <a:pPr marL="285750" indent="-285750" algn="l">
              <a:buFont typeface="Wingdings" panose="05000000000000000000" pitchFamily="2" charset="2"/>
              <a:buChar char="Ø"/>
            </a:pPr>
            <a:endParaRPr lang="en-US" dirty="0"/>
          </a:p>
        </p:txBody>
      </p:sp>
      <p:pic>
        <p:nvPicPr>
          <p:cNvPr id="3" name="Picture 2">
            <a:extLst>
              <a:ext uri="{FF2B5EF4-FFF2-40B4-BE49-F238E27FC236}">
                <a16:creationId xmlns:a16="http://schemas.microsoft.com/office/drawing/2014/main" id="{0BBBAD7A-E69A-84B0-FBF8-ABD12F8E3BC0}"/>
              </a:ext>
            </a:extLst>
          </p:cNvPr>
          <p:cNvPicPr>
            <a:picLocks noChangeAspect="1"/>
          </p:cNvPicPr>
          <p:nvPr/>
        </p:nvPicPr>
        <p:blipFill>
          <a:blip r:embed="rId2"/>
          <a:stretch>
            <a:fillRect/>
          </a:stretch>
        </p:blipFill>
        <p:spPr>
          <a:xfrm>
            <a:off x="658773" y="196644"/>
            <a:ext cx="5122595" cy="4719485"/>
          </a:xfrm>
          <a:prstGeom prst="rect">
            <a:avLst/>
          </a:prstGeom>
        </p:spPr>
      </p:pic>
      <p:pic>
        <p:nvPicPr>
          <p:cNvPr id="7" name="Picture 6">
            <a:extLst>
              <a:ext uri="{FF2B5EF4-FFF2-40B4-BE49-F238E27FC236}">
                <a16:creationId xmlns:a16="http://schemas.microsoft.com/office/drawing/2014/main" id="{1076516A-8941-0199-4BE2-45D0D5DD4E69}"/>
              </a:ext>
            </a:extLst>
          </p:cNvPr>
          <p:cNvPicPr>
            <a:picLocks noChangeAspect="1"/>
          </p:cNvPicPr>
          <p:nvPr/>
        </p:nvPicPr>
        <p:blipFill>
          <a:blip r:embed="rId3"/>
          <a:stretch>
            <a:fillRect/>
          </a:stretch>
        </p:blipFill>
        <p:spPr>
          <a:xfrm>
            <a:off x="6410632" y="196644"/>
            <a:ext cx="4975123" cy="4729318"/>
          </a:xfrm>
          <a:prstGeom prst="rect">
            <a:avLst/>
          </a:prstGeom>
        </p:spPr>
      </p:pic>
    </p:spTree>
    <p:extLst>
      <p:ext uri="{BB962C8B-B14F-4D97-AF65-F5344CB8AC3E}">
        <p14:creationId xmlns:p14="http://schemas.microsoft.com/office/powerpoint/2010/main" val="188643545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2">
            <a:extLst>
              <a:ext uri="{FF2B5EF4-FFF2-40B4-BE49-F238E27FC236}">
                <a16:creationId xmlns:a16="http://schemas.microsoft.com/office/drawing/2014/main" id="{43222EA1-4DBA-810D-5F72-D097D2ADB900}"/>
              </a:ext>
            </a:extLst>
          </p:cNvPr>
          <p:cNvSpPr txBox="1">
            <a:spLocks/>
          </p:cNvSpPr>
          <p:nvPr/>
        </p:nvSpPr>
        <p:spPr>
          <a:xfrm>
            <a:off x="298704" y="777240"/>
            <a:ext cx="11482319" cy="586130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Wingdings" panose="05000000000000000000" pitchFamily="2" charset="2"/>
              <a:buChar char="Ø"/>
            </a:pPr>
            <a:r>
              <a:rPr lang="en-US" dirty="0"/>
              <a:t>V</a:t>
            </a:r>
          </a:p>
          <a:p>
            <a:pPr marL="342900" indent="-342900" algn="l">
              <a:buFont typeface="Wingdings" panose="05000000000000000000" pitchFamily="2" charset="2"/>
              <a:buChar char="Ø"/>
            </a:pPr>
            <a:endParaRPr lang="en-US" dirty="0"/>
          </a:p>
          <a:p>
            <a:pPr marL="342900" indent="-342900" algn="l">
              <a:buFont typeface="Wingdings" panose="05000000000000000000" pitchFamily="2" charset="2"/>
              <a:buChar char="Ø"/>
            </a:pPr>
            <a:endParaRPr lang="en-US" dirty="0"/>
          </a:p>
          <a:p>
            <a:pPr marL="342900" indent="-342900" algn="l">
              <a:buFont typeface="Wingdings" panose="05000000000000000000" pitchFamily="2" charset="2"/>
              <a:buChar char="Ø"/>
            </a:pPr>
            <a:endParaRPr lang="en-US" dirty="0"/>
          </a:p>
          <a:p>
            <a:pPr marL="342900" indent="-342900" algn="l">
              <a:buFont typeface="Wingdings" panose="05000000000000000000" pitchFamily="2" charset="2"/>
              <a:buChar char="Ø"/>
            </a:pPr>
            <a:endParaRPr lang="en-US" dirty="0"/>
          </a:p>
          <a:p>
            <a:pPr marL="342900" indent="-342900" algn="l">
              <a:buFont typeface="Wingdings" panose="05000000000000000000" pitchFamily="2" charset="2"/>
              <a:buChar char="Ø"/>
            </a:pPr>
            <a:endParaRPr lang="en-US" dirty="0"/>
          </a:p>
          <a:p>
            <a:pPr algn="l"/>
            <a:endParaRPr lang="en-US" dirty="0"/>
          </a:p>
          <a:p>
            <a:pPr marL="285750" indent="-285750" algn="l">
              <a:buFont typeface="Wingdings" panose="05000000000000000000" pitchFamily="2" charset="2"/>
              <a:buChar char="Ø"/>
            </a:pPr>
            <a:endParaRPr lang="en-US" dirty="0"/>
          </a:p>
        </p:txBody>
      </p:sp>
      <p:sp>
        <p:nvSpPr>
          <p:cNvPr id="6" name="Title 1">
            <a:extLst>
              <a:ext uri="{FF2B5EF4-FFF2-40B4-BE49-F238E27FC236}">
                <a16:creationId xmlns:a16="http://schemas.microsoft.com/office/drawing/2014/main" id="{0DC7D067-8140-A67D-FB11-D090A585DD16}"/>
              </a:ext>
            </a:extLst>
          </p:cNvPr>
          <p:cNvSpPr txBox="1">
            <a:spLocks/>
          </p:cNvSpPr>
          <p:nvPr/>
        </p:nvSpPr>
        <p:spPr>
          <a:xfrm>
            <a:off x="1046606" y="193104"/>
            <a:ext cx="9328785" cy="668337"/>
          </a:xfrm>
          <a:prstGeom prst="rect">
            <a:avLst/>
          </a:prstGeom>
        </p:spPr>
        <p:txBody>
          <a:bodyPr vert="horz" lIns="91440" tIns="45720" rIns="91440" bIns="45720" rtlCol="0" anchor="b">
            <a:normAutofit fontScale="8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dirty="0"/>
              <a:t>in</a:t>
            </a:r>
          </a:p>
        </p:txBody>
      </p:sp>
    </p:spTree>
    <p:extLst>
      <p:ext uri="{BB962C8B-B14F-4D97-AF65-F5344CB8AC3E}">
        <p14:creationId xmlns:p14="http://schemas.microsoft.com/office/powerpoint/2010/main" val="218367930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2">
            <a:extLst>
              <a:ext uri="{FF2B5EF4-FFF2-40B4-BE49-F238E27FC236}">
                <a16:creationId xmlns:a16="http://schemas.microsoft.com/office/drawing/2014/main" id="{43222EA1-4DBA-810D-5F72-D097D2ADB900}"/>
              </a:ext>
            </a:extLst>
          </p:cNvPr>
          <p:cNvSpPr txBox="1">
            <a:spLocks/>
          </p:cNvSpPr>
          <p:nvPr/>
        </p:nvSpPr>
        <p:spPr>
          <a:xfrm>
            <a:off x="298704" y="777240"/>
            <a:ext cx="11482319" cy="586130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Wingdings" panose="05000000000000000000" pitchFamily="2" charset="2"/>
              <a:buChar char="Ø"/>
            </a:pPr>
            <a:r>
              <a:rPr lang="en-US" dirty="0"/>
              <a:t>V</a:t>
            </a:r>
          </a:p>
          <a:p>
            <a:pPr marL="342900" indent="-342900" algn="l">
              <a:buFont typeface="Wingdings" panose="05000000000000000000" pitchFamily="2" charset="2"/>
              <a:buChar char="Ø"/>
            </a:pPr>
            <a:endParaRPr lang="en-US" dirty="0"/>
          </a:p>
          <a:p>
            <a:pPr marL="342900" indent="-342900" algn="l">
              <a:buFont typeface="Wingdings" panose="05000000000000000000" pitchFamily="2" charset="2"/>
              <a:buChar char="Ø"/>
            </a:pPr>
            <a:endParaRPr lang="en-US" dirty="0"/>
          </a:p>
          <a:p>
            <a:pPr marL="342900" indent="-342900" algn="l">
              <a:buFont typeface="Wingdings" panose="05000000000000000000" pitchFamily="2" charset="2"/>
              <a:buChar char="Ø"/>
            </a:pPr>
            <a:endParaRPr lang="en-US" dirty="0"/>
          </a:p>
          <a:p>
            <a:pPr marL="342900" indent="-342900" algn="l">
              <a:buFont typeface="Wingdings" panose="05000000000000000000" pitchFamily="2" charset="2"/>
              <a:buChar char="Ø"/>
            </a:pPr>
            <a:endParaRPr lang="en-US" dirty="0"/>
          </a:p>
          <a:p>
            <a:pPr marL="342900" indent="-342900" algn="l">
              <a:buFont typeface="Wingdings" panose="05000000000000000000" pitchFamily="2" charset="2"/>
              <a:buChar char="Ø"/>
            </a:pPr>
            <a:endParaRPr lang="en-US" dirty="0"/>
          </a:p>
          <a:p>
            <a:pPr algn="l"/>
            <a:endParaRPr lang="en-US" dirty="0"/>
          </a:p>
          <a:p>
            <a:pPr marL="285750" indent="-285750" algn="l">
              <a:buFont typeface="Wingdings" panose="05000000000000000000" pitchFamily="2" charset="2"/>
              <a:buChar char="Ø"/>
            </a:pPr>
            <a:endParaRPr lang="en-US" dirty="0"/>
          </a:p>
        </p:txBody>
      </p:sp>
      <p:sp>
        <p:nvSpPr>
          <p:cNvPr id="6" name="Title 1">
            <a:extLst>
              <a:ext uri="{FF2B5EF4-FFF2-40B4-BE49-F238E27FC236}">
                <a16:creationId xmlns:a16="http://schemas.microsoft.com/office/drawing/2014/main" id="{0DC7D067-8140-A67D-FB11-D090A585DD16}"/>
              </a:ext>
            </a:extLst>
          </p:cNvPr>
          <p:cNvSpPr txBox="1">
            <a:spLocks/>
          </p:cNvSpPr>
          <p:nvPr/>
        </p:nvSpPr>
        <p:spPr>
          <a:xfrm>
            <a:off x="1046606" y="193104"/>
            <a:ext cx="9328785" cy="668337"/>
          </a:xfrm>
          <a:prstGeom prst="rect">
            <a:avLst/>
          </a:prstGeom>
        </p:spPr>
        <p:txBody>
          <a:bodyPr vert="horz" lIns="91440" tIns="45720" rIns="91440" bIns="45720" rtlCol="0" anchor="b">
            <a:normAutofit fontScale="8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dirty="0"/>
              <a:t>in</a:t>
            </a:r>
          </a:p>
        </p:txBody>
      </p:sp>
    </p:spTree>
    <p:extLst>
      <p:ext uri="{BB962C8B-B14F-4D97-AF65-F5344CB8AC3E}">
        <p14:creationId xmlns:p14="http://schemas.microsoft.com/office/powerpoint/2010/main" val="337245678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2">
            <a:extLst>
              <a:ext uri="{FF2B5EF4-FFF2-40B4-BE49-F238E27FC236}">
                <a16:creationId xmlns:a16="http://schemas.microsoft.com/office/drawing/2014/main" id="{43222EA1-4DBA-810D-5F72-D097D2ADB900}"/>
              </a:ext>
            </a:extLst>
          </p:cNvPr>
          <p:cNvSpPr txBox="1">
            <a:spLocks/>
          </p:cNvSpPr>
          <p:nvPr/>
        </p:nvSpPr>
        <p:spPr>
          <a:xfrm>
            <a:off x="298704" y="777240"/>
            <a:ext cx="11482319" cy="586130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Wingdings" panose="05000000000000000000" pitchFamily="2" charset="2"/>
              <a:buChar char="Ø"/>
            </a:pPr>
            <a:r>
              <a:rPr lang="en-US" dirty="0"/>
              <a:t>V</a:t>
            </a:r>
          </a:p>
          <a:p>
            <a:pPr marL="342900" indent="-342900" algn="l">
              <a:buFont typeface="Wingdings" panose="05000000000000000000" pitchFamily="2" charset="2"/>
              <a:buChar char="Ø"/>
            </a:pPr>
            <a:endParaRPr lang="en-US" dirty="0"/>
          </a:p>
          <a:p>
            <a:pPr marL="342900" indent="-342900" algn="l">
              <a:buFont typeface="Wingdings" panose="05000000000000000000" pitchFamily="2" charset="2"/>
              <a:buChar char="Ø"/>
            </a:pPr>
            <a:endParaRPr lang="en-US" dirty="0"/>
          </a:p>
          <a:p>
            <a:pPr marL="342900" indent="-342900" algn="l">
              <a:buFont typeface="Wingdings" panose="05000000000000000000" pitchFamily="2" charset="2"/>
              <a:buChar char="Ø"/>
            </a:pPr>
            <a:endParaRPr lang="en-US" dirty="0"/>
          </a:p>
          <a:p>
            <a:pPr marL="342900" indent="-342900" algn="l">
              <a:buFont typeface="Wingdings" panose="05000000000000000000" pitchFamily="2" charset="2"/>
              <a:buChar char="Ø"/>
            </a:pPr>
            <a:endParaRPr lang="en-US" dirty="0"/>
          </a:p>
          <a:p>
            <a:pPr marL="342900" indent="-342900" algn="l">
              <a:buFont typeface="Wingdings" panose="05000000000000000000" pitchFamily="2" charset="2"/>
              <a:buChar char="Ø"/>
            </a:pPr>
            <a:endParaRPr lang="en-US" dirty="0"/>
          </a:p>
          <a:p>
            <a:pPr algn="l"/>
            <a:endParaRPr lang="en-US" dirty="0"/>
          </a:p>
          <a:p>
            <a:pPr marL="285750" indent="-285750" algn="l">
              <a:buFont typeface="Wingdings" panose="05000000000000000000" pitchFamily="2" charset="2"/>
              <a:buChar char="Ø"/>
            </a:pPr>
            <a:endParaRPr lang="en-US" dirty="0"/>
          </a:p>
        </p:txBody>
      </p:sp>
      <p:sp>
        <p:nvSpPr>
          <p:cNvPr id="6" name="Title 1">
            <a:extLst>
              <a:ext uri="{FF2B5EF4-FFF2-40B4-BE49-F238E27FC236}">
                <a16:creationId xmlns:a16="http://schemas.microsoft.com/office/drawing/2014/main" id="{0DC7D067-8140-A67D-FB11-D090A585DD16}"/>
              </a:ext>
            </a:extLst>
          </p:cNvPr>
          <p:cNvSpPr txBox="1">
            <a:spLocks/>
          </p:cNvSpPr>
          <p:nvPr/>
        </p:nvSpPr>
        <p:spPr>
          <a:xfrm>
            <a:off x="1046606" y="193104"/>
            <a:ext cx="9328785" cy="668337"/>
          </a:xfrm>
          <a:prstGeom prst="rect">
            <a:avLst/>
          </a:prstGeom>
        </p:spPr>
        <p:txBody>
          <a:bodyPr vert="horz" lIns="91440" tIns="45720" rIns="91440" bIns="45720" rtlCol="0" anchor="b">
            <a:normAutofit fontScale="8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dirty="0"/>
              <a:t>in</a:t>
            </a:r>
          </a:p>
        </p:txBody>
      </p:sp>
    </p:spTree>
    <p:extLst>
      <p:ext uri="{BB962C8B-B14F-4D97-AF65-F5344CB8AC3E}">
        <p14:creationId xmlns:p14="http://schemas.microsoft.com/office/powerpoint/2010/main" val="123178061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7AD52A1-EAEB-2EC1-1AAC-5F4990DE11C3}"/>
              </a:ext>
            </a:extLst>
          </p:cNvPr>
          <p:cNvSpPr txBox="1"/>
          <p:nvPr/>
        </p:nvSpPr>
        <p:spPr>
          <a:xfrm>
            <a:off x="2610464" y="3062748"/>
            <a:ext cx="1371601" cy="369332"/>
          </a:xfrm>
          <a:prstGeom prst="rect">
            <a:avLst/>
          </a:prstGeom>
          <a:noFill/>
        </p:spPr>
        <p:txBody>
          <a:bodyPr wrap="square" rtlCol="0">
            <a:spAutoFit/>
          </a:bodyPr>
          <a:lstStyle/>
          <a:p>
            <a:r>
              <a:rPr lang="en-US" dirty="0"/>
              <a:t>LinkedList(C)</a:t>
            </a:r>
          </a:p>
        </p:txBody>
      </p:sp>
      <p:sp>
        <p:nvSpPr>
          <p:cNvPr id="3" name="TextBox 2">
            <a:extLst>
              <a:ext uri="{FF2B5EF4-FFF2-40B4-BE49-F238E27FC236}">
                <a16:creationId xmlns:a16="http://schemas.microsoft.com/office/drawing/2014/main" id="{B30C9721-DA54-655F-2E4D-847E83881E1C}"/>
              </a:ext>
            </a:extLst>
          </p:cNvPr>
          <p:cNvSpPr txBox="1"/>
          <p:nvPr/>
        </p:nvSpPr>
        <p:spPr>
          <a:xfrm>
            <a:off x="5004619" y="186813"/>
            <a:ext cx="1160207" cy="369332"/>
          </a:xfrm>
          <a:prstGeom prst="rect">
            <a:avLst/>
          </a:prstGeom>
          <a:noFill/>
        </p:spPr>
        <p:txBody>
          <a:bodyPr wrap="square" rtlCol="0">
            <a:spAutoFit/>
          </a:bodyPr>
          <a:lstStyle/>
          <a:p>
            <a:r>
              <a:rPr lang="en-US" dirty="0" err="1"/>
              <a:t>Iterable</a:t>
            </a:r>
            <a:r>
              <a:rPr lang="en-US" dirty="0"/>
              <a:t>(I)</a:t>
            </a:r>
          </a:p>
        </p:txBody>
      </p:sp>
      <p:sp>
        <p:nvSpPr>
          <p:cNvPr id="4" name="TextBox 3">
            <a:extLst>
              <a:ext uri="{FF2B5EF4-FFF2-40B4-BE49-F238E27FC236}">
                <a16:creationId xmlns:a16="http://schemas.microsoft.com/office/drawing/2014/main" id="{48880A39-1E17-4444-9DBD-E24360B023B1}"/>
              </a:ext>
            </a:extLst>
          </p:cNvPr>
          <p:cNvSpPr txBox="1"/>
          <p:nvPr/>
        </p:nvSpPr>
        <p:spPr>
          <a:xfrm>
            <a:off x="4876801" y="875070"/>
            <a:ext cx="1538748" cy="369332"/>
          </a:xfrm>
          <a:prstGeom prst="rect">
            <a:avLst/>
          </a:prstGeom>
          <a:noFill/>
        </p:spPr>
        <p:txBody>
          <a:bodyPr wrap="square" rtlCol="0">
            <a:spAutoFit/>
          </a:bodyPr>
          <a:lstStyle/>
          <a:p>
            <a:r>
              <a:rPr lang="en-US" dirty="0"/>
              <a:t>Collection(I)</a:t>
            </a:r>
          </a:p>
        </p:txBody>
      </p:sp>
      <p:sp>
        <p:nvSpPr>
          <p:cNvPr id="5" name="TextBox 4">
            <a:extLst>
              <a:ext uri="{FF2B5EF4-FFF2-40B4-BE49-F238E27FC236}">
                <a16:creationId xmlns:a16="http://schemas.microsoft.com/office/drawing/2014/main" id="{A997EA84-D905-68E1-83C8-ED6072BB6C23}"/>
              </a:ext>
            </a:extLst>
          </p:cNvPr>
          <p:cNvSpPr txBox="1"/>
          <p:nvPr/>
        </p:nvSpPr>
        <p:spPr>
          <a:xfrm>
            <a:off x="4827638" y="1622322"/>
            <a:ext cx="1052052" cy="369332"/>
          </a:xfrm>
          <a:prstGeom prst="rect">
            <a:avLst/>
          </a:prstGeom>
          <a:noFill/>
        </p:spPr>
        <p:txBody>
          <a:bodyPr wrap="square" rtlCol="0">
            <a:spAutoFit/>
          </a:bodyPr>
          <a:lstStyle/>
          <a:p>
            <a:r>
              <a:rPr lang="en-US" dirty="0"/>
              <a:t>Queue(I)</a:t>
            </a:r>
          </a:p>
        </p:txBody>
      </p:sp>
      <p:sp>
        <p:nvSpPr>
          <p:cNvPr id="6" name="TextBox 5">
            <a:extLst>
              <a:ext uri="{FF2B5EF4-FFF2-40B4-BE49-F238E27FC236}">
                <a16:creationId xmlns:a16="http://schemas.microsoft.com/office/drawing/2014/main" id="{A5F84EFF-A2FF-259A-2873-74F744D54EA9}"/>
              </a:ext>
            </a:extLst>
          </p:cNvPr>
          <p:cNvSpPr txBox="1"/>
          <p:nvPr/>
        </p:nvSpPr>
        <p:spPr>
          <a:xfrm>
            <a:off x="3839496" y="2354825"/>
            <a:ext cx="1263445" cy="369332"/>
          </a:xfrm>
          <a:prstGeom prst="rect">
            <a:avLst/>
          </a:prstGeom>
          <a:noFill/>
        </p:spPr>
        <p:txBody>
          <a:bodyPr wrap="square" rtlCol="0">
            <a:spAutoFit/>
          </a:bodyPr>
          <a:lstStyle/>
          <a:p>
            <a:r>
              <a:rPr lang="en-US" dirty="0"/>
              <a:t>Dequeue(I)</a:t>
            </a:r>
          </a:p>
        </p:txBody>
      </p:sp>
      <p:sp>
        <p:nvSpPr>
          <p:cNvPr id="7" name="TextBox 6">
            <a:extLst>
              <a:ext uri="{FF2B5EF4-FFF2-40B4-BE49-F238E27FC236}">
                <a16:creationId xmlns:a16="http://schemas.microsoft.com/office/drawing/2014/main" id="{299CC340-4F05-CA5F-78F3-C38143DEF263}"/>
              </a:ext>
            </a:extLst>
          </p:cNvPr>
          <p:cNvSpPr txBox="1"/>
          <p:nvPr/>
        </p:nvSpPr>
        <p:spPr>
          <a:xfrm>
            <a:off x="6007508" y="2812025"/>
            <a:ext cx="1818969" cy="369332"/>
          </a:xfrm>
          <a:prstGeom prst="rect">
            <a:avLst/>
          </a:prstGeom>
          <a:noFill/>
        </p:spPr>
        <p:txBody>
          <a:bodyPr wrap="square" rtlCol="0">
            <a:spAutoFit/>
          </a:bodyPr>
          <a:lstStyle/>
          <a:p>
            <a:r>
              <a:rPr lang="en-US" dirty="0" err="1"/>
              <a:t>PriorityQueue</a:t>
            </a:r>
            <a:r>
              <a:rPr lang="en-US" dirty="0"/>
              <a:t>(C)</a:t>
            </a:r>
          </a:p>
        </p:txBody>
      </p:sp>
      <p:sp>
        <p:nvSpPr>
          <p:cNvPr id="8" name="TextBox 7">
            <a:extLst>
              <a:ext uri="{FF2B5EF4-FFF2-40B4-BE49-F238E27FC236}">
                <a16:creationId xmlns:a16="http://schemas.microsoft.com/office/drawing/2014/main" id="{DF5C59FB-EEE3-6774-EA3A-E23B786DC5F3}"/>
              </a:ext>
            </a:extLst>
          </p:cNvPr>
          <p:cNvSpPr txBox="1"/>
          <p:nvPr/>
        </p:nvSpPr>
        <p:spPr>
          <a:xfrm>
            <a:off x="7678993" y="1130709"/>
            <a:ext cx="2517059" cy="369332"/>
          </a:xfrm>
          <a:prstGeom prst="rect">
            <a:avLst/>
          </a:prstGeom>
          <a:noFill/>
        </p:spPr>
        <p:txBody>
          <a:bodyPr wrap="square" rtlCol="0">
            <a:spAutoFit/>
          </a:bodyPr>
          <a:lstStyle/>
          <a:p>
            <a:r>
              <a:rPr lang="en-US" dirty="0" err="1"/>
              <a:t>AbstractCollection</a:t>
            </a:r>
            <a:r>
              <a:rPr lang="en-US" dirty="0"/>
              <a:t>(AC)</a:t>
            </a:r>
          </a:p>
        </p:txBody>
      </p:sp>
      <p:sp>
        <p:nvSpPr>
          <p:cNvPr id="9" name="TextBox 8">
            <a:extLst>
              <a:ext uri="{FF2B5EF4-FFF2-40B4-BE49-F238E27FC236}">
                <a16:creationId xmlns:a16="http://schemas.microsoft.com/office/drawing/2014/main" id="{19DFE281-FFF3-91E8-14C3-E73116AD01D3}"/>
              </a:ext>
            </a:extLst>
          </p:cNvPr>
          <p:cNvSpPr txBox="1"/>
          <p:nvPr/>
        </p:nvSpPr>
        <p:spPr>
          <a:xfrm>
            <a:off x="7467599" y="2256502"/>
            <a:ext cx="2163097" cy="369332"/>
          </a:xfrm>
          <a:prstGeom prst="rect">
            <a:avLst/>
          </a:prstGeom>
          <a:noFill/>
        </p:spPr>
        <p:txBody>
          <a:bodyPr wrap="square" rtlCol="0">
            <a:spAutoFit/>
          </a:bodyPr>
          <a:lstStyle/>
          <a:p>
            <a:r>
              <a:rPr lang="en-US" dirty="0" err="1"/>
              <a:t>AbstractQueue</a:t>
            </a:r>
            <a:r>
              <a:rPr lang="en-US" dirty="0"/>
              <a:t>(AC)</a:t>
            </a:r>
          </a:p>
        </p:txBody>
      </p:sp>
      <p:cxnSp>
        <p:nvCxnSpPr>
          <p:cNvPr id="12" name="Straight Arrow Connector 11">
            <a:extLst>
              <a:ext uri="{FF2B5EF4-FFF2-40B4-BE49-F238E27FC236}">
                <a16:creationId xmlns:a16="http://schemas.microsoft.com/office/drawing/2014/main" id="{57DC2388-F1BF-0A90-7801-43CCD1B142B6}"/>
              </a:ext>
            </a:extLst>
          </p:cNvPr>
          <p:cNvCxnSpPr>
            <a:cxnSpLocks/>
            <a:stCxn id="5" idx="3"/>
          </p:cNvCxnSpPr>
          <p:nvPr/>
        </p:nvCxnSpPr>
        <p:spPr>
          <a:xfrm>
            <a:off x="5879690" y="1806988"/>
            <a:ext cx="2005781" cy="3757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162BBB00-39E4-AE14-0212-30FC56D44FAD}"/>
              </a:ext>
            </a:extLst>
          </p:cNvPr>
          <p:cNvCxnSpPr>
            <a:cxnSpLocks/>
            <a:stCxn id="8" idx="2"/>
          </p:cNvCxnSpPr>
          <p:nvPr/>
        </p:nvCxnSpPr>
        <p:spPr>
          <a:xfrm flipH="1">
            <a:off x="8524568" y="1500041"/>
            <a:ext cx="412955" cy="7810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B2958C0E-1F9B-CE24-35ED-83D95260EDD1}"/>
              </a:ext>
            </a:extLst>
          </p:cNvPr>
          <p:cNvCxnSpPr>
            <a:cxnSpLocks/>
          </p:cNvCxnSpPr>
          <p:nvPr/>
        </p:nvCxnSpPr>
        <p:spPr>
          <a:xfrm>
            <a:off x="6223819" y="1101213"/>
            <a:ext cx="1524000" cy="2239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CCD1C4E6-8444-B1B7-9EA5-199E9A824FD5}"/>
              </a:ext>
            </a:extLst>
          </p:cNvPr>
          <p:cNvCxnSpPr>
            <a:cxnSpLocks/>
            <a:endCxn id="7" idx="0"/>
          </p:cNvCxnSpPr>
          <p:nvPr/>
        </p:nvCxnSpPr>
        <p:spPr>
          <a:xfrm flipH="1">
            <a:off x="6916993" y="2595716"/>
            <a:ext cx="1351936" cy="2163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1AE841AC-58CB-335E-4316-BB9700C17738}"/>
              </a:ext>
            </a:extLst>
          </p:cNvPr>
          <p:cNvCxnSpPr>
            <a:cxnSpLocks/>
          </p:cNvCxnSpPr>
          <p:nvPr/>
        </p:nvCxnSpPr>
        <p:spPr>
          <a:xfrm flipH="1">
            <a:off x="4650658" y="2035277"/>
            <a:ext cx="589936" cy="3736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62AB0626-C15B-30C0-6AA5-2B5E5ADC655E}"/>
              </a:ext>
            </a:extLst>
          </p:cNvPr>
          <p:cNvSpPr txBox="1"/>
          <p:nvPr/>
        </p:nvSpPr>
        <p:spPr>
          <a:xfrm>
            <a:off x="4336025" y="3028334"/>
            <a:ext cx="1641988" cy="369332"/>
          </a:xfrm>
          <a:prstGeom prst="rect">
            <a:avLst/>
          </a:prstGeom>
          <a:noFill/>
        </p:spPr>
        <p:txBody>
          <a:bodyPr wrap="square" rtlCol="0">
            <a:spAutoFit/>
          </a:bodyPr>
          <a:lstStyle/>
          <a:p>
            <a:r>
              <a:rPr lang="en-US" dirty="0" err="1"/>
              <a:t>ArrayDeque</a:t>
            </a:r>
            <a:r>
              <a:rPr lang="en-US" dirty="0"/>
              <a:t>(C)</a:t>
            </a:r>
          </a:p>
        </p:txBody>
      </p:sp>
      <p:cxnSp>
        <p:nvCxnSpPr>
          <p:cNvPr id="31" name="Straight Arrow Connector 30">
            <a:extLst>
              <a:ext uri="{FF2B5EF4-FFF2-40B4-BE49-F238E27FC236}">
                <a16:creationId xmlns:a16="http://schemas.microsoft.com/office/drawing/2014/main" id="{C8349A76-6E9B-F32D-5AD5-CBAD14F98DC5}"/>
              </a:ext>
            </a:extLst>
          </p:cNvPr>
          <p:cNvCxnSpPr>
            <a:cxnSpLocks/>
            <a:endCxn id="30" idx="0"/>
          </p:cNvCxnSpPr>
          <p:nvPr/>
        </p:nvCxnSpPr>
        <p:spPr>
          <a:xfrm>
            <a:off x="4611329" y="2694039"/>
            <a:ext cx="545690" cy="3342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BB0E5538-2E3A-081C-8F5A-1D2FE6F6ECEB}"/>
              </a:ext>
            </a:extLst>
          </p:cNvPr>
          <p:cNvCxnSpPr>
            <a:cxnSpLocks/>
          </p:cNvCxnSpPr>
          <p:nvPr/>
        </p:nvCxnSpPr>
        <p:spPr>
          <a:xfrm flipH="1">
            <a:off x="5506065" y="1465627"/>
            <a:ext cx="2423651" cy="16020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24339CB2-05D1-7F4D-C65C-314C30B143B8}"/>
              </a:ext>
            </a:extLst>
          </p:cNvPr>
          <p:cNvSpPr txBox="1"/>
          <p:nvPr/>
        </p:nvSpPr>
        <p:spPr>
          <a:xfrm>
            <a:off x="2182760" y="2212258"/>
            <a:ext cx="693175" cy="369332"/>
          </a:xfrm>
          <a:prstGeom prst="rect">
            <a:avLst/>
          </a:prstGeom>
          <a:noFill/>
        </p:spPr>
        <p:txBody>
          <a:bodyPr wrap="square" rtlCol="0">
            <a:spAutoFit/>
          </a:bodyPr>
          <a:lstStyle/>
          <a:p>
            <a:r>
              <a:rPr lang="en-US" dirty="0"/>
              <a:t>List(I)</a:t>
            </a:r>
          </a:p>
        </p:txBody>
      </p:sp>
      <p:cxnSp>
        <p:nvCxnSpPr>
          <p:cNvPr id="37" name="Straight Arrow Connector 36">
            <a:extLst>
              <a:ext uri="{FF2B5EF4-FFF2-40B4-BE49-F238E27FC236}">
                <a16:creationId xmlns:a16="http://schemas.microsoft.com/office/drawing/2014/main" id="{6F4E63E3-3A4E-8EDD-64B6-5B6FD25BDEF5}"/>
              </a:ext>
            </a:extLst>
          </p:cNvPr>
          <p:cNvCxnSpPr>
            <a:cxnSpLocks/>
            <a:endCxn id="2" idx="0"/>
          </p:cNvCxnSpPr>
          <p:nvPr/>
        </p:nvCxnSpPr>
        <p:spPr>
          <a:xfrm flipH="1">
            <a:off x="3296265" y="2782529"/>
            <a:ext cx="862780" cy="2802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A1AEC440-969C-8507-0DDA-0A5F51286FA5}"/>
              </a:ext>
            </a:extLst>
          </p:cNvPr>
          <p:cNvCxnSpPr>
            <a:cxnSpLocks/>
          </p:cNvCxnSpPr>
          <p:nvPr/>
        </p:nvCxnSpPr>
        <p:spPr>
          <a:xfrm>
            <a:off x="2757948" y="2541640"/>
            <a:ext cx="417871" cy="5358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3D48B953-745A-6B0C-5FAA-991A6F227623}"/>
              </a:ext>
            </a:extLst>
          </p:cNvPr>
          <p:cNvSpPr txBox="1"/>
          <p:nvPr/>
        </p:nvSpPr>
        <p:spPr>
          <a:xfrm>
            <a:off x="122902" y="2394155"/>
            <a:ext cx="2020530" cy="369332"/>
          </a:xfrm>
          <a:prstGeom prst="rect">
            <a:avLst/>
          </a:prstGeom>
          <a:noFill/>
        </p:spPr>
        <p:txBody>
          <a:bodyPr wrap="square" rtlCol="0">
            <a:spAutoFit/>
          </a:bodyPr>
          <a:lstStyle/>
          <a:p>
            <a:r>
              <a:rPr lang="en-US" dirty="0" err="1"/>
              <a:t>AbstractList</a:t>
            </a:r>
            <a:r>
              <a:rPr lang="en-US" dirty="0"/>
              <a:t>(AC)</a:t>
            </a:r>
          </a:p>
        </p:txBody>
      </p:sp>
      <p:sp>
        <p:nvSpPr>
          <p:cNvPr id="43" name="TextBox 42">
            <a:extLst>
              <a:ext uri="{FF2B5EF4-FFF2-40B4-BE49-F238E27FC236}">
                <a16:creationId xmlns:a16="http://schemas.microsoft.com/office/drawing/2014/main" id="{FDC02B7D-4FC4-8671-3DCA-60F5C6413F8F}"/>
              </a:ext>
            </a:extLst>
          </p:cNvPr>
          <p:cNvSpPr txBox="1"/>
          <p:nvPr/>
        </p:nvSpPr>
        <p:spPr>
          <a:xfrm>
            <a:off x="0" y="5565059"/>
            <a:ext cx="2664542" cy="369332"/>
          </a:xfrm>
          <a:prstGeom prst="rect">
            <a:avLst/>
          </a:prstGeom>
          <a:noFill/>
        </p:spPr>
        <p:txBody>
          <a:bodyPr wrap="square" rtlCol="0">
            <a:spAutoFit/>
          </a:bodyPr>
          <a:lstStyle/>
          <a:p>
            <a:r>
              <a:rPr lang="en-US" dirty="0" err="1"/>
              <a:t>AbstractSequentialList</a:t>
            </a:r>
            <a:r>
              <a:rPr lang="en-US" dirty="0"/>
              <a:t>(AC)</a:t>
            </a:r>
          </a:p>
        </p:txBody>
      </p:sp>
      <p:cxnSp>
        <p:nvCxnSpPr>
          <p:cNvPr id="44" name="Straight Arrow Connector 43">
            <a:extLst>
              <a:ext uri="{FF2B5EF4-FFF2-40B4-BE49-F238E27FC236}">
                <a16:creationId xmlns:a16="http://schemas.microsoft.com/office/drawing/2014/main" id="{FEDCCD80-0A14-2E89-C8E4-D19D8E278CAE}"/>
              </a:ext>
            </a:extLst>
          </p:cNvPr>
          <p:cNvCxnSpPr>
            <a:cxnSpLocks/>
          </p:cNvCxnSpPr>
          <p:nvPr/>
        </p:nvCxnSpPr>
        <p:spPr>
          <a:xfrm>
            <a:off x="363794" y="2802195"/>
            <a:ext cx="0" cy="28218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89901AEC-1B3A-1DEB-0133-36B4826E5AD6}"/>
              </a:ext>
            </a:extLst>
          </p:cNvPr>
          <p:cNvSpPr txBox="1"/>
          <p:nvPr/>
        </p:nvSpPr>
        <p:spPr>
          <a:xfrm>
            <a:off x="0" y="1784554"/>
            <a:ext cx="2517059" cy="369332"/>
          </a:xfrm>
          <a:prstGeom prst="rect">
            <a:avLst/>
          </a:prstGeom>
          <a:noFill/>
        </p:spPr>
        <p:txBody>
          <a:bodyPr wrap="square" rtlCol="0">
            <a:spAutoFit/>
          </a:bodyPr>
          <a:lstStyle/>
          <a:p>
            <a:r>
              <a:rPr lang="en-US" dirty="0" err="1"/>
              <a:t>AbstractCollection</a:t>
            </a:r>
            <a:r>
              <a:rPr lang="en-US" dirty="0"/>
              <a:t>(AC)</a:t>
            </a:r>
          </a:p>
        </p:txBody>
      </p:sp>
      <p:cxnSp>
        <p:nvCxnSpPr>
          <p:cNvPr id="47" name="Straight Arrow Connector 46">
            <a:extLst>
              <a:ext uri="{FF2B5EF4-FFF2-40B4-BE49-F238E27FC236}">
                <a16:creationId xmlns:a16="http://schemas.microsoft.com/office/drawing/2014/main" id="{B07DB6BC-D2CC-B6AD-B26B-45B9E31514B8}"/>
              </a:ext>
            </a:extLst>
          </p:cNvPr>
          <p:cNvCxnSpPr>
            <a:cxnSpLocks/>
          </p:cNvCxnSpPr>
          <p:nvPr/>
        </p:nvCxnSpPr>
        <p:spPr>
          <a:xfrm>
            <a:off x="958646" y="2118851"/>
            <a:ext cx="0" cy="3293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75123B8F-09EA-3F6A-F5A2-28773B398559}"/>
              </a:ext>
            </a:extLst>
          </p:cNvPr>
          <p:cNvCxnSpPr>
            <a:cxnSpLocks/>
          </p:cNvCxnSpPr>
          <p:nvPr/>
        </p:nvCxnSpPr>
        <p:spPr>
          <a:xfrm flipH="1">
            <a:off x="1710813" y="2379407"/>
            <a:ext cx="521109" cy="1966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177AA3B7-1655-0F92-3378-52C09F368297}"/>
              </a:ext>
            </a:extLst>
          </p:cNvPr>
          <p:cNvSpPr txBox="1"/>
          <p:nvPr/>
        </p:nvSpPr>
        <p:spPr>
          <a:xfrm>
            <a:off x="427703" y="3308555"/>
            <a:ext cx="1332271" cy="369332"/>
          </a:xfrm>
          <a:prstGeom prst="rect">
            <a:avLst/>
          </a:prstGeom>
          <a:noFill/>
        </p:spPr>
        <p:txBody>
          <a:bodyPr wrap="square" rtlCol="0">
            <a:spAutoFit/>
          </a:bodyPr>
          <a:lstStyle/>
          <a:p>
            <a:r>
              <a:rPr lang="en-US" dirty="0" err="1"/>
              <a:t>ArrayList</a:t>
            </a:r>
            <a:r>
              <a:rPr lang="en-US" dirty="0"/>
              <a:t>(C)</a:t>
            </a:r>
          </a:p>
        </p:txBody>
      </p:sp>
      <p:sp>
        <p:nvSpPr>
          <p:cNvPr id="61" name="TextBox 60">
            <a:extLst>
              <a:ext uri="{FF2B5EF4-FFF2-40B4-BE49-F238E27FC236}">
                <a16:creationId xmlns:a16="http://schemas.microsoft.com/office/drawing/2014/main" id="{6AC76744-8582-0097-3BAA-36E76307DEEC}"/>
              </a:ext>
            </a:extLst>
          </p:cNvPr>
          <p:cNvSpPr txBox="1"/>
          <p:nvPr/>
        </p:nvSpPr>
        <p:spPr>
          <a:xfrm>
            <a:off x="1494505" y="3726426"/>
            <a:ext cx="1061884" cy="369332"/>
          </a:xfrm>
          <a:prstGeom prst="rect">
            <a:avLst/>
          </a:prstGeom>
          <a:noFill/>
        </p:spPr>
        <p:txBody>
          <a:bodyPr wrap="square" rtlCol="0">
            <a:spAutoFit/>
          </a:bodyPr>
          <a:lstStyle/>
          <a:p>
            <a:r>
              <a:rPr lang="en-US" dirty="0"/>
              <a:t>Vector(C)</a:t>
            </a:r>
          </a:p>
        </p:txBody>
      </p:sp>
      <p:sp>
        <p:nvSpPr>
          <p:cNvPr id="62" name="TextBox 61">
            <a:extLst>
              <a:ext uri="{FF2B5EF4-FFF2-40B4-BE49-F238E27FC236}">
                <a16:creationId xmlns:a16="http://schemas.microsoft.com/office/drawing/2014/main" id="{53FAB24D-61F3-FD7D-CC77-2E8ED2DF7509}"/>
              </a:ext>
            </a:extLst>
          </p:cNvPr>
          <p:cNvSpPr txBox="1"/>
          <p:nvPr/>
        </p:nvSpPr>
        <p:spPr>
          <a:xfrm>
            <a:off x="1656737" y="4331110"/>
            <a:ext cx="1061884" cy="369332"/>
          </a:xfrm>
          <a:prstGeom prst="rect">
            <a:avLst/>
          </a:prstGeom>
          <a:noFill/>
        </p:spPr>
        <p:txBody>
          <a:bodyPr wrap="square" rtlCol="0">
            <a:spAutoFit/>
          </a:bodyPr>
          <a:lstStyle/>
          <a:p>
            <a:r>
              <a:rPr lang="en-US" dirty="0"/>
              <a:t>Stack(C)</a:t>
            </a:r>
          </a:p>
        </p:txBody>
      </p:sp>
      <p:cxnSp>
        <p:nvCxnSpPr>
          <p:cNvPr id="63" name="Straight Arrow Connector 62">
            <a:extLst>
              <a:ext uri="{FF2B5EF4-FFF2-40B4-BE49-F238E27FC236}">
                <a16:creationId xmlns:a16="http://schemas.microsoft.com/office/drawing/2014/main" id="{8A053D1D-096C-F064-C0BE-01BD46D95AE9}"/>
              </a:ext>
            </a:extLst>
          </p:cNvPr>
          <p:cNvCxnSpPr>
            <a:cxnSpLocks/>
          </p:cNvCxnSpPr>
          <p:nvPr/>
        </p:nvCxnSpPr>
        <p:spPr>
          <a:xfrm>
            <a:off x="806246" y="2733368"/>
            <a:ext cx="0" cy="6292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1E7B58F-1F2F-B87A-02AF-0EF2C30C6DB2}"/>
              </a:ext>
            </a:extLst>
          </p:cNvPr>
          <p:cNvCxnSpPr>
            <a:cxnSpLocks/>
            <a:endCxn id="61" idx="0"/>
          </p:cNvCxnSpPr>
          <p:nvPr/>
        </p:nvCxnSpPr>
        <p:spPr>
          <a:xfrm>
            <a:off x="1327355" y="2743201"/>
            <a:ext cx="698092" cy="9832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60873CA3-2E01-A75A-61FC-105AEA0B7133}"/>
              </a:ext>
            </a:extLst>
          </p:cNvPr>
          <p:cNvCxnSpPr>
            <a:cxnSpLocks/>
          </p:cNvCxnSpPr>
          <p:nvPr/>
        </p:nvCxnSpPr>
        <p:spPr>
          <a:xfrm>
            <a:off x="2035278" y="4021393"/>
            <a:ext cx="0" cy="3293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D136DBB8-418C-2A19-8846-0975F3EB6CEB}"/>
              </a:ext>
            </a:extLst>
          </p:cNvPr>
          <p:cNvCxnSpPr>
            <a:cxnSpLocks/>
          </p:cNvCxnSpPr>
          <p:nvPr/>
        </p:nvCxnSpPr>
        <p:spPr>
          <a:xfrm flipV="1">
            <a:off x="2418735" y="3451122"/>
            <a:ext cx="911943" cy="21237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E86B3FCF-A512-1DDA-C488-48EE410DB946}"/>
              </a:ext>
            </a:extLst>
          </p:cNvPr>
          <p:cNvCxnSpPr>
            <a:cxnSpLocks/>
          </p:cNvCxnSpPr>
          <p:nvPr/>
        </p:nvCxnSpPr>
        <p:spPr>
          <a:xfrm>
            <a:off x="5432322" y="516193"/>
            <a:ext cx="0" cy="3588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10C220AC-7BA3-8B6A-FF79-1CCB5A980CC2}"/>
              </a:ext>
            </a:extLst>
          </p:cNvPr>
          <p:cNvCxnSpPr>
            <a:cxnSpLocks/>
          </p:cNvCxnSpPr>
          <p:nvPr/>
        </p:nvCxnSpPr>
        <p:spPr>
          <a:xfrm>
            <a:off x="5348748" y="1258529"/>
            <a:ext cx="0" cy="3588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C8C6AD77-BB35-6C39-606A-669C7542F60C}"/>
              </a:ext>
            </a:extLst>
          </p:cNvPr>
          <p:cNvCxnSpPr>
            <a:cxnSpLocks/>
            <a:stCxn id="4" idx="1"/>
            <a:endCxn id="36" idx="0"/>
          </p:cNvCxnSpPr>
          <p:nvPr/>
        </p:nvCxnSpPr>
        <p:spPr>
          <a:xfrm flipH="1">
            <a:off x="2529348" y="1059736"/>
            <a:ext cx="2347453" cy="11525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1" name="TextBox 80">
            <a:extLst>
              <a:ext uri="{FF2B5EF4-FFF2-40B4-BE49-F238E27FC236}">
                <a16:creationId xmlns:a16="http://schemas.microsoft.com/office/drawing/2014/main" id="{20832660-CC69-772E-9248-0763B0200B61}"/>
              </a:ext>
            </a:extLst>
          </p:cNvPr>
          <p:cNvSpPr txBox="1"/>
          <p:nvPr/>
        </p:nvSpPr>
        <p:spPr>
          <a:xfrm>
            <a:off x="157315" y="137652"/>
            <a:ext cx="4159046" cy="830997"/>
          </a:xfrm>
          <a:prstGeom prst="rect">
            <a:avLst/>
          </a:prstGeom>
          <a:solidFill>
            <a:schemeClr val="tx1"/>
          </a:solidFill>
        </p:spPr>
        <p:txBody>
          <a:bodyPr wrap="square" rtlCol="0">
            <a:spAutoFit/>
          </a:bodyPr>
          <a:lstStyle/>
          <a:p>
            <a:r>
              <a:rPr lang="en-US" sz="1200" dirty="0" err="1">
                <a:solidFill>
                  <a:schemeClr val="bg1"/>
                </a:solidFill>
              </a:rPr>
              <a:t>ArrayList</a:t>
            </a:r>
            <a:r>
              <a:rPr lang="en-US" sz="1200" dirty="0">
                <a:solidFill>
                  <a:schemeClr val="bg1"/>
                </a:solidFill>
              </a:rPr>
              <a:t>(C) &amp; Vector implements S,C,RA</a:t>
            </a:r>
          </a:p>
          <a:p>
            <a:r>
              <a:rPr lang="en-US" sz="1200" dirty="0">
                <a:solidFill>
                  <a:schemeClr val="bg1"/>
                </a:solidFill>
              </a:rPr>
              <a:t>LinkedList(C) &amp; </a:t>
            </a:r>
            <a:r>
              <a:rPr lang="en-US" sz="1200" dirty="0" err="1">
                <a:solidFill>
                  <a:schemeClr val="bg1"/>
                </a:solidFill>
              </a:rPr>
              <a:t>ArrayDeque</a:t>
            </a:r>
            <a:r>
              <a:rPr lang="en-US" sz="1200" dirty="0">
                <a:solidFill>
                  <a:schemeClr val="bg1"/>
                </a:solidFill>
              </a:rPr>
              <a:t> implement S,C</a:t>
            </a:r>
          </a:p>
          <a:p>
            <a:r>
              <a:rPr lang="en-US" sz="1200" dirty="0" err="1">
                <a:solidFill>
                  <a:schemeClr val="bg1"/>
                </a:solidFill>
              </a:rPr>
              <a:t>PriorityQueue</a:t>
            </a:r>
            <a:r>
              <a:rPr lang="en-US" sz="1200" dirty="0">
                <a:solidFill>
                  <a:schemeClr val="bg1"/>
                </a:solidFill>
              </a:rPr>
              <a:t> implements S</a:t>
            </a:r>
          </a:p>
          <a:p>
            <a:r>
              <a:rPr lang="en-US" sz="1200" dirty="0">
                <a:solidFill>
                  <a:schemeClr val="bg1"/>
                </a:solidFill>
              </a:rPr>
              <a:t>S-&gt;Serializable(I), C-&gt;Cloneable(I), RA-&gt;</a:t>
            </a:r>
            <a:r>
              <a:rPr lang="en-US" sz="1200" dirty="0" err="1">
                <a:solidFill>
                  <a:schemeClr val="bg1"/>
                </a:solidFill>
              </a:rPr>
              <a:t>RandomAccess</a:t>
            </a:r>
            <a:endParaRPr lang="en-US" sz="1200" dirty="0">
              <a:solidFill>
                <a:schemeClr val="bg1"/>
              </a:solidFill>
            </a:endParaRPr>
          </a:p>
        </p:txBody>
      </p:sp>
      <p:sp>
        <p:nvSpPr>
          <p:cNvPr id="38" name="TextBox 37">
            <a:extLst>
              <a:ext uri="{FF2B5EF4-FFF2-40B4-BE49-F238E27FC236}">
                <a16:creationId xmlns:a16="http://schemas.microsoft.com/office/drawing/2014/main" id="{ED2CD857-C985-D2E6-AD89-404C5AA6D3C1}"/>
              </a:ext>
            </a:extLst>
          </p:cNvPr>
          <p:cNvSpPr txBox="1"/>
          <p:nvPr/>
        </p:nvSpPr>
        <p:spPr>
          <a:xfrm>
            <a:off x="7959855" y="4225414"/>
            <a:ext cx="1343171" cy="369332"/>
          </a:xfrm>
          <a:prstGeom prst="rect">
            <a:avLst/>
          </a:prstGeom>
          <a:noFill/>
        </p:spPr>
        <p:txBody>
          <a:bodyPr wrap="square" rtlCol="0">
            <a:spAutoFit/>
          </a:bodyPr>
          <a:lstStyle/>
          <a:p>
            <a:r>
              <a:rPr lang="en-US" dirty="0"/>
              <a:t>HashMap(C)</a:t>
            </a:r>
          </a:p>
        </p:txBody>
      </p:sp>
      <p:sp>
        <p:nvSpPr>
          <p:cNvPr id="39" name="TextBox 38">
            <a:extLst>
              <a:ext uri="{FF2B5EF4-FFF2-40B4-BE49-F238E27FC236}">
                <a16:creationId xmlns:a16="http://schemas.microsoft.com/office/drawing/2014/main" id="{F78E72D8-C9E6-B3CC-D646-B3CF91D721D8}"/>
              </a:ext>
            </a:extLst>
          </p:cNvPr>
          <p:cNvSpPr txBox="1"/>
          <p:nvPr/>
        </p:nvSpPr>
        <p:spPr>
          <a:xfrm>
            <a:off x="9066411" y="3503170"/>
            <a:ext cx="1160207" cy="369332"/>
          </a:xfrm>
          <a:prstGeom prst="rect">
            <a:avLst/>
          </a:prstGeom>
          <a:noFill/>
        </p:spPr>
        <p:txBody>
          <a:bodyPr wrap="square" rtlCol="0">
            <a:spAutoFit/>
          </a:bodyPr>
          <a:lstStyle/>
          <a:p>
            <a:r>
              <a:rPr lang="en-US" dirty="0"/>
              <a:t>Map(I)</a:t>
            </a:r>
          </a:p>
        </p:txBody>
      </p:sp>
      <p:sp>
        <p:nvSpPr>
          <p:cNvPr id="41" name="TextBox 40">
            <a:extLst>
              <a:ext uri="{FF2B5EF4-FFF2-40B4-BE49-F238E27FC236}">
                <a16:creationId xmlns:a16="http://schemas.microsoft.com/office/drawing/2014/main" id="{046B1F2C-2D2A-C13D-DA87-F5EE11885581}"/>
              </a:ext>
            </a:extLst>
          </p:cNvPr>
          <p:cNvSpPr txBox="1"/>
          <p:nvPr/>
        </p:nvSpPr>
        <p:spPr>
          <a:xfrm>
            <a:off x="7664995" y="5033796"/>
            <a:ext cx="1985901" cy="369332"/>
          </a:xfrm>
          <a:prstGeom prst="rect">
            <a:avLst/>
          </a:prstGeom>
          <a:noFill/>
        </p:spPr>
        <p:txBody>
          <a:bodyPr wrap="square" rtlCol="0">
            <a:spAutoFit/>
          </a:bodyPr>
          <a:lstStyle/>
          <a:p>
            <a:r>
              <a:rPr lang="en-US" dirty="0" err="1"/>
              <a:t>LinkedHashMap</a:t>
            </a:r>
            <a:r>
              <a:rPr lang="en-US" dirty="0"/>
              <a:t>(C)</a:t>
            </a:r>
          </a:p>
        </p:txBody>
      </p:sp>
      <p:cxnSp>
        <p:nvCxnSpPr>
          <p:cNvPr id="45" name="Straight Arrow Connector 44">
            <a:extLst>
              <a:ext uri="{FF2B5EF4-FFF2-40B4-BE49-F238E27FC236}">
                <a16:creationId xmlns:a16="http://schemas.microsoft.com/office/drawing/2014/main" id="{10D5C83D-38A0-C2CF-9000-5B662DDC9459}"/>
              </a:ext>
            </a:extLst>
          </p:cNvPr>
          <p:cNvCxnSpPr>
            <a:cxnSpLocks/>
          </p:cNvCxnSpPr>
          <p:nvPr/>
        </p:nvCxnSpPr>
        <p:spPr>
          <a:xfrm>
            <a:off x="8512705" y="4690842"/>
            <a:ext cx="0" cy="3588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6A02A2EE-BE8C-7B72-D524-B07E8E05301C}"/>
              </a:ext>
            </a:extLst>
          </p:cNvPr>
          <p:cNvSpPr txBox="1"/>
          <p:nvPr/>
        </p:nvSpPr>
        <p:spPr>
          <a:xfrm>
            <a:off x="10030508" y="4954283"/>
            <a:ext cx="1343171" cy="369332"/>
          </a:xfrm>
          <a:prstGeom prst="rect">
            <a:avLst/>
          </a:prstGeom>
          <a:noFill/>
        </p:spPr>
        <p:txBody>
          <a:bodyPr wrap="square" rtlCol="0">
            <a:spAutoFit/>
          </a:bodyPr>
          <a:lstStyle/>
          <a:p>
            <a:r>
              <a:rPr lang="en-US" dirty="0" err="1"/>
              <a:t>TreeMap</a:t>
            </a:r>
            <a:r>
              <a:rPr lang="en-US" dirty="0"/>
              <a:t>(I)</a:t>
            </a:r>
          </a:p>
        </p:txBody>
      </p:sp>
      <p:sp>
        <p:nvSpPr>
          <p:cNvPr id="50" name="TextBox 49">
            <a:extLst>
              <a:ext uri="{FF2B5EF4-FFF2-40B4-BE49-F238E27FC236}">
                <a16:creationId xmlns:a16="http://schemas.microsoft.com/office/drawing/2014/main" id="{806461B3-A598-2101-0053-457151D46777}"/>
              </a:ext>
            </a:extLst>
          </p:cNvPr>
          <p:cNvSpPr txBox="1"/>
          <p:nvPr/>
        </p:nvSpPr>
        <p:spPr>
          <a:xfrm>
            <a:off x="9815160" y="4232040"/>
            <a:ext cx="1823562" cy="369332"/>
          </a:xfrm>
          <a:prstGeom prst="rect">
            <a:avLst/>
          </a:prstGeom>
          <a:noFill/>
        </p:spPr>
        <p:txBody>
          <a:bodyPr wrap="square" rtlCol="0">
            <a:spAutoFit/>
          </a:bodyPr>
          <a:lstStyle/>
          <a:p>
            <a:r>
              <a:rPr lang="en-US" dirty="0" err="1"/>
              <a:t>AbstractMap</a:t>
            </a:r>
            <a:r>
              <a:rPr lang="en-US" dirty="0"/>
              <a:t>(AC)</a:t>
            </a:r>
          </a:p>
        </p:txBody>
      </p:sp>
      <p:cxnSp>
        <p:nvCxnSpPr>
          <p:cNvPr id="51" name="Straight Arrow Connector 50">
            <a:extLst>
              <a:ext uri="{FF2B5EF4-FFF2-40B4-BE49-F238E27FC236}">
                <a16:creationId xmlns:a16="http://schemas.microsoft.com/office/drawing/2014/main" id="{6F58E570-4F7D-5507-1B49-879BB9514BC1}"/>
              </a:ext>
            </a:extLst>
          </p:cNvPr>
          <p:cNvCxnSpPr>
            <a:cxnSpLocks/>
          </p:cNvCxnSpPr>
          <p:nvPr/>
        </p:nvCxnSpPr>
        <p:spPr>
          <a:xfrm>
            <a:off x="10533662" y="4674277"/>
            <a:ext cx="0" cy="3588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E11BCEE6-5E7B-DA98-F510-FFB7298EAE43}"/>
              </a:ext>
            </a:extLst>
          </p:cNvPr>
          <p:cNvCxnSpPr>
            <a:cxnSpLocks/>
          </p:cNvCxnSpPr>
          <p:nvPr/>
        </p:nvCxnSpPr>
        <p:spPr>
          <a:xfrm flipH="1">
            <a:off x="8550110" y="3837573"/>
            <a:ext cx="589936" cy="3736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FB3B28E4-AD18-B1D0-C12E-B5B54DE8C216}"/>
              </a:ext>
            </a:extLst>
          </p:cNvPr>
          <p:cNvCxnSpPr>
            <a:cxnSpLocks/>
          </p:cNvCxnSpPr>
          <p:nvPr/>
        </p:nvCxnSpPr>
        <p:spPr>
          <a:xfrm>
            <a:off x="9799983" y="3925957"/>
            <a:ext cx="655982" cy="3578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68598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CBBD1F-78AF-0BF8-03B8-6ACFF5A99189}"/>
              </a:ext>
            </a:extLst>
          </p:cNvPr>
          <p:cNvSpPr>
            <a:spLocks noGrp="1"/>
          </p:cNvSpPr>
          <p:nvPr>
            <p:ph type="ctrTitle"/>
          </p:nvPr>
        </p:nvSpPr>
        <p:spPr>
          <a:xfrm>
            <a:off x="1114425" y="265113"/>
            <a:ext cx="8001000" cy="668337"/>
          </a:xfrm>
        </p:spPr>
        <p:txBody>
          <a:bodyPr>
            <a:normAutofit fontScale="90000"/>
          </a:bodyPr>
          <a:lstStyle/>
          <a:p>
            <a:r>
              <a:rPr lang="en-US" dirty="0"/>
              <a:t>MAIN METHOD</a:t>
            </a:r>
          </a:p>
        </p:txBody>
      </p:sp>
      <p:sp>
        <p:nvSpPr>
          <p:cNvPr id="3" name="Subtitle 2">
            <a:extLst>
              <a:ext uri="{FF2B5EF4-FFF2-40B4-BE49-F238E27FC236}">
                <a16:creationId xmlns:a16="http://schemas.microsoft.com/office/drawing/2014/main" id="{3BAF2FCC-9CF6-B5DC-6189-7D123FC4023B}"/>
              </a:ext>
            </a:extLst>
          </p:cNvPr>
          <p:cNvSpPr>
            <a:spLocks noGrp="1"/>
          </p:cNvSpPr>
          <p:nvPr>
            <p:ph type="subTitle" idx="1"/>
          </p:nvPr>
        </p:nvSpPr>
        <p:spPr>
          <a:xfrm>
            <a:off x="495300" y="885825"/>
            <a:ext cx="11268075" cy="5705475"/>
          </a:xfrm>
        </p:spPr>
        <p:txBody>
          <a:bodyPr>
            <a:normAutofit lnSpcReduction="10000"/>
          </a:bodyPr>
          <a:lstStyle/>
          <a:p>
            <a:pPr marL="285750" indent="-285750" algn="l">
              <a:buFont typeface="Wingdings" panose="05000000000000000000" pitchFamily="2" charset="2"/>
              <a:buChar char="Ø"/>
            </a:pPr>
            <a:r>
              <a:rPr lang="en-US" dirty="0"/>
              <a:t>1)public -&gt; To be accessible to JVM from anywhere</a:t>
            </a:r>
          </a:p>
          <a:p>
            <a:pPr marL="285750" indent="-285750" algn="l">
              <a:buFont typeface="Wingdings" panose="05000000000000000000" pitchFamily="2" charset="2"/>
              <a:buChar char="Ø"/>
            </a:pPr>
            <a:r>
              <a:rPr lang="en-US" dirty="0"/>
              <a:t>2)static -&gt; To be able to call main without creating object</a:t>
            </a:r>
          </a:p>
          <a:p>
            <a:pPr marL="285750" indent="-285750" algn="l">
              <a:buFont typeface="Wingdings" panose="05000000000000000000" pitchFamily="2" charset="2"/>
              <a:buChar char="Ø"/>
            </a:pPr>
            <a:r>
              <a:rPr lang="en-US" dirty="0"/>
              <a:t>3)void -&gt; not returning anything to JVM</a:t>
            </a:r>
          </a:p>
          <a:p>
            <a:pPr marL="285750" indent="-285750" algn="l">
              <a:buFont typeface="Wingdings" panose="05000000000000000000" pitchFamily="2" charset="2"/>
              <a:buChar char="Ø"/>
            </a:pPr>
            <a:r>
              <a:rPr lang="en-US" dirty="0"/>
              <a:t>4)main -&gt; name of the function called by JVM</a:t>
            </a:r>
          </a:p>
          <a:p>
            <a:pPr marL="285750" indent="-285750" algn="l">
              <a:buFont typeface="Wingdings" panose="05000000000000000000" pitchFamily="2" charset="2"/>
              <a:buChar char="Ø"/>
            </a:pPr>
            <a:r>
              <a:rPr lang="en-US" dirty="0"/>
              <a:t>5)string []</a:t>
            </a:r>
            <a:r>
              <a:rPr lang="en-US" dirty="0" err="1"/>
              <a:t>args</a:t>
            </a:r>
            <a:r>
              <a:rPr lang="en-US" dirty="0"/>
              <a:t> -&gt; accepts input runtime</a:t>
            </a:r>
          </a:p>
          <a:p>
            <a:pPr algn="l"/>
            <a:r>
              <a:rPr lang="en-US" dirty="0"/>
              <a:t>i.e. when using command [ java filename arg1 arg2 arg3  so on ] can be used to get arguments run time &amp; to access these </a:t>
            </a:r>
            <a:r>
              <a:rPr lang="en-US" dirty="0" err="1"/>
              <a:t>args</a:t>
            </a:r>
            <a:r>
              <a:rPr lang="en-US" dirty="0"/>
              <a:t> just use </a:t>
            </a:r>
            <a:r>
              <a:rPr lang="en-US" dirty="0" err="1"/>
              <a:t>args</a:t>
            </a:r>
            <a:r>
              <a:rPr lang="en-US" dirty="0"/>
              <a:t>[</a:t>
            </a:r>
            <a:r>
              <a:rPr lang="en-US" dirty="0" err="1"/>
              <a:t>i</a:t>
            </a:r>
            <a:r>
              <a:rPr lang="en-US" dirty="0"/>
              <a:t>].</a:t>
            </a:r>
          </a:p>
          <a:p>
            <a:pPr marL="342900" indent="-342900" algn="l">
              <a:buFont typeface="Wingdings" panose="05000000000000000000" pitchFamily="2" charset="2"/>
              <a:buChar char="Ø"/>
            </a:pPr>
            <a:r>
              <a:rPr lang="en-US" dirty="0"/>
              <a:t>Overloading of main will be done but string[] </a:t>
            </a:r>
            <a:r>
              <a:rPr lang="en-US" dirty="0" err="1"/>
              <a:t>args</a:t>
            </a:r>
            <a:r>
              <a:rPr lang="en-US" dirty="0"/>
              <a:t> one will be called.</a:t>
            </a:r>
          </a:p>
          <a:p>
            <a:pPr marL="342900" indent="-342900" algn="l">
              <a:buFont typeface="Wingdings" panose="05000000000000000000" pitchFamily="2" charset="2"/>
              <a:buChar char="Ø"/>
            </a:pPr>
            <a:r>
              <a:rPr lang="en-US" dirty="0"/>
              <a:t>Overriding is possible(called method hiding as at compile time itself the method is resolved)  hence child main will be called.</a:t>
            </a:r>
          </a:p>
          <a:p>
            <a:pPr marL="342900" indent="-342900" algn="l">
              <a:buFont typeface="Wingdings" panose="05000000000000000000" pitchFamily="2" charset="2"/>
              <a:buChar char="Ø"/>
            </a:pPr>
            <a:r>
              <a:rPr lang="en-US" dirty="0"/>
              <a:t>final, synchronized, </a:t>
            </a:r>
            <a:r>
              <a:rPr lang="en-US" dirty="0" err="1"/>
              <a:t>strictfp</a:t>
            </a:r>
            <a:r>
              <a:rPr lang="en-US" dirty="0"/>
              <a:t> are the only modifiers that can be used with main method.</a:t>
            </a:r>
          </a:p>
          <a:p>
            <a:pPr marL="342900" indent="-342900" algn="l">
              <a:buFont typeface="Wingdings" panose="05000000000000000000" pitchFamily="2" charset="2"/>
              <a:buChar char="Ø"/>
            </a:pPr>
            <a:r>
              <a:rPr lang="en-US" dirty="0"/>
              <a:t>Without main method error occurs.</a:t>
            </a:r>
          </a:p>
          <a:p>
            <a:pPr marL="342900" indent="-342900" algn="l">
              <a:buFont typeface="Wingdings" panose="05000000000000000000" pitchFamily="2" charset="2"/>
              <a:buChar char="Ø"/>
            </a:pPr>
            <a:r>
              <a:rPr lang="en-US" dirty="0"/>
              <a:t>Parameter -&gt; method variables   Argument -&gt; variables/values passed while calling method</a:t>
            </a:r>
          </a:p>
          <a:p>
            <a:pPr marL="342900" indent="-342900" algn="l">
              <a:buFont typeface="Wingdings" panose="05000000000000000000" pitchFamily="2" charset="2"/>
              <a:buChar char="Ø"/>
            </a:pPr>
            <a:endParaRPr lang="en-US" dirty="0"/>
          </a:p>
        </p:txBody>
      </p:sp>
    </p:spTree>
    <p:extLst>
      <p:ext uri="{BB962C8B-B14F-4D97-AF65-F5344CB8AC3E}">
        <p14:creationId xmlns:p14="http://schemas.microsoft.com/office/powerpoint/2010/main" val="57762595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DC7D067-8140-A67D-FB11-D090A585DD16}"/>
              </a:ext>
            </a:extLst>
          </p:cNvPr>
          <p:cNvSpPr txBox="1">
            <a:spLocks/>
          </p:cNvSpPr>
          <p:nvPr/>
        </p:nvSpPr>
        <p:spPr>
          <a:xfrm>
            <a:off x="1046606" y="193104"/>
            <a:ext cx="9328785" cy="668337"/>
          </a:xfrm>
          <a:prstGeom prst="rect">
            <a:avLst/>
          </a:prstGeom>
        </p:spPr>
        <p:txBody>
          <a:bodyPr vert="horz" lIns="91440" tIns="45720" rIns="91440" bIns="45720" rtlCol="0" anchor="b">
            <a:normAutofit fontScale="8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dirty="0"/>
              <a:t>Collection interface</a:t>
            </a:r>
          </a:p>
        </p:txBody>
      </p:sp>
      <p:pic>
        <p:nvPicPr>
          <p:cNvPr id="3" name="Picture 2">
            <a:extLst>
              <a:ext uri="{FF2B5EF4-FFF2-40B4-BE49-F238E27FC236}">
                <a16:creationId xmlns:a16="http://schemas.microsoft.com/office/drawing/2014/main" id="{FD3A5FAB-97FA-4E88-EE4B-AD098B4C8141}"/>
              </a:ext>
            </a:extLst>
          </p:cNvPr>
          <p:cNvPicPr>
            <a:picLocks noChangeAspect="1"/>
          </p:cNvPicPr>
          <p:nvPr/>
        </p:nvPicPr>
        <p:blipFill>
          <a:blip r:embed="rId2"/>
          <a:stretch>
            <a:fillRect/>
          </a:stretch>
        </p:blipFill>
        <p:spPr>
          <a:xfrm>
            <a:off x="612893" y="831248"/>
            <a:ext cx="10700566" cy="5381294"/>
          </a:xfrm>
          <a:prstGeom prst="rect">
            <a:avLst/>
          </a:prstGeom>
          <a:ln>
            <a:solidFill>
              <a:schemeClr val="tx1"/>
            </a:solidFill>
          </a:ln>
        </p:spPr>
      </p:pic>
      <p:pic>
        <p:nvPicPr>
          <p:cNvPr id="7" name="Picture 6">
            <a:extLst>
              <a:ext uri="{FF2B5EF4-FFF2-40B4-BE49-F238E27FC236}">
                <a16:creationId xmlns:a16="http://schemas.microsoft.com/office/drawing/2014/main" id="{4B2D0EE4-2B58-1A8C-88C2-69E04DFD1A2E}"/>
              </a:ext>
            </a:extLst>
          </p:cNvPr>
          <p:cNvPicPr>
            <a:picLocks noChangeAspect="1"/>
          </p:cNvPicPr>
          <p:nvPr/>
        </p:nvPicPr>
        <p:blipFill>
          <a:blip r:embed="rId3"/>
          <a:stretch>
            <a:fillRect/>
          </a:stretch>
        </p:blipFill>
        <p:spPr>
          <a:xfrm>
            <a:off x="609600" y="938104"/>
            <a:ext cx="6382871" cy="5027437"/>
          </a:xfrm>
          <a:prstGeom prst="rect">
            <a:avLst/>
          </a:prstGeom>
        </p:spPr>
      </p:pic>
    </p:spTree>
    <p:extLst>
      <p:ext uri="{BB962C8B-B14F-4D97-AF65-F5344CB8AC3E}">
        <p14:creationId xmlns:p14="http://schemas.microsoft.com/office/powerpoint/2010/main" val="278211690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2">
            <a:extLst>
              <a:ext uri="{FF2B5EF4-FFF2-40B4-BE49-F238E27FC236}">
                <a16:creationId xmlns:a16="http://schemas.microsoft.com/office/drawing/2014/main" id="{43222EA1-4DBA-810D-5F72-D097D2ADB900}"/>
              </a:ext>
            </a:extLst>
          </p:cNvPr>
          <p:cNvSpPr txBox="1">
            <a:spLocks/>
          </p:cNvSpPr>
          <p:nvPr/>
        </p:nvSpPr>
        <p:spPr>
          <a:xfrm>
            <a:off x="298704" y="777240"/>
            <a:ext cx="11482319" cy="586130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Wingdings" panose="05000000000000000000" pitchFamily="2" charset="2"/>
              <a:buChar char="Ø"/>
            </a:pPr>
            <a:r>
              <a:rPr lang="en-US" dirty="0"/>
              <a:t>It is a marker interface and </a:t>
            </a:r>
            <a:r>
              <a:rPr lang="en-US" dirty="0" err="1"/>
              <a:t>arraylist</a:t>
            </a:r>
            <a:r>
              <a:rPr lang="en-US" dirty="0"/>
              <a:t> implements it.</a:t>
            </a:r>
          </a:p>
          <a:p>
            <a:pPr marL="342900" indent="-342900" algn="l">
              <a:buFont typeface="Wingdings" panose="05000000000000000000" pitchFamily="2" charset="2"/>
              <a:buChar char="Ø"/>
            </a:pPr>
            <a:r>
              <a:rPr lang="en-US" dirty="0"/>
              <a:t>Basically it conveys that the elements within array list can access elements in O(1) time. But linked list doesn’t extend random access.</a:t>
            </a:r>
          </a:p>
          <a:p>
            <a:pPr marL="342900" indent="-342900" algn="l">
              <a:buFont typeface="Wingdings" panose="05000000000000000000" pitchFamily="2" charset="2"/>
              <a:buChar char="Ø"/>
            </a:pPr>
            <a:r>
              <a:rPr lang="en-US" dirty="0"/>
              <a:t> Ex: Suppose we are given a list and we don’t know whether it is a </a:t>
            </a:r>
            <a:r>
              <a:rPr lang="en-US" dirty="0" err="1"/>
              <a:t>linkedlist</a:t>
            </a:r>
            <a:r>
              <a:rPr lang="en-US" dirty="0"/>
              <a:t> or </a:t>
            </a:r>
            <a:r>
              <a:rPr lang="en-US" dirty="0" err="1"/>
              <a:t>arraylist</a:t>
            </a:r>
            <a:r>
              <a:rPr lang="en-US" dirty="0"/>
              <a:t> or stack or so on… But what we want to do is access the element only if it’s access time is O(1) then in such case we can check if our class is </a:t>
            </a:r>
            <a:r>
              <a:rPr lang="en-US" dirty="0" err="1"/>
              <a:t>instanceof</a:t>
            </a:r>
            <a:r>
              <a:rPr lang="en-US" dirty="0"/>
              <a:t> random access or not.</a:t>
            </a:r>
          </a:p>
          <a:p>
            <a:pPr marL="342900" indent="-342900" algn="l">
              <a:buFont typeface="Wingdings" panose="05000000000000000000" pitchFamily="2" charset="2"/>
              <a:buChar char="Ø"/>
            </a:pPr>
            <a:endParaRPr lang="en-US" dirty="0"/>
          </a:p>
          <a:p>
            <a:pPr marL="342900" indent="-342900" algn="l">
              <a:buFont typeface="Wingdings" panose="05000000000000000000" pitchFamily="2" charset="2"/>
              <a:buChar char="Ø"/>
            </a:pPr>
            <a:endParaRPr lang="en-US" dirty="0"/>
          </a:p>
          <a:p>
            <a:pPr marL="342900" indent="-342900" algn="l">
              <a:buFont typeface="Wingdings" panose="05000000000000000000" pitchFamily="2" charset="2"/>
              <a:buChar char="Ø"/>
            </a:pPr>
            <a:endParaRPr lang="en-US" dirty="0"/>
          </a:p>
          <a:p>
            <a:pPr marL="342900" indent="-342900" algn="l">
              <a:buFont typeface="Wingdings" panose="05000000000000000000" pitchFamily="2" charset="2"/>
              <a:buChar char="Ø"/>
            </a:pPr>
            <a:endParaRPr lang="en-US" dirty="0"/>
          </a:p>
          <a:p>
            <a:pPr marL="342900" indent="-342900" algn="l">
              <a:buFont typeface="Wingdings" panose="05000000000000000000" pitchFamily="2" charset="2"/>
              <a:buChar char="Ø"/>
            </a:pPr>
            <a:endParaRPr lang="en-US" dirty="0"/>
          </a:p>
          <a:p>
            <a:pPr algn="l"/>
            <a:endParaRPr lang="en-US" dirty="0"/>
          </a:p>
          <a:p>
            <a:pPr marL="285750" indent="-285750" algn="l">
              <a:buFont typeface="Wingdings" panose="05000000000000000000" pitchFamily="2" charset="2"/>
              <a:buChar char="Ø"/>
            </a:pPr>
            <a:endParaRPr lang="en-US" dirty="0"/>
          </a:p>
        </p:txBody>
      </p:sp>
      <p:sp>
        <p:nvSpPr>
          <p:cNvPr id="6" name="Title 1">
            <a:extLst>
              <a:ext uri="{FF2B5EF4-FFF2-40B4-BE49-F238E27FC236}">
                <a16:creationId xmlns:a16="http://schemas.microsoft.com/office/drawing/2014/main" id="{0DC7D067-8140-A67D-FB11-D090A585DD16}"/>
              </a:ext>
            </a:extLst>
          </p:cNvPr>
          <p:cNvSpPr txBox="1">
            <a:spLocks/>
          </p:cNvSpPr>
          <p:nvPr/>
        </p:nvSpPr>
        <p:spPr>
          <a:xfrm>
            <a:off x="1046606" y="193104"/>
            <a:ext cx="9328785" cy="668337"/>
          </a:xfrm>
          <a:prstGeom prst="rect">
            <a:avLst/>
          </a:prstGeom>
        </p:spPr>
        <p:txBody>
          <a:bodyPr vert="horz" lIns="91440" tIns="45720" rIns="91440" bIns="45720" rtlCol="0" anchor="b">
            <a:normAutofit fontScale="8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dirty="0"/>
              <a:t>Random Access</a:t>
            </a:r>
          </a:p>
        </p:txBody>
      </p:sp>
    </p:spTree>
    <p:extLst>
      <p:ext uri="{BB962C8B-B14F-4D97-AF65-F5344CB8AC3E}">
        <p14:creationId xmlns:p14="http://schemas.microsoft.com/office/powerpoint/2010/main" val="72330890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2">
            <a:extLst>
              <a:ext uri="{FF2B5EF4-FFF2-40B4-BE49-F238E27FC236}">
                <a16:creationId xmlns:a16="http://schemas.microsoft.com/office/drawing/2014/main" id="{43222EA1-4DBA-810D-5F72-D097D2ADB900}"/>
              </a:ext>
            </a:extLst>
          </p:cNvPr>
          <p:cNvSpPr txBox="1">
            <a:spLocks/>
          </p:cNvSpPr>
          <p:nvPr/>
        </p:nvSpPr>
        <p:spPr>
          <a:xfrm>
            <a:off x="298704" y="777240"/>
            <a:ext cx="11482319" cy="586130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Wingdings" panose="05000000000000000000" pitchFamily="2" charset="2"/>
              <a:buChar char="Ø"/>
            </a:pPr>
            <a:r>
              <a:rPr lang="en-US" dirty="0"/>
              <a:t>Boolean add(E e)  -&gt; Adds e to current collection</a:t>
            </a:r>
          </a:p>
          <a:p>
            <a:pPr marL="342900" indent="-342900" algn="l">
              <a:buFont typeface="Wingdings" panose="05000000000000000000" pitchFamily="2" charset="2"/>
              <a:buChar char="Ø"/>
            </a:pPr>
            <a:r>
              <a:rPr lang="en-US" dirty="0"/>
              <a:t>Boolean </a:t>
            </a:r>
            <a:r>
              <a:rPr lang="en-US" dirty="0" err="1"/>
              <a:t>addAll</a:t>
            </a:r>
            <a:r>
              <a:rPr lang="en-US" dirty="0"/>
              <a:t>(Collection c) -&gt; Adds all the elements in c to current collection</a:t>
            </a:r>
          </a:p>
          <a:p>
            <a:pPr marL="342900" indent="-342900" algn="l">
              <a:buFont typeface="Wingdings" panose="05000000000000000000" pitchFamily="2" charset="2"/>
              <a:buChar char="Ø"/>
            </a:pPr>
            <a:r>
              <a:rPr lang="en-US" dirty="0"/>
              <a:t>Boolean remove(Object element) -&gt; removes element from current collection.</a:t>
            </a:r>
          </a:p>
          <a:p>
            <a:pPr marL="342900" indent="-342900" algn="l">
              <a:buFont typeface="Wingdings" panose="05000000000000000000" pitchFamily="2" charset="2"/>
              <a:buChar char="Ø"/>
            </a:pPr>
            <a:r>
              <a:rPr lang="en-US" dirty="0"/>
              <a:t>Boolean </a:t>
            </a:r>
            <a:r>
              <a:rPr lang="en-US" dirty="0" err="1"/>
              <a:t>removeAll</a:t>
            </a:r>
            <a:r>
              <a:rPr lang="en-US" dirty="0"/>
              <a:t>(Collection c) -&gt; removes all the elements in c to current collection</a:t>
            </a:r>
          </a:p>
          <a:p>
            <a:pPr marL="342900" indent="-342900" algn="l">
              <a:buFont typeface="Wingdings" panose="05000000000000000000" pitchFamily="2" charset="2"/>
              <a:buChar char="Ø"/>
            </a:pPr>
            <a:r>
              <a:rPr lang="en-US" dirty="0"/>
              <a:t>Int size() -&gt; returns size of current collection</a:t>
            </a:r>
          </a:p>
          <a:p>
            <a:pPr marL="342900" indent="-342900" algn="l">
              <a:buFont typeface="Wingdings" panose="05000000000000000000" pitchFamily="2" charset="2"/>
              <a:buChar char="Ø"/>
            </a:pPr>
            <a:r>
              <a:rPr lang="en-US" dirty="0"/>
              <a:t>Void clear() -&gt; clears all the elements within current collection</a:t>
            </a:r>
          </a:p>
          <a:p>
            <a:pPr marL="342900" indent="-342900" algn="l">
              <a:buFont typeface="Wingdings" panose="05000000000000000000" pitchFamily="2" charset="2"/>
              <a:buChar char="Ø"/>
            </a:pPr>
            <a:r>
              <a:rPr lang="en-US" dirty="0"/>
              <a:t>Boolean contains(Object element) -&gt; returns true if element is present in collection</a:t>
            </a:r>
          </a:p>
          <a:p>
            <a:pPr marL="342900" indent="-342900" algn="l">
              <a:buFont typeface="Wingdings" panose="05000000000000000000" pitchFamily="2" charset="2"/>
              <a:buChar char="Ø"/>
            </a:pPr>
            <a:r>
              <a:rPr lang="en-US" dirty="0"/>
              <a:t>Boolean </a:t>
            </a:r>
            <a:r>
              <a:rPr lang="en-US" dirty="0" err="1"/>
              <a:t>containsAll</a:t>
            </a:r>
            <a:r>
              <a:rPr lang="en-US" dirty="0"/>
              <a:t>(Collection c) -&gt; returns true if collection elements are present in current collection</a:t>
            </a:r>
          </a:p>
          <a:p>
            <a:pPr marL="342900" indent="-342900" algn="l">
              <a:buFont typeface="Wingdings" panose="05000000000000000000" pitchFamily="2" charset="2"/>
              <a:buChar char="Ø"/>
            </a:pPr>
            <a:r>
              <a:rPr lang="en-US" dirty="0" err="1"/>
              <a:t>isEmpty</a:t>
            </a:r>
            <a:r>
              <a:rPr lang="en-US" dirty="0"/>
              <a:t>() -&gt; returns true if the Collection is empty.</a:t>
            </a:r>
          </a:p>
          <a:p>
            <a:pPr marL="342900" indent="-342900" algn="l">
              <a:buFont typeface="Wingdings" panose="05000000000000000000" pitchFamily="2" charset="2"/>
              <a:buChar char="Ø"/>
            </a:pPr>
            <a:r>
              <a:rPr lang="en-US" dirty="0"/>
              <a:t>Iterator iterator() -&gt; returns Iterator that helps to iterate through the collection</a:t>
            </a:r>
          </a:p>
          <a:p>
            <a:pPr marL="342900" indent="-342900" algn="l">
              <a:buFont typeface="Wingdings" panose="05000000000000000000" pitchFamily="2" charset="2"/>
              <a:buChar char="Ø"/>
            </a:pPr>
            <a:endParaRPr lang="en-US" dirty="0"/>
          </a:p>
          <a:p>
            <a:pPr marL="342900" indent="-342900" algn="l">
              <a:buFont typeface="Wingdings" panose="05000000000000000000" pitchFamily="2" charset="2"/>
              <a:buChar char="Ø"/>
            </a:pPr>
            <a:endParaRPr lang="en-US" dirty="0"/>
          </a:p>
          <a:p>
            <a:pPr marL="342900" indent="-342900" algn="l">
              <a:buFont typeface="Wingdings" panose="05000000000000000000" pitchFamily="2" charset="2"/>
              <a:buChar char="Ø"/>
            </a:pPr>
            <a:endParaRPr lang="en-US" dirty="0"/>
          </a:p>
          <a:p>
            <a:pPr marL="342900" indent="-342900" algn="l">
              <a:buFont typeface="Wingdings" panose="05000000000000000000" pitchFamily="2" charset="2"/>
              <a:buChar char="Ø"/>
            </a:pPr>
            <a:endParaRPr lang="en-US" dirty="0"/>
          </a:p>
          <a:p>
            <a:pPr marL="342900" indent="-342900" algn="l">
              <a:buFont typeface="Wingdings" panose="05000000000000000000" pitchFamily="2" charset="2"/>
              <a:buChar char="Ø"/>
            </a:pPr>
            <a:endParaRPr lang="en-US" dirty="0"/>
          </a:p>
          <a:p>
            <a:pPr algn="l"/>
            <a:endParaRPr lang="en-US" dirty="0"/>
          </a:p>
          <a:p>
            <a:pPr marL="285750" indent="-285750" algn="l">
              <a:buFont typeface="Wingdings" panose="05000000000000000000" pitchFamily="2" charset="2"/>
              <a:buChar char="Ø"/>
            </a:pPr>
            <a:endParaRPr lang="en-US" dirty="0"/>
          </a:p>
        </p:txBody>
      </p:sp>
      <p:sp>
        <p:nvSpPr>
          <p:cNvPr id="6" name="Title 1">
            <a:extLst>
              <a:ext uri="{FF2B5EF4-FFF2-40B4-BE49-F238E27FC236}">
                <a16:creationId xmlns:a16="http://schemas.microsoft.com/office/drawing/2014/main" id="{0DC7D067-8140-A67D-FB11-D090A585DD16}"/>
              </a:ext>
            </a:extLst>
          </p:cNvPr>
          <p:cNvSpPr txBox="1">
            <a:spLocks/>
          </p:cNvSpPr>
          <p:nvPr/>
        </p:nvSpPr>
        <p:spPr>
          <a:xfrm>
            <a:off x="1046606" y="193104"/>
            <a:ext cx="9328785" cy="668337"/>
          </a:xfrm>
          <a:prstGeom prst="rect">
            <a:avLst/>
          </a:prstGeom>
        </p:spPr>
        <p:txBody>
          <a:bodyPr vert="horz" lIns="91440" tIns="45720" rIns="91440" bIns="45720" rtlCol="0" anchor="b">
            <a:normAutofit fontScale="8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dirty="0"/>
              <a:t>Collection methods</a:t>
            </a:r>
          </a:p>
        </p:txBody>
      </p:sp>
    </p:spTree>
    <p:extLst>
      <p:ext uri="{BB962C8B-B14F-4D97-AF65-F5344CB8AC3E}">
        <p14:creationId xmlns:p14="http://schemas.microsoft.com/office/powerpoint/2010/main" val="30978973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2">
            <a:extLst>
              <a:ext uri="{FF2B5EF4-FFF2-40B4-BE49-F238E27FC236}">
                <a16:creationId xmlns:a16="http://schemas.microsoft.com/office/drawing/2014/main" id="{43222EA1-4DBA-810D-5F72-D097D2ADB900}"/>
              </a:ext>
            </a:extLst>
          </p:cNvPr>
          <p:cNvSpPr txBox="1">
            <a:spLocks/>
          </p:cNvSpPr>
          <p:nvPr/>
        </p:nvSpPr>
        <p:spPr>
          <a:xfrm>
            <a:off x="298704" y="777240"/>
            <a:ext cx="11482319" cy="5861304"/>
          </a:xfrm>
          <a:prstGeom prst="rect">
            <a:avLst/>
          </a:prstGeom>
        </p:spPr>
        <p:txBody>
          <a:bodyPr vert="horz" lIns="91440" tIns="45720" rIns="91440" bIns="45720" rtlCol="0">
            <a:normAutofit fontScale="925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Wingdings" panose="05000000000000000000" pitchFamily="2" charset="2"/>
              <a:buChar char="Ø"/>
            </a:pPr>
            <a:r>
              <a:rPr lang="en-US" dirty="0"/>
              <a:t>add(int </a:t>
            </a:r>
            <a:r>
              <a:rPr lang="en-US" dirty="0" err="1"/>
              <a:t>index,E</a:t>
            </a:r>
            <a:r>
              <a:rPr lang="en-US" dirty="0"/>
              <a:t> element)  -&gt; add element at particular index &amp; if not possible throws error</a:t>
            </a:r>
          </a:p>
          <a:p>
            <a:pPr marL="342900" indent="-342900" algn="l">
              <a:buFont typeface="Wingdings" panose="05000000000000000000" pitchFamily="2" charset="2"/>
              <a:buChar char="Ø"/>
            </a:pPr>
            <a:r>
              <a:rPr lang="en-US" dirty="0" err="1"/>
              <a:t>addAll</a:t>
            </a:r>
            <a:r>
              <a:rPr lang="en-US" dirty="0"/>
              <a:t>(List l) -&gt; adds all the elements of list l to current list.</a:t>
            </a:r>
          </a:p>
          <a:p>
            <a:pPr marL="342900" indent="-342900" algn="l">
              <a:buFont typeface="Wingdings" panose="05000000000000000000" pitchFamily="2" charset="2"/>
              <a:buChar char="Ø"/>
            </a:pPr>
            <a:r>
              <a:rPr lang="en-US" dirty="0"/>
              <a:t>get(int index) -&gt; returns element at given index &amp; if not possible throws error</a:t>
            </a:r>
          </a:p>
          <a:p>
            <a:pPr marL="342900" indent="-342900" algn="l">
              <a:buFont typeface="Wingdings" panose="05000000000000000000" pitchFamily="2" charset="2"/>
              <a:buChar char="Ø"/>
            </a:pPr>
            <a:r>
              <a:rPr lang="en-US" dirty="0"/>
              <a:t>set(int index, E element) -&gt; sets value at given index to element &amp; if not possible throws error</a:t>
            </a:r>
          </a:p>
          <a:p>
            <a:pPr marL="342900" indent="-342900" algn="l">
              <a:buFont typeface="Wingdings" panose="05000000000000000000" pitchFamily="2" charset="2"/>
              <a:buChar char="Ø"/>
            </a:pPr>
            <a:r>
              <a:rPr lang="en-US" dirty="0"/>
              <a:t>remove(int index) -&gt; removes the element at given index &amp; returns(if invalid index then error) </a:t>
            </a:r>
          </a:p>
          <a:p>
            <a:pPr marL="342900" indent="-342900" algn="l">
              <a:buFont typeface="Wingdings" panose="05000000000000000000" pitchFamily="2" charset="2"/>
              <a:buChar char="Ø"/>
            </a:pPr>
            <a:r>
              <a:rPr lang="en-US" dirty="0" err="1"/>
              <a:t>indexOf</a:t>
            </a:r>
            <a:r>
              <a:rPr lang="en-US" dirty="0"/>
              <a:t>(Element e) -&gt; returns the index of first occurrence of the element if exist else returns -1</a:t>
            </a:r>
          </a:p>
          <a:p>
            <a:pPr marL="342900" indent="-342900" algn="l">
              <a:buFont typeface="Wingdings" panose="05000000000000000000" pitchFamily="2" charset="2"/>
              <a:buChar char="Ø"/>
            </a:pPr>
            <a:r>
              <a:rPr lang="en-US" dirty="0" err="1"/>
              <a:t>toArray</a:t>
            </a:r>
            <a:r>
              <a:rPr lang="en-US" dirty="0"/>
              <a:t>(T []a) -&gt; puts the element of list to a[] in order</a:t>
            </a:r>
          </a:p>
          <a:p>
            <a:pPr marL="342900" indent="-342900" algn="l">
              <a:buFont typeface="Wingdings" panose="05000000000000000000" pitchFamily="2" charset="2"/>
              <a:buChar char="Ø"/>
            </a:pPr>
            <a:r>
              <a:rPr lang="en-US" dirty="0"/>
              <a:t>sort(Comparator c) -&gt; Sorts the given list according to Comparator c(see next page for implementation of this); </a:t>
            </a:r>
          </a:p>
          <a:p>
            <a:pPr marL="342900" indent="-342900" algn="l">
              <a:buFont typeface="Wingdings" panose="05000000000000000000" pitchFamily="2" charset="2"/>
              <a:buChar char="Ø"/>
            </a:pPr>
            <a:r>
              <a:rPr lang="en-US" dirty="0" err="1"/>
              <a:t>ListIterator</a:t>
            </a:r>
            <a:r>
              <a:rPr lang="en-US" dirty="0"/>
              <a:t> </a:t>
            </a:r>
            <a:r>
              <a:rPr lang="en-US" dirty="0" err="1"/>
              <a:t>listIterator</a:t>
            </a:r>
            <a:r>
              <a:rPr lang="en-US" dirty="0"/>
              <a:t>() -&gt; </a:t>
            </a:r>
            <a:r>
              <a:rPr lang="en-US" dirty="0" err="1"/>
              <a:t>ListIterator</a:t>
            </a:r>
            <a:r>
              <a:rPr lang="en-US" dirty="0"/>
              <a:t> extends Iterator interface &amp; has one extra method has Previous &amp; previous method which allows to iterate over the list in back word direction as well. But it’s only application for List.</a:t>
            </a:r>
          </a:p>
          <a:p>
            <a:pPr marL="342900" indent="-342900" algn="l">
              <a:buFont typeface="Wingdings" panose="05000000000000000000" pitchFamily="2" charset="2"/>
              <a:buChar char="Ø"/>
            </a:pPr>
            <a:r>
              <a:rPr lang="en-US" dirty="0"/>
              <a:t>NOTE : Incase index is –</a:t>
            </a:r>
            <a:r>
              <a:rPr lang="en-US" dirty="0" err="1"/>
              <a:t>ve</a:t>
            </a:r>
            <a:r>
              <a:rPr lang="en-US" dirty="0"/>
              <a:t> or (is +</a:t>
            </a:r>
            <a:r>
              <a:rPr lang="en-US" dirty="0" err="1"/>
              <a:t>ve</a:t>
            </a:r>
            <a:r>
              <a:rPr lang="en-US" dirty="0"/>
              <a:t> but out of range) then </a:t>
            </a:r>
            <a:r>
              <a:rPr lang="en-US" dirty="0" err="1"/>
              <a:t>indexoutofbounds</a:t>
            </a:r>
            <a:r>
              <a:rPr lang="en-US" dirty="0"/>
              <a:t> exception will come</a:t>
            </a:r>
          </a:p>
          <a:p>
            <a:pPr marL="342900" indent="-342900" algn="l">
              <a:buFont typeface="Wingdings" panose="05000000000000000000" pitchFamily="2" charset="2"/>
              <a:buChar char="Ø"/>
            </a:pPr>
            <a:endParaRPr lang="en-US" dirty="0"/>
          </a:p>
          <a:p>
            <a:pPr marL="342900" indent="-342900" algn="l">
              <a:buFont typeface="Wingdings" panose="05000000000000000000" pitchFamily="2" charset="2"/>
              <a:buChar char="Ø"/>
            </a:pPr>
            <a:endParaRPr lang="en-US" dirty="0"/>
          </a:p>
          <a:p>
            <a:pPr marL="342900" indent="-342900" algn="l">
              <a:buFont typeface="Wingdings" panose="05000000000000000000" pitchFamily="2" charset="2"/>
              <a:buChar char="Ø"/>
            </a:pPr>
            <a:endParaRPr lang="en-US" dirty="0"/>
          </a:p>
          <a:p>
            <a:pPr marL="342900" indent="-342900" algn="l">
              <a:buFont typeface="Wingdings" panose="05000000000000000000" pitchFamily="2" charset="2"/>
              <a:buChar char="Ø"/>
            </a:pPr>
            <a:endParaRPr lang="en-US" dirty="0"/>
          </a:p>
          <a:p>
            <a:pPr marL="342900" indent="-342900" algn="l">
              <a:buFont typeface="Wingdings" panose="05000000000000000000" pitchFamily="2" charset="2"/>
              <a:buChar char="Ø"/>
            </a:pPr>
            <a:endParaRPr lang="en-US" dirty="0"/>
          </a:p>
          <a:p>
            <a:pPr marL="342900" indent="-342900" algn="l">
              <a:buFont typeface="Wingdings" panose="05000000000000000000" pitchFamily="2" charset="2"/>
              <a:buChar char="Ø"/>
            </a:pPr>
            <a:endParaRPr lang="en-US" dirty="0"/>
          </a:p>
          <a:p>
            <a:pPr marL="342900" indent="-342900" algn="l">
              <a:buFont typeface="Wingdings" panose="05000000000000000000" pitchFamily="2" charset="2"/>
              <a:buChar char="Ø"/>
            </a:pPr>
            <a:endParaRPr lang="en-US" dirty="0"/>
          </a:p>
          <a:p>
            <a:pPr algn="l"/>
            <a:endParaRPr lang="en-US" dirty="0"/>
          </a:p>
          <a:p>
            <a:pPr marL="285750" indent="-285750" algn="l">
              <a:buFont typeface="Wingdings" panose="05000000000000000000" pitchFamily="2" charset="2"/>
              <a:buChar char="Ø"/>
            </a:pPr>
            <a:endParaRPr lang="en-US" dirty="0"/>
          </a:p>
        </p:txBody>
      </p:sp>
      <p:sp>
        <p:nvSpPr>
          <p:cNvPr id="6" name="Title 1">
            <a:extLst>
              <a:ext uri="{FF2B5EF4-FFF2-40B4-BE49-F238E27FC236}">
                <a16:creationId xmlns:a16="http://schemas.microsoft.com/office/drawing/2014/main" id="{0DC7D067-8140-A67D-FB11-D090A585DD16}"/>
              </a:ext>
            </a:extLst>
          </p:cNvPr>
          <p:cNvSpPr txBox="1">
            <a:spLocks/>
          </p:cNvSpPr>
          <p:nvPr/>
        </p:nvSpPr>
        <p:spPr>
          <a:xfrm>
            <a:off x="1046606" y="193104"/>
            <a:ext cx="9328785" cy="668337"/>
          </a:xfrm>
          <a:prstGeom prst="rect">
            <a:avLst/>
          </a:prstGeom>
        </p:spPr>
        <p:txBody>
          <a:bodyPr vert="horz" lIns="91440" tIns="45720" rIns="91440" bIns="45720" rtlCol="0" anchor="b">
            <a:normAutofit fontScale="8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dirty="0"/>
              <a:t>List</a:t>
            </a:r>
          </a:p>
        </p:txBody>
      </p:sp>
    </p:spTree>
    <p:extLst>
      <p:ext uri="{BB962C8B-B14F-4D97-AF65-F5344CB8AC3E}">
        <p14:creationId xmlns:p14="http://schemas.microsoft.com/office/powerpoint/2010/main" val="167494636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2">
            <a:extLst>
              <a:ext uri="{FF2B5EF4-FFF2-40B4-BE49-F238E27FC236}">
                <a16:creationId xmlns:a16="http://schemas.microsoft.com/office/drawing/2014/main" id="{43222EA1-4DBA-810D-5F72-D097D2ADB900}"/>
              </a:ext>
            </a:extLst>
          </p:cNvPr>
          <p:cNvSpPr txBox="1">
            <a:spLocks/>
          </p:cNvSpPr>
          <p:nvPr/>
        </p:nvSpPr>
        <p:spPr>
          <a:xfrm>
            <a:off x="298704" y="777240"/>
            <a:ext cx="11482319" cy="140118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Wingdings" panose="05000000000000000000" pitchFamily="2" charset="2"/>
              <a:buChar char="Ø"/>
            </a:pPr>
            <a:r>
              <a:rPr lang="en-US" dirty="0"/>
              <a:t>Note : Size change when new element is added = n -&gt; n+(n/2)+1    </a:t>
            </a:r>
            <a:r>
              <a:rPr lang="en-US" dirty="0" err="1"/>
              <a:t>i.e</a:t>
            </a:r>
            <a:r>
              <a:rPr lang="en-US" dirty="0"/>
              <a:t> if initially </a:t>
            </a:r>
            <a:r>
              <a:rPr lang="en-US" dirty="0" err="1"/>
              <a:t>size,n</a:t>
            </a:r>
            <a:r>
              <a:rPr lang="en-US" dirty="0"/>
              <a:t> = 10 then it becomes 16.(50% increase in capacity)</a:t>
            </a:r>
          </a:p>
          <a:p>
            <a:pPr marL="342900" indent="-342900" algn="l">
              <a:buFont typeface="Wingdings" panose="05000000000000000000" pitchFamily="2" charset="2"/>
              <a:buChar char="Ø"/>
            </a:pPr>
            <a:r>
              <a:rPr lang="en-US" dirty="0"/>
              <a:t>Constructor  -&gt; </a:t>
            </a:r>
            <a:r>
              <a:rPr lang="en-US" dirty="0" err="1"/>
              <a:t>ArrayList</a:t>
            </a:r>
            <a:r>
              <a:rPr lang="en-US" dirty="0"/>
              <a:t>(int </a:t>
            </a:r>
            <a:r>
              <a:rPr lang="en-US" dirty="0" err="1"/>
              <a:t>initialCapacity</a:t>
            </a:r>
            <a:r>
              <a:rPr lang="en-US" dirty="0"/>
              <a:t>) ensures initial size of n</a:t>
            </a:r>
          </a:p>
          <a:p>
            <a:pPr marL="342900" indent="-342900" algn="l">
              <a:buFont typeface="Wingdings" panose="05000000000000000000" pitchFamily="2" charset="2"/>
              <a:buChar char="Ø"/>
            </a:pPr>
            <a:endParaRPr lang="en-US" dirty="0"/>
          </a:p>
          <a:p>
            <a:pPr marL="342900" indent="-342900" algn="l">
              <a:buFont typeface="Wingdings" panose="05000000000000000000" pitchFamily="2" charset="2"/>
              <a:buChar char="Ø"/>
            </a:pPr>
            <a:endParaRPr lang="en-US" dirty="0"/>
          </a:p>
          <a:p>
            <a:pPr marL="342900" indent="-342900" algn="l">
              <a:buFont typeface="Wingdings" panose="05000000000000000000" pitchFamily="2" charset="2"/>
              <a:buChar char="Ø"/>
            </a:pPr>
            <a:endParaRPr lang="en-US" dirty="0"/>
          </a:p>
          <a:p>
            <a:pPr marL="342900" indent="-342900" algn="l">
              <a:buFont typeface="Wingdings" panose="05000000000000000000" pitchFamily="2" charset="2"/>
              <a:buChar char="Ø"/>
            </a:pPr>
            <a:endParaRPr lang="en-US" dirty="0"/>
          </a:p>
          <a:p>
            <a:pPr marL="342900" indent="-342900" algn="l">
              <a:buFont typeface="Wingdings" panose="05000000000000000000" pitchFamily="2" charset="2"/>
              <a:buChar char="Ø"/>
            </a:pPr>
            <a:endParaRPr lang="en-US" dirty="0"/>
          </a:p>
          <a:p>
            <a:pPr marL="342900" indent="-342900" algn="l">
              <a:buFont typeface="Wingdings" panose="05000000000000000000" pitchFamily="2" charset="2"/>
              <a:buChar char="Ø"/>
            </a:pPr>
            <a:endParaRPr lang="en-US" dirty="0"/>
          </a:p>
          <a:p>
            <a:pPr marL="342900" indent="-342900" algn="l">
              <a:buFont typeface="Wingdings" panose="05000000000000000000" pitchFamily="2" charset="2"/>
              <a:buChar char="Ø"/>
            </a:pPr>
            <a:endParaRPr lang="en-US" dirty="0"/>
          </a:p>
          <a:p>
            <a:pPr marL="342900" indent="-342900" algn="l">
              <a:buFont typeface="Wingdings" panose="05000000000000000000" pitchFamily="2" charset="2"/>
              <a:buChar char="Ø"/>
            </a:pPr>
            <a:endParaRPr lang="en-US" dirty="0"/>
          </a:p>
          <a:p>
            <a:pPr marL="342900" indent="-342900" algn="l">
              <a:buFont typeface="Wingdings" panose="05000000000000000000" pitchFamily="2" charset="2"/>
              <a:buChar char="Ø"/>
            </a:pPr>
            <a:endParaRPr lang="en-US" dirty="0"/>
          </a:p>
          <a:p>
            <a:pPr algn="l"/>
            <a:endParaRPr lang="en-US" dirty="0"/>
          </a:p>
          <a:p>
            <a:pPr marL="285750" indent="-285750" algn="l">
              <a:buFont typeface="Wingdings" panose="05000000000000000000" pitchFamily="2" charset="2"/>
              <a:buChar char="Ø"/>
            </a:pPr>
            <a:endParaRPr lang="en-US" dirty="0"/>
          </a:p>
        </p:txBody>
      </p:sp>
      <p:sp>
        <p:nvSpPr>
          <p:cNvPr id="6" name="Title 1">
            <a:extLst>
              <a:ext uri="{FF2B5EF4-FFF2-40B4-BE49-F238E27FC236}">
                <a16:creationId xmlns:a16="http://schemas.microsoft.com/office/drawing/2014/main" id="{0DC7D067-8140-A67D-FB11-D090A585DD16}"/>
              </a:ext>
            </a:extLst>
          </p:cNvPr>
          <p:cNvSpPr txBox="1">
            <a:spLocks/>
          </p:cNvSpPr>
          <p:nvPr/>
        </p:nvSpPr>
        <p:spPr>
          <a:xfrm>
            <a:off x="1046606" y="193104"/>
            <a:ext cx="9328785" cy="668337"/>
          </a:xfrm>
          <a:prstGeom prst="rect">
            <a:avLst/>
          </a:prstGeom>
        </p:spPr>
        <p:txBody>
          <a:bodyPr vert="horz" lIns="91440" tIns="45720" rIns="91440" bIns="45720" rtlCol="0" anchor="b">
            <a:normAutofit fontScale="8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dirty="0"/>
              <a:t>Array List</a:t>
            </a:r>
          </a:p>
        </p:txBody>
      </p:sp>
      <p:pic>
        <p:nvPicPr>
          <p:cNvPr id="3" name="Picture 2">
            <a:extLst>
              <a:ext uri="{FF2B5EF4-FFF2-40B4-BE49-F238E27FC236}">
                <a16:creationId xmlns:a16="http://schemas.microsoft.com/office/drawing/2014/main" id="{FFBC85A4-66F7-FE4D-6490-BDEA278C60A4}"/>
              </a:ext>
            </a:extLst>
          </p:cNvPr>
          <p:cNvPicPr>
            <a:picLocks noChangeAspect="1"/>
          </p:cNvPicPr>
          <p:nvPr/>
        </p:nvPicPr>
        <p:blipFill>
          <a:blip r:embed="rId2"/>
          <a:stretch>
            <a:fillRect/>
          </a:stretch>
        </p:blipFill>
        <p:spPr>
          <a:xfrm>
            <a:off x="8061801" y="2145710"/>
            <a:ext cx="3867690" cy="3086531"/>
          </a:xfrm>
          <a:prstGeom prst="rect">
            <a:avLst/>
          </a:prstGeom>
        </p:spPr>
      </p:pic>
      <p:sp>
        <p:nvSpPr>
          <p:cNvPr id="4" name="TextBox 3">
            <a:extLst>
              <a:ext uri="{FF2B5EF4-FFF2-40B4-BE49-F238E27FC236}">
                <a16:creationId xmlns:a16="http://schemas.microsoft.com/office/drawing/2014/main" id="{44133868-727F-226E-D046-BAE4E7C19A9A}"/>
              </a:ext>
            </a:extLst>
          </p:cNvPr>
          <p:cNvSpPr txBox="1"/>
          <p:nvPr/>
        </p:nvSpPr>
        <p:spPr>
          <a:xfrm>
            <a:off x="9054353" y="5325035"/>
            <a:ext cx="2548518" cy="369332"/>
          </a:xfrm>
          <a:prstGeom prst="rect">
            <a:avLst/>
          </a:prstGeom>
          <a:noFill/>
        </p:spPr>
        <p:txBody>
          <a:bodyPr wrap="none" rtlCol="0">
            <a:spAutoFit/>
          </a:bodyPr>
          <a:lstStyle/>
          <a:p>
            <a:r>
              <a:rPr lang="en-US" dirty="0"/>
              <a:t>Use of sort method in list</a:t>
            </a:r>
          </a:p>
        </p:txBody>
      </p:sp>
      <p:sp>
        <p:nvSpPr>
          <p:cNvPr id="10" name="Title 1">
            <a:extLst>
              <a:ext uri="{FF2B5EF4-FFF2-40B4-BE49-F238E27FC236}">
                <a16:creationId xmlns:a16="http://schemas.microsoft.com/office/drawing/2014/main" id="{7DD973B9-7F20-74D1-5D4D-398E4B5B5483}"/>
              </a:ext>
            </a:extLst>
          </p:cNvPr>
          <p:cNvSpPr txBox="1">
            <a:spLocks/>
          </p:cNvSpPr>
          <p:nvPr/>
        </p:nvSpPr>
        <p:spPr>
          <a:xfrm>
            <a:off x="0" y="2156374"/>
            <a:ext cx="7924800" cy="668337"/>
          </a:xfrm>
          <a:prstGeom prst="rect">
            <a:avLst/>
          </a:prstGeom>
        </p:spPr>
        <p:txBody>
          <a:bodyPr vert="horz" lIns="91440" tIns="45720" rIns="91440" bIns="45720" rtlCol="0" anchor="b">
            <a:normAutofit fontScale="8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dirty="0"/>
              <a:t>Array List VS Vector</a:t>
            </a:r>
          </a:p>
        </p:txBody>
      </p:sp>
      <p:sp>
        <p:nvSpPr>
          <p:cNvPr id="11" name="Subtitle 2">
            <a:extLst>
              <a:ext uri="{FF2B5EF4-FFF2-40B4-BE49-F238E27FC236}">
                <a16:creationId xmlns:a16="http://schemas.microsoft.com/office/drawing/2014/main" id="{D47EFD0C-C1AF-24CE-05A1-2D7914CE4554}"/>
              </a:ext>
            </a:extLst>
          </p:cNvPr>
          <p:cNvSpPr txBox="1">
            <a:spLocks/>
          </p:cNvSpPr>
          <p:nvPr/>
        </p:nvSpPr>
        <p:spPr>
          <a:xfrm>
            <a:off x="343528" y="2892911"/>
            <a:ext cx="7599202" cy="235751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Wingdings" panose="05000000000000000000" pitchFamily="2" charset="2"/>
              <a:buChar char="Ø"/>
            </a:pPr>
            <a:r>
              <a:rPr lang="en-US" dirty="0" err="1"/>
              <a:t>Arraylist</a:t>
            </a:r>
            <a:r>
              <a:rPr lang="en-US" dirty="0"/>
              <a:t> is not synchronized but vector is.</a:t>
            </a:r>
          </a:p>
          <a:p>
            <a:pPr marL="342900" indent="-342900" algn="l">
              <a:buFont typeface="Wingdings" panose="05000000000000000000" pitchFamily="2" charset="2"/>
              <a:buChar char="Ø"/>
            </a:pPr>
            <a:r>
              <a:rPr lang="en-US" dirty="0"/>
              <a:t>Capacity of </a:t>
            </a:r>
            <a:r>
              <a:rPr lang="en-US" dirty="0" err="1"/>
              <a:t>Arraylist</a:t>
            </a:r>
            <a:r>
              <a:rPr lang="en-US" dirty="0"/>
              <a:t> increases 50% </a:t>
            </a:r>
            <a:r>
              <a:rPr lang="en-US" dirty="0" err="1"/>
              <a:t>everytime</a:t>
            </a:r>
            <a:r>
              <a:rPr lang="en-US" dirty="0"/>
              <a:t> whereas in vector it is 100%.</a:t>
            </a:r>
          </a:p>
          <a:p>
            <a:pPr marL="342900" indent="-342900" algn="l">
              <a:buFont typeface="Wingdings" panose="05000000000000000000" pitchFamily="2" charset="2"/>
              <a:buChar char="Ø"/>
            </a:pPr>
            <a:r>
              <a:rPr lang="en-US" dirty="0"/>
              <a:t>Vector is a legacy class.</a:t>
            </a:r>
          </a:p>
          <a:p>
            <a:pPr marL="342900" indent="-342900" algn="l">
              <a:buFont typeface="Wingdings" panose="05000000000000000000" pitchFamily="2" charset="2"/>
              <a:buChar char="Ø"/>
            </a:pPr>
            <a:r>
              <a:rPr lang="en-US" dirty="0" err="1"/>
              <a:t>ArrayList</a:t>
            </a:r>
            <a:r>
              <a:rPr lang="en-US" dirty="0"/>
              <a:t> is fast because it is not synchronized.</a:t>
            </a:r>
          </a:p>
          <a:p>
            <a:pPr marL="342900" indent="-342900" algn="l">
              <a:buFont typeface="Wingdings" panose="05000000000000000000" pitchFamily="2" charset="2"/>
              <a:buChar char="Ø"/>
            </a:pPr>
            <a:endParaRPr lang="en-US" dirty="0"/>
          </a:p>
          <a:p>
            <a:pPr marL="342900" indent="-342900" algn="l">
              <a:buFont typeface="Wingdings" panose="05000000000000000000" pitchFamily="2" charset="2"/>
              <a:buChar char="Ø"/>
            </a:pPr>
            <a:endParaRPr lang="en-US" dirty="0"/>
          </a:p>
          <a:p>
            <a:pPr marL="342900" indent="-342900" algn="l">
              <a:buFont typeface="Wingdings" panose="05000000000000000000" pitchFamily="2" charset="2"/>
              <a:buChar char="Ø"/>
            </a:pPr>
            <a:endParaRPr lang="en-US" dirty="0"/>
          </a:p>
          <a:p>
            <a:pPr marL="342900" indent="-342900" algn="l">
              <a:buFont typeface="Wingdings" panose="05000000000000000000" pitchFamily="2" charset="2"/>
              <a:buChar char="Ø"/>
            </a:pPr>
            <a:endParaRPr lang="en-US" dirty="0"/>
          </a:p>
          <a:p>
            <a:pPr marL="342900" indent="-342900" algn="l">
              <a:buFont typeface="Wingdings" panose="05000000000000000000" pitchFamily="2" charset="2"/>
              <a:buChar char="Ø"/>
            </a:pPr>
            <a:endParaRPr lang="en-US" dirty="0"/>
          </a:p>
          <a:p>
            <a:pPr marL="342900" indent="-342900" algn="l">
              <a:buFont typeface="Wingdings" panose="05000000000000000000" pitchFamily="2" charset="2"/>
              <a:buChar char="Ø"/>
            </a:pPr>
            <a:endParaRPr lang="en-US" dirty="0"/>
          </a:p>
          <a:p>
            <a:pPr marL="342900" indent="-342900" algn="l">
              <a:buFont typeface="Wingdings" panose="05000000000000000000" pitchFamily="2" charset="2"/>
              <a:buChar char="Ø"/>
            </a:pPr>
            <a:endParaRPr lang="en-US" dirty="0"/>
          </a:p>
          <a:p>
            <a:pPr marL="342900" indent="-342900" algn="l">
              <a:buFont typeface="Wingdings" panose="05000000000000000000" pitchFamily="2" charset="2"/>
              <a:buChar char="Ø"/>
            </a:pPr>
            <a:endParaRPr lang="en-US" dirty="0"/>
          </a:p>
          <a:p>
            <a:pPr marL="342900" indent="-342900" algn="l">
              <a:buFont typeface="Wingdings" panose="05000000000000000000" pitchFamily="2" charset="2"/>
              <a:buChar char="Ø"/>
            </a:pPr>
            <a:endParaRPr lang="en-US" dirty="0"/>
          </a:p>
          <a:p>
            <a:pPr marL="342900" indent="-342900" algn="l">
              <a:buFont typeface="Wingdings" panose="05000000000000000000" pitchFamily="2" charset="2"/>
              <a:buChar char="Ø"/>
            </a:pPr>
            <a:endParaRPr lang="en-US" dirty="0"/>
          </a:p>
          <a:p>
            <a:pPr algn="l"/>
            <a:endParaRPr lang="en-US" dirty="0"/>
          </a:p>
          <a:p>
            <a:pPr marL="285750" indent="-285750" algn="l">
              <a:buFont typeface="Wingdings" panose="05000000000000000000" pitchFamily="2" charset="2"/>
              <a:buChar char="Ø"/>
            </a:pPr>
            <a:endParaRPr lang="en-US" dirty="0"/>
          </a:p>
        </p:txBody>
      </p:sp>
    </p:spTree>
    <p:extLst>
      <p:ext uri="{BB962C8B-B14F-4D97-AF65-F5344CB8AC3E}">
        <p14:creationId xmlns:p14="http://schemas.microsoft.com/office/powerpoint/2010/main" val="17089682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2">
            <a:extLst>
              <a:ext uri="{FF2B5EF4-FFF2-40B4-BE49-F238E27FC236}">
                <a16:creationId xmlns:a16="http://schemas.microsoft.com/office/drawing/2014/main" id="{72431937-A735-AD9C-F99D-8C639CAF6E08}"/>
              </a:ext>
            </a:extLst>
          </p:cNvPr>
          <p:cNvSpPr txBox="1">
            <a:spLocks/>
          </p:cNvSpPr>
          <p:nvPr/>
        </p:nvSpPr>
        <p:spPr>
          <a:xfrm>
            <a:off x="475129" y="582706"/>
            <a:ext cx="11403105" cy="5898775"/>
          </a:xfrm>
          <a:prstGeom prst="rect">
            <a:avLst/>
          </a:prstGeom>
        </p:spPr>
        <p:txBody>
          <a:bodyPr vert="horz" lIns="91440" tIns="45720" rIns="91440" bIns="45720" rtlCol="0">
            <a:normAutofit fontScale="925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Wingdings" panose="05000000000000000000" pitchFamily="2" charset="2"/>
              <a:buChar char="Ø"/>
            </a:pPr>
            <a:r>
              <a:rPr lang="en-US" dirty="0"/>
              <a:t>Note : Size change when new element is added  is 100%. If n is initial size then it becomes 2n(similar to vector).</a:t>
            </a:r>
          </a:p>
          <a:p>
            <a:pPr marL="342900" indent="-342900" algn="l">
              <a:buFont typeface="Wingdings" panose="05000000000000000000" pitchFamily="2" charset="2"/>
              <a:buChar char="Ø"/>
            </a:pPr>
            <a:r>
              <a:rPr lang="en-US" dirty="0"/>
              <a:t>Not preferable because of following reason</a:t>
            </a:r>
          </a:p>
          <a:p>
            <a:pPr marL="800100" lvl="1" indent="-342900" algn="l">
              <a:buFont typeface="Wingdings" panose="05000000000000000000" pitchFamily="2" charset="2"/>
              <a:buChar char="Ø"/>
            </a:pPr>
            <a:r>
              <a:rPr lang="en-US" dirty="0"/>
              <a:t>List implementation which means you can even get element at any index in between which shouldn’t happen in stack.</a:t>
            </a:r>
          </a:p>
          <a:p>
            <a:pPr marL="800100" lvl="1" indent="-342900" algn="l">
              <a:buFont typeface="Wingdings" panose="05000000000000000000" pitchFamily="2" charset="2"/>
              <a:buChar char="Ø"/>
            </a:pPr>
            <a:r>
              <a:rPr lang="en-US" dirty="0"/>
              <a:t>Every time capacity is filled size of stack doubles and copying will take extra overhead.</a:t>
            </a:r>
          </a:p>
          <a:p>
            <a:pPr marL="800100" lvl="1" indent="-342900" algn="l">
              <a:buFont typeface="Wingdings" panose="05000000000000000000" pitchFamily="2" charset="2"/>
              <a:buChar char="Ø"/>
            </a:pPr>
            <a:r>
              <a:rPr lang="en-US" dirty="0"/>
              <a:t>Deque Interface gives better option of multiple inheritance i.e. implementation of Linked list could also be used. But in stack as it is a concrete class it doesn’t support multiple inheritance feature.</a:t>
            </a:r>
          </a:p>
          <a:p>
            <a:pPr marL="800100" lvl="1" indent="-342900" algn="l">
              <a:buFont typeface="Wingdings" panose="05000000000000000000" pitchFamily="2" charset="2"/>
              <a:buChar char="Ø"/>
            </a:pPr>
            <a:r>
              <a:rPr lang="en-US" dirty="0"/>
              <a:t>Hence in main documentation of stack also it is saying prefer Deque over stack.</a:t>
            </a:r>
          </a:p>
          <a:p>
            <a:pPr marL="342900" indent="-342900" algn="l">
              <a:buFont typeface="Wingdings" panose="05000000000000000000" pitchFamily="2" charset="2"/>
              <a:buChar char="Ø"/>
            </a:pPr>
            <a:endParaRPr lang="en-US" dirty="0"/>
          </a:p>
          <a:p>
            <a:pPr marL="342900" indent="-342900" algn="l">
              <a:buFont typeface="Wingdings" panose="05000000000000000000" pitchFamily="2" charset="2"/>
              <a:buChar char="Ø"/>
            </a:pPr>
            <a:r>
              <a:rPr lang="en-US" dirty="0"/>
              <a:t>void push(Element e) -&gt; pushes element into the stack.</a:t>
            </a:r>
          </a:p>
          <a:p>
            <a:pPr marL="342900" indent="-342900" algn="l">
              <a:buFont typeface="Wingdings" panose="05000000000000000000" pitchFamily="2" charset="2"/>
              <a:buChar char="Ø"/>
            </a:pPr>
            <a:r>
              <a:rPr lang="en-US" dirty="0"/>
              <a:t>E pop() -&gt; pops top element and also returns it if stack is not empty else throws exception</a:t>
            </a:r>
          </a:p>
          <a:p>
            <a:pPr marL="342900" indent="-342900" algn="l">
              <a:buFont typeface="Wingdings" panose="05000000000000000000" pitchFamily="2" charset="2"/>
              <a:buChar char="Ø"/>
            </a:pPr>
            <a:r>
              <a:rPr lang="en-US" dirty="0"/>
              <a:t>E peek() -&gt;returns top element if exists else throws exception</a:t>
            </a:r>
          </a:p>
          <a:p>
            <a:pPr marL="342900" indent="-342900" algn="l">
              <a:buFont typeface="Wingdings" panose="05000000000000000000" pitchFamily="2" charset="2"/>
              <a:buChar char="Ø"/>
            </a:pPr>
            <a:r>
              <a:rPr lang="en-US" dirty="0" err="1"/>
              <a:t>boolean</a:t>
            </a:r>
            <a:r>
              <a:rPr lang="en-US" dirty="0"/>
              <a:t> </a:t>
            </a:r>
            <a:r>
              <a:rPr lang="en-US" dirty="0" err="1"/>
              <a:t>isEmpty</a:t>
            </a:r>
            <a:r>
              <a:rPr lang="en-US" dirty="0"/>
              <a:t>() -&gt; returns true if stack is empty else returns false</a:t>
            </a:r>
          </a:p>
          <a:p>
            <a:pPr marL="342900" indent="-342900" algn="l">
              <a:buFont typeface="Wingdings" panose="05000000000000000000" pitchFamily="2" charset="2"/>
              <a:buChar char="Ø"/>
            </a:pPr>
            <a:r>
              <a:rPr lang="en-US" dirty="0"/>
              <a:t>int search(Element e) -&gt; returns -1 if element doesn’t exist else returns number of elements to be popped to pop the Element e.</a:t>
            </a:r>
          </a:p>
          <a:p>
            <a:pPr marL="342900" indent="-342900" algn="l">
              <a:buFont typeface="Wingdings" panose="05000000000000000000" pitchFamily="2" charset="2"/>
              <a:buChar char="Ø"/>
            </a:pPr>
            <a:endParaRPr lang="en-US" dirty="0"/>
          </a:p>
          <a:p>
            <a:pPr marL="342900" indent="-342900" algn="l">
              <a:buFont typeface="Wingdings" panose="05000000000000000000" pitchFamily="2" charset="2"/>
              <a:buChar char="Ø"/>
            </a:pPr>
            <a:endParaRPr lang="en-US" dirty="0"/>
          </a:p>
          <a:p>
            <a:pPr marL="342900" indent="-342900" algn="l">
              <a:buFont typeface="Wingdings" panose="05000000000000000000" pitchFamily="2" charset="2"/>
              <a:buChar char="Ø"/>
            </a:pPr>
            <a:endParaRPr lang="en-US" dirty="0"/>
          </a:p>
          <a:p>
            <a:pPr marL="342900" indent="-342900" algn="l">
              <a:buFont typeface="Wingdings" panose="05000000000000000000" pitchFamily="2" charset="2"/>
              <a:buChar char="Ø"/>
            </a:pPr>
            <a:endParaRPr lang="en-US" dirty="0"/>
          </a:p>
          <a:p>
            <a:pPr marL="342900" indent="-342900" algn="l">
              <a:buFont typeface="Wingdings" panose="05000000000000000000" pitchFamily="2" charset="2"/>
              <a:buChar char="Ø"/>
            </a:pPr>
            <a:endParaRPr lang="en-US" dirty="0"/>
          </a:p>
          <a:p>
            <a:pPr marL="342900" indent="-342900" algn="l">
              <a:buFont typeface="Wingdings" panose="05000000000000000000" pitchFamily="2" charset="2"/>
              <a:buChar char="Ø"/>
            </a:pPr>
            <a:endParaRPr lang="en-US" dirty="0"/>
          </a:p>
          <a:p>
            <a:pPr marL="342900" indent="-342900" algn="l">
              <a:buFont typeface="Wingdings" panose="05000000000000000000" pitchFamily="2" charset="2"/>
              <a:buChar char="Ø"/>
            </a:pPr>
            <a:endParaRPr lang="en-US" dirty="0"/>
          </a:p>
          <a:p>
            <a:pPr marL="342900" indent="-342900" algn="l">
              <a:buFont typeface="Wingdings" panose="05000000000000000000" pitchFamily="2" charset="2"/>
              <a:buChar char="Ø"/>
            </a:pPr>
            <a:endParaRPr lang="en-US" dirty="0"/>
          </a:p>
          <a:p>
            <a:pPr algn="l"/>
            <a:endParaRPr lang="en-US" dirty="0"/>
          </a:p>
          <a:p>
            <a:pPr marL="285750" indent="-285750" algn="l">
              <a:buFont typeface="Wingdings" panose="05000000000000000000" pitchFamily="2" charset="2"/>
              <a:buChar char="Ø"/>
            </a:pPr>
            <a:endParaRPr lang="en-US" dirty="0"/>
          </a:p>
        </p:txBody>
      </p:sp>
      <p:sp>
        <p:nvSpPr>
          <p:cNvPr id="3" name="Title 1">
            <a:extLst>
              <a:ext uri="{FF2B5EF4-FFF2-40B4-BE49-F238E27FC236}">
                <a16:creationId xmlns:a16="http://schemas.microsoft.com/office/drawing/2014/main" id="{C0176ABD-49BD-697B-2DEF-EBB02AD6700A}"/>
              </a:ext>
            </a:extLst>
          </p:cNvPr>
          <p:cNvSpPr txBox="1">
            <a:spLocks/>
          </p:cNvSpPr>
          <p:nvPr/>
        </p:nvSpPr>
        <p:spPr>
          <a:xfrm>
            <a:off x="2253973" y="134470"/>
            <a:ext cx="6453053" cy="542002"/>
          </a:xfrm>
          <a:prstGeom prst="rect">
            <a:avLst/>
          </a:prstGeom>
        </p:spPr>
        <p:txBody>
          <a:bodyPr vert="horz" lIns="91440" tIns="45720" rIns="91440" bIns="45720" rtlCol="0" anchor="b">
            <a:normAutofit fontScale="60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dirty="0"/>
              <a:t>Stack</a:t>
            </a:r>
          </a:p>
        </p:txBody>
      </p:sp>
    </p:spTree>
    <p:extLst>
      <p:ext uri="{BB962C8B-B14F-4D97-AF65-F5344CB8AC3E}">
        <p14:creationId xmlns:p14="http://schemas.microsoft.com/office/powerpoint/2010/main" val="296815848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2">
            <a:extLst>
              <a:ext uri="{FF2B5EF4-FFF2-40B4-BE49-F238E27FC236}">
                <a16:creationId xmlns:a16="http://schemas.microsoft.com/office/drawing/2014/main" id="{5E46ED6E-D7FC-9F49-79EA-91372291AB79}"/>
              </a:ext>
            </a:extLst>
          </p:cNvPr>
          <p:cNvSpPr txBox="1">
            <a:spLocks/>
          </p:cNvSpPr>
          <p:nvPr/>
        </p:nvSpPr>
        <p:spPr>
          <a:xfrm>
            <a:off x="380766" y="941295"/>
            <a:ext cx="11482319" cy="567052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Wingdings" panose="05000000000000000000" pitchFamily="2" charset="2"/>
              <a:buChar char="Ø"/>
            </a:pPr>
            <a:r>
              <a:rPr lang="en-US" dirty="0"/>
              <a:t>add(E element) -&gt; add element &amp; throws Exception if add is not performed </a:t>
            </a:r>
          </a:p>
          <a:p>
            <a:pPr marL="342900" indent="-342900" algn="l">
              <a:buFont typeface="Wingdings" panose="05000000000000000000" pitchFamily="2" charset="2"/>
              <a:buChar char="Ø"/>
            </a:pPr>
            <a:r>
              <a:rPr lang="en-US" dirty="0"/>
              <a:t>offer(E element) -&gt; add element &amp; returns false if offer is not performed</a:t>
            </a:r>
          </a:p>
          <a:p>
            <a:pPr marL="342900" indent="-342900" algn="l">
              <a:buFont typeface="Wingdings" panose="05000000000000000000" pitchFamily="2" charset="2"/>
              <a:buChar char="Ø"/>
            </a:pPr>
            <a:endParaRPr lang="en-US" dirty="0"/>
          </a:p>
          <a:p>
            <a:pPr marL="342900" indent="-342900" algn="l">
              <a:buFont typeface="Wingdings" panose="05000000000000000000" pitchFamily="2" charset="2"/>
              <a:buChar char="Ø"/>
            </a:pPr>
            <a:r>
              <a:rPr lang="en-US" dirty="0"/>
              <a:t>element() -&gt;returns the head of  queue &amp; throws exception if the queue is empty</a:t>
            </a:r>
          </a:p>
          <a:p>
            <a:pPr marL="342900" indent="-342900" algn="l">
              <a:buFont typeface="Wingdings" panose="05000000000000000000" pitchFamily="2" charset="2"/>
              <a:buChar char="Ø"/>
            </a:pPr>
            <a:r>
              <a:rPr lang="en-US" dirty="0"/>
              <a:t>peek() -&gt; returns the head of  queue &amp; returns null if the queue is empty</a:t>
            </a:r>
          </a:p>
          <a:p>
            <a:pPr marL="342900" indent="-342900" algn="l">
              <a:buFont typeface="Wingdings" panose="05000000000000000000" pitchFamily="2" charset="2"/>
              <a:buChar char="Ø"/>
            </a:pPr>
            <a:endParaRPr lang="en-US" dirty="0"/>
          </a:p>
          <a:p>
            <a:pPr marL="342900" indent="-342900" algn="l">
              <a:buFont typeface="Wingdings" panose="05000000000000000000" pitchFamily="2" charset="2"/>
              <a:buChar char="Ø"/>
            </a:pPr>
            <a:r>
              <a:rPr lang="en-US" dirty="0"/>
              <a:t>remove() -&gt; returns and removes head of queue &amp; throws exception if queue is empty.</a:t>
            </a:r>
          </a:p>
          <a:p>
            <a:pPr marL="342900" indent="-342900" algn="l">
              <a:buFont typeface="Wingdings" panose="05000000000000000000" pitchFamily="2" charset="2"/>
              <a:buChar char="Ø"/>
            </a:pPr>
            <a:r>
              <a:rPr lang="en-US" dirty="0"/>
              <a:t>poll()-&gt; removes and returns the head &amp; returns null if queue is empty</a:t>
            </a:r>
          </a:p>
          <a:p>
            <a:pPr marL="342900" indent="-342900" algn="l">
              <a:buFont typeface="Wingdings" panose="05000000000000000000" pitchFamily="2" charset="2"/>
              <a:buChar char="Ø"/>
            </a:pPr>
            <a:endParaRPr lang="en-US" dirty="0"/>
          </a:p>
          <a:p>
            <a:pPr marL="342900" indent="-342900" algn="l">
              <a:buFont typeface="Wingdings" panose="05000000000000000000" pitchFamily="2" charset="2"/>
              <a:buChar char="Ø"/>
            </a:pPr>
            <a:r>
              <a:rPr lang="en-US" dirty="0" err="1"/>
              <a:t>isEmpty</a:t>
            </a:r>
            <a:r>
              <a:rPr lang="en-US" dirty="0"/>
              <a:t>() -&gt; returns true if the queue is empty</a:t>
            </a:r>
          </a:p>
          <a:p>
            <a:pPr marL="342900" indent="-342900" algn="l">
              <a:buFont typeface="Wingdings" panose="05000000000000000000" pitchFamily="2" charset="2"/>
              <a:buChar char="Ø"/>
            </a:pPr>
            <a:endParaRPr lang="en-US" dirty="0"/>
          </a:p>
          <a:p>
            <a:pPr marL="342900" indent="-342900" algn="l">
              <a:buFont typeface="Wingdings" panose="05000000000000000000" pitchFamily="2" charset="2"/>
              <a:buChar char="Ø"/>
            </a:pPr>
            <a:endParaRPr lang="en-US" dirty="0"/>
          </a:p>
          <a:p>
            <a:pPr marL="342900" indent="-342900" algn="l">
              <a:buFont typeface="Wingdings" panose="05000000000000000000" pitchFamily="2" charset="2"/>
              <a:buChar char="Ø"/>
            </a:pPr>
            <a:endParaRPr lang="en-US" dirty="0"/>
          </a:p>
          <a:p>
            <a:pPr marL="342900" indent="-342900" algn="l">
              <a:buFont typeface="Wingdings" panose="05000000000000000000" pitchFamily="2" charset="2"/>
              <a:buChar char="Ø"/>
            </a:pPr>
            <a:endParaRPr lang="en-US" dirty="0"/>
          </a:p>
          <a:p>
            <a:pPr marL="342900" indent="-342900" algn="l">
              <a:buFont typeface="Wingdings" panose="05000000000000000000" pitchFamily="2" charset="2"/>
              <a:buChar char="Ø"/>
            </a:pPr>
            <a:endParaRPr lang="en-US" dirty="0"/>
          </a:p>
          <a:p>
            <a:pPr marL="342900" indent="-342900" algn="l">
              <a:buFont typeface="Wingdings" panose="05000000000000000000" pitchFamily="2" charset="2"/>
              <a:buChar char="Ø"/>
            </a:pPr>
            <a:endParaRPr lang="en-US" dirty="0"/>
          </a:p>
          <a:p>
            <a:pPr algn="l"/>
            <a:endParaRPr lang="en-US" dirty="0"/>
          </a:p>
          <a:p>
            <a:pPr marL="285750" indent="-285750" algn="l">
              <a:buFont typeface="Wingdings" panose="05000000000000000000" pitchFamily="2" charset="2"/>
              <a:buChar char="Ø"/>
            </a:pPr>
            <a:endParaRPr lang="en-US" dirty="0"/>
          </a:p>
        </p:txBody>
      </p:sp>
      <p:sp>
        <p:nvSpPr>
          <p:cNvPr id="7" name="Title 1">
            <a:extLst>
              <a:ext uri="{FF2B5EF4-FFF2-40B4-BE49-F238E27FC236}">
                <a16:creationId xmlns:a16="http://schemas.microsoft.com/office/drawing/2014/main" id="{50F4921B-5847-1A23-065F-2004494B9243}"/>
              </a:ext>
            </a:extLst>
          </p:cNvPr>
          <p:cNvSpPr txBox="1">
            <a:spLocks/>
          </p:cNvSpPr>
          <p:nvPr/>
        </p:nvSpPr>
        <p:spPr>
          <a:xfrm>
            <a:off x="1254174" y="279303"/>
            <a:ext cx="9328785" cy="668337"/>
          </a:xfrm>
          <a:prstGeom prst="rect">
            <a:avLst/>
          </a:prstGeom>
        </p:spPr>
        <p:txBody>
          <a:bodyPr vert="horz" lIns="91440" tIns="45720" rIns="91440" bIns="45720" rtlCol="0" anchor="b">
            <a:normAutofit fontScale="8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dirty="0"/>
              <a:t>Queue(Interface)</a:t>
            </a:r>
          </a:p>
        </p:txBody>
      </p:sp>
    </p:spTree>
    <p:extLst>
      <p:ext uri="{BB962C8B-B14F-4D97-AF65-F5344CB8AC3E}">
        <p14:creationId xmlns:p14="http://schemas.microsoft.com/office/powerpoint/2010/main" val="204980428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2">
            <a:extLst>
              <a:ext uri="{FF2B5EF4-FFF2-40B4-BE49-F238E27FC236}">
                <a16:creationId xmlns:a16="http://schemas.microsoft.com/office/drawing/2014/main" id="{43222EA1-4DBA-810D-5F72-D097D2ADB900}"/>
              </a:ext>
            </a:extLst>
          </p:cNvPr>
          <p:cNvSpPr txBox="1">
            <a:spLocks/>
          </p:cNvSpPr>
          <p:nvPr/>
        </p:nvSpPr>
        <p:spPr>
          <a:xfrm>
            <a:off x="298704" y="777240"/>
            <a:ext cx="11482319" cy="5861304"/>
          </a:xfrm>
          <a:prstGeom prst="rect">
            <a:avLst/>
          </a:prstGeom>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Wingdings" panose="05000000000000000000" pitchFamily="2" charset="2"/>
              <a:buChar char="Ø"/>
            </a:pPr>
            <a:r>
              <a:rPr lang="en-US" dirty="0" err="1"/>
              <a:t>addLast</a:t>
            </a:r>
            <a:r>
              <a:rPr lang="en-US" dirty="0"/>
              <a:t>(E element)-&gt; adds element to the last else throws error</a:t>
            </a:r>
          </a:p>
          <a:p>
            <a:pPr marL="342900" indent="-342900" algn="l">
              <a:buFont typeface="Wingdings" panose="05000000000000000000" pitchFamily="2" charset="2"/>
              <a:buChar char="Ø"/>
            </a:pPr>
            <a:r>
              <a:rPr lang="en-US" dirty="0" err="1"/>
              <a:t>addFirst</a:t>
            </a:r>
            <a:r>
              <a:rPr lang="en-US" dirty="0"/>
              <a:t>(E element) -&gt; adds element to the first else throws error</a:t>
            </a:r>
          </a:p>
          <a:p>
            <a:pPr marL="342900" indent="-342900" algn="l">
              <a:buFont typeface="Wingdings" panose="05000000000000000000" pitchFamily="2" charset="2"/>
              <a:buChar char="Ø"/>
            </a:pPr>
            <a:r>
              <a:rPr lang="en-US" dirty="0" err="1"/>
              <a:t>getFirst</a:t>
            </a:r>
            <a:r>
              <a:rPr lang="en-US" dirty="0"/>
              <a:t>() -&gt; returns first element of the </a:t>
            </a:r>
            <a:r>
              <a:rPr lang="en-US" dirty="0" err="1"/>
              <a:t>linkedlist</a:t>
            </a:r>
            <a:r>
              <a:rPr lang="en-US" dirty="0"/>
              <a:t> &amp; if not possible throws error</a:t>
            </a:r>
          </a:p>
          <a:p>
            <a:pPr marL="342900" indent="-342900" algn="l">
              <a:buFont typeface="Wingdings" panose="05000000000000000000" pitchFamily="2" charset="2"/>
              <a:buChar char="Ø"/>
            </a:pPr>
            <a:r>
              <a:rPr lang="en-US" dirty="0" err="1"/>
              <a:t>getLast</a:t>
            </a:r>
            <a:r>
              <a:rPr lang="en-US" dirty="0"/>
              <a:t>() -&gt; returns last element of the </a:t>
            </a:r>
            <a:r>
              <a:rPr lang="en-US" dirty="0" err="1"/>
              <a:t>linkedlist</a:t>
            </a:r>
            <a:r>
              <a:rPr lang="en-US" dirty="0"/>
              <a:t> &amp; if not possible throws error</a:t>
            </a:r>
          </a:p>
          <a:p>
            <a:pPr marL="342900" indent="-342900" algn="l">
              <a:buFont typeface="Wingdings" panose="05000000000000000000" pitchFamily="2" charset="2"/>
              <a:buChar char="Ø"/>
            </a:pPr>
            <a:r>
              <a:rPr lang="en-US" dirty="0" err="1"/>
              <a:t>removeFirst</a:t>
            </a:r>
            <a:r>
              <a:rPr lang="en-US" dirty="0"/>
              <a:t>() -&gt; removes first element of the </a:t>
            </a:r>
            <a:r>
              <a:rPr lang="en-US" dirty="0" err="1"/>
              <a:t>linkedlist</a:t>
            </a:r>
            <a:r>
              <a:rPr lang="en-US" dirty="0"/>
              <a:t> &amp; returns it else throws error</a:t>
            </a:r>
          </a:p>
          <a:p>
            <a:pPr marL="342900" indent="-342900" algn="l">
              <a:buFont typeface="Wingdings" panose="05000000000000000000" pitchFamily="2" charset="2"/>
              <a:buChar char="Ø"/>
            </a:pPr>
            <a:r>
              <a:rPr lang="en-US" dirty="0" err="1"/>
              <a:t>removeLast</a:t>
            </a:r>
            <a:r>
              <a:rPr lang="en-US" dirty="0"/>
              <a:t>() -&gt; removes last element of the </a:t>
            </a:r>
            <a:r>
              <a:rPr lang="en-US" dirty="0" err="1"/>
              <a:t>linkedlist</a:t>
            </a:r>
            <a:r>
              <a:rPr lang="en-US" dirty="0"/>
              <a:t> &amp; returns it else throws error</a:t>
            </a:r>
          </a:p>
          <a:p>
            <a:pPr marL="342900" indent="-342900" algn="l">
              <a:buFont typeface="Wingdings" panose="05000000000000000000" pitchFamily="2" charset="2"/>
              <a:buChar char="Ø"/>
            </a:pPr>
            <a:r>
              <a:rPr lang="en-US" dirty="0" err="1"/>
              <a:t>peekFirst</a:t>
            </a:r>
            <a:r>
              <a:rPr lang="en-US" dirty="0"/>
              <a:t>() -&gt; retrieves and doesn’t remove first element of the list return null if empty</a:t>
            </a:r>
          </a:p>
          <a:p>
            <a:pPr marL="342900" indent="-342900" algn="l">
              <a:buFont typeface="Wingdings" panose="05000000000000000000" pitchFamily="2" charset="2"/>
              <a:buChar char="Ø"/>
            </a:pPr>
            <a:r>
              <a:rPr lang="en-US" dirty="0" err="1"/>
              <a:t>peekLast</a:t>
            </a:r>
            <a:r>
              <a:rPr lang="en-US" dirty="0"/>
              <a:t>() -&gt; retrieves and doesn’t remove last element of the list return null if empty</a:t>
            </a:r>
          </a:p>
          <a:p>
            <a:pPr marL="342900" indent="-342900" algn="l">
              <a:buFont typeface="Wingdings" panose="05000000000000000000" pitchFamily="2" charset="2"/>
              <a:buChar char="Ø"/>
            </a:pPr>
            <a:r>
              <a:rPr lang="en-US" dirty="0" err="1"/>
              <a:t>pollFirst</a:t>
            </a:r>
            <a:r>
              <a:rPr lang="en-US" dirty="0"/>
              <a:t>() -&gt; retrieves and removes first element of the list return null if empty</a:t>
            </a:r>
          </a:p>
          <a:p>
            <a:pPr marL="342900" indent="-342900" algn="l">
              <a:buFont typeface="Wingdings" panose="05000000000000000000" pitchFamily="2" charset="2"/>
              <a:buChar char="Ø"/>
            </a:pPr>
            <a:r>
              <a:rPr lang="en-US" dirty="0" err="1"/>
              <a:t>pollLast</a:t>
            </a:r>
            <a:r>
              <a:rPr lang="en-US" dirty="0"/>
              <a:t>() -&gt; retrieves and removes last element of the list return null if empty</a:t>
            </a:r>
          </a:p>
          <a:p>
            <a:pPr marL="342900" indent="-342900" algn="l">
              <a:buFont typeface="Wingdings" panose="05000000000000000000" pitchFamily="2" charset="2"/>
              <a:buChar char="Ø"/>
            </a:pPr>
            <a:r>
              <a:rPr lang="en-US" dirty="0" err="1"/>
              <a:t>offerFirst</a:t>
            </a:r>
            <a:r>
              <a:rPr lang="en-US" dirty="0"/>
              <a:t>() -&gt; adds element at the first of the list</a:t>
            </a:r>
          </a:p>
          <a:p>
            <a:pPr marL="342900" indent="-342900" algn="l">
              <a:buFont typeface="Wingdings" panose="05000000000000000000" pitchFamily="2" charset="2"/>
              <a:buChar char="Ø"/>
            </a:pPr>
            <a:r>
              <a:rPr lang="en-US" dirty="0" err="1"/>
              <a:t>offerLast</a:t>
            </a:r>
            <a:r>
              <a:rPr lang="en-US" dirty="0"/>
              <a:t>() -&gt; adds element at the last of the list</a:t>
            </a:r>
          </a:p>
          <a:p>
            <a:pPr marL="342900" indent="-342900" algn="l">
              <a:buFont typeface="Wingdings" panose="05000000000000000000" pitchFamily="2" charset="2"/>
              <a:buChar char="Ø"/>
            </a:pPr>
            <a:r>
              <a:rPr lang="en-US" dirty="0"/>
              <a:t>NOTE : Incase index is –</a:t>
            </a:r>
            <a:r>
              <a:rPr lang="en-US" dirty="0" err="1"/>
              <a:t>ve</a:t>
            </a:r>
            <a:r>
              <a:rPr lang="en-US" dirty="0"/>
              <a:t> or (is +</a:t>
            </a:r>
            <a:r>
              <a:rPr lang="en-US" dirty="0" err="1"/>
              <a:t>ve</a:t>
            </a:r>
            <a:r>
              <a:rPr lang="en-US" dirty="0"/>
              <a:t> but out of range) then </a:t>
            </a:r>
            <a:r>
              <a:rPr lang="en-US" dirty="0" err="1"/>
              <a:t>indexoutofbounds</a:t>
            </a:r>
            <a:r>
              <a:rPr lang="en-US" dirty="0"/>
              <a:t> exception will come</a:t>
            </a:r>
          </a:p>
          <a:p>
            <a:pPr marL="342900" indent="-342900" algn="l">
              <a:buFont typeface="Wingdings" panose="05000000000000000000" pitchFamily="2" charset="2"/>
              <a:buChar char="Ø"/>
            </a:pPr>
            <a:endParaRPr lang="en-US" dirty="0"/>
          </a:p>
          <a:p>
            <a:pPr marL="342900" indent="-342900" algn="l">
              <a:buFont typeface="Wingdings" panose="05000000000000000000" pitchFamily="2" charset="2"/>
              <a:buChar char="Ø"/>
            </a:pPr>
            <a:endParaRPr lang="en-US" dirty="0"/>
          </a:p>
          <a:p>
            <a:pPr marL="342900" indent="-342900" algn="l">
              <a:buFont typeface="Wingdings" panose="05000000000000000000" pitchFamily="2" charset="2"/>
              <a:buChar char="Ø"/>
            </a:pPr>
            <a:endParaRPr lang="en-US" dirty="0"/>
          </a:p>
          <a:p>
            <a:pPr marL="342900" indent="-342900" algn="l">
              <a:buFont typeface="Wingdings" panose="05000000000000000000" pitchFamily="2" charset="2"/>
              <a:buChar char="Ø"/>
            </a:pPr>
            <a:endParaRPr lang="en-US" dirty="0"/>
          </a:p>
          <a:p>
            <a:pPr marL="342900" indent="-342900" algn="l">
              <a:buFont typeface="Wingdings" panose="05000000000000000000" pitchFamily="2" charset="2"/>
              <a:buChar char="Ø"/>
            </a:pPr>
            <a:endParaRPr lang="en-US" dirty="0"/>
          </a:p>
          <a:p>
            <a:pPr marL="342900" indent="-342900" algn="l">
              <a:buFont typeface="Wingdings" panose="05000000000000000000" pitchFamily="2" charset="2"/>
              <a:buChar char="Ø"/>
            </a:pPr>
            <a:endParaRPr lang="en-US" dirty="0"/>
          </a:p>
          <a:p>
            <a:pPr marL="342900" indent="-342900" algn="l">
              <a:buFont typeface="Wingdings" panose="05000000000000000000" pitchFamily="2" charset="2"/>
              <a:buChar char="Ø"/>
            </a:pPr>
            <a:endParaRPr lang="en-US" dirty="0"/>
          </a:p>
          <a:p>
            <a:pPr algn="l"/>
            <a:endParaRPr lang="en-US" dirty="0"/>
          </a:p>
          <a:p>
            <a:pPr marL="285750" indent="-285750" algn="l">
              <a:buFont typeface="Wingdings" panose="05000000000000000000" pitchFamily="2" charset="2"/>
              <a:buChar char="Ø"/>
            </a:pPr>
            <a:endParaRPr lang="en-US" dirty="0"/>
          </a:p>
          <a:p>
            <a:pPr algn="l"/>
            <a:endParaRPr lang="en-US" dirty="0"/>
          </a:p>
          <a:p>
            <a:pPr marL="342900" indent="-342900" algn="l">
              <a:buFont typeface="Wingdings" panose="05000000000000000000" pitchFamily="2" charset="2"/>
              <a:buChar char="Ø"/>
            </a:pPr>
            <a:endParaRPr lang="en-US" dirty="0"/>
          </a:p>
          <a:p>
            <a:pPr marL="342900" indent="-342900" algn="l">
              <a:buFont typeface="Wingdings" panose="05000000000000000000" pitchFamily="2" charset="2"/>
              <a:buChar char="Ø"/>
            </a:pPr>
            <a:endParaRPr lang="en-US" dirty="0"/>
          </a:p>
          <a:p>
            <a:pPr marL="342900" indent="-342900" algn="l">
              <a:buFont typeface="Wingdings" panose="05000000000000000000" pitchFamily="2" charset="2"/>
              <a:buChar char="Ø"/>
            </a:pPr>
            <a:endParaRPr lang="en-US" dirty="0"/>
          </a:p>
          <a:p>
            <a:pPr marL="342900" indent="-342900" algn="l">
              <a:buFont typeface="Wingdings" panose="05000000000000000000" pitchFamily="2" charset="2"/>
              <a:buChar char="Ø"/>
            </a:pPr>
            <a:endParaRPr lang="en-US" dirty="0"/>
          </a:p>
          <a:p>
            <a:pPr marL="342900" indent="-342900" algn="l">
              <a:buFont typeface="Wingdings" panose="05000000000000000000" pitchFamily="2" charset="2"/>
              <a:buChar char="Ø"/>
            </a:pPr>
            <a:endParaRPr lang="en-US" dirty="0"/>
          </a:p>
          <a:p>
            <a:pPr marL="342900" indent="-342900" algn="l">
              <a:buFont typeface="Wingdings" panose="05000000000000000000" pitchFamily="2" charset="2"/>
              <a:buChar char="Ø"/>
            </a:pPr>
            <a:endParaRPr lang="en-US" dirty="0"/>
          </a:p>
          <a:p>
            <a:pPr algn="l"/>
            <a:endParaRPr lang="en-US" dirty="0"/>
          </a:p>
          <a:p>
            <a:pPr marL="285750" indent="-285750" algn="l">
              <a:buFont typeface="Wingdings" panose="05000000000000000000" pitchFamily="2" charset="2"/>
              <a:buChar char="Ø"/>
            </a:pPr>
            <a:endParaRPr lang="en-US" dirty="0"/>
          </a:p>
        </p:txBody>
      </p:sp>
      <p:sp>
        <p:nvSpPr>
          <p:cNvPr id="6" name="Title 1">
            <a:extLst>
              <a:ext uri="{FF2B5EF4-FFF2-40B4-BE49-F238E27FC236}">
                <a16:creationId xmlns:a16="http://schemas.microsoft.com/office/drawing/2014/main" id="{0DC7D067-8140-A67D-FB11-D090A585DD16}"/>
              </a:ext>
            </a:extLst>
          </p:cNvPr>
          <p:cNvSpPr txBox="1">
            <a:spLocks/>
          </p:cNvSpPr>
          <p:nvPr/>
        </p:nvSpPr>
        <p:spPr>
          <a:xfrm>
            <a:off x="1046606" y="193104"/>
            <a:ext cx="9328785" cy="668337"/>
          </a:xfrm>
          <a:prstGeom prst="rect">
            <a:avLst/>
          </a:prstGeom>
        </p:spPr>
        <p:txBody>
          <a:bodyPr vert="horz" lIns="91440" tIns="45720" rIns="91440" bIns="45720" rtlCol="0" anchor="b">
            <a:normAutofit fontScale="8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dirty="0"/>
              <a:t>LinkedList</a:t>
            </a:r>
          </a:p>
        </p:txBody>
      </p:sp>
    </p:spTree>
    <p:extLst>
      <p:ext uri="{BB962C8B-B14F-4D97-AF65-F5344CB8AC3E}">
        <p14:creationId xmlns:p14="http://schemas.microsoft.com/office/powerpoint/2010/main" val="185119331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2">
            <a:extLst>
              <a:ext uri="{FF2B5EF4-FFF2-40B4-BE49-F238E27FC236}">
                <a16:creationId xmlns:a16="http://schemas.microsoft.com/office/drawing/2014/main" id="{79E741B8-E5C5-B116-FD9F-4C175D3366A3}"/>
              </a:ext>
            </a:extLst>
          </p:cNvPr>
          <p:cNvSpPr txBox="1">
            <a:spLocks/>
          </p:cNvSpPr>
          <p:nvPr/>
        </p:nvSpPr>
        <p:spPr>
          <a:xfrm>
            <a:off x="310427" y="865489"/>
            <a:ext cx="11482319" cy="1797029"/>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Wingdings" panose="05000000000000000000" pitchFamily="2" charset="2"/>
              <a:buChar char="Ø"/>
            </a:pPr>
            <a:r>
              <a:rPr lang="en-US" dirty="0"/>
              <a:t>Basically by default it gives minimum number (in case of Integer) a high priority.</a:t>
            </a:r>
          </a:p>
          <a:p>
            <a:pPr marL="342900" indent="-342900" algn="l">
              <a:buFont typeface="Wingdings" panose="05000000000000000000" pitchFamily="2" charset="2"/>
              <a:buChar char="Ø"/>
            </a:pPr>
            <a:r>
              <a:rPr lang="en-US" dirty="0"/>
              <a:t>So while polling the elements the minimum number will be polled first (as it has high priority by default) &amp; order won’t be maintained.</a:t>
            </a:r>
          </a:p>
          <a:p>
            <a:pPr marL="342900" indent="-342900" algn="l">
              <a:buFont typeface="Wingdings" panose="05000000000000000000" pitchFamily="2" charset="2"/>
              <a:buChar char="Ø"/>
            </a:pPr>
            <a:r>
              <a:rPr lang="en-US" dirty="0"/>
              <a:t>Can pass comparator to change default order in the Constructor.</a:t>
            </a:r>
          </a:p>
          <a:p>
            <a:pPr marL="342900" indent="-342900" algn="l">
              <a:buFont typeface="Wingdings" panose="05000000000000000000" pitchFamily="2" charset="2"/>
              <a:buChar char="Ø"/>
            </a:pPr>
            <a:endParaRPr lang="en-US" dirty="0"/>
          </a:p>
          <a:p>
            <a:pPr marL="342900" indent="-342900" algn="l">
              <a:buFont typeface="Wingdings" panose="05000000000000000000" pitchFamily="2" charset="2"/>
              <a:buChar char="Ø"/>
            </a:pPr>
            <a:endParaRPr lang="en-US" dirty="0"/>
          </a:p>
          <a:p>
            <a:pPr marL="342900" indent="-342900" algn="l">
              <a:buFont typeface="Wingdings" panose="05000000000000000000" pitchFamily="2" charset="2"/>
              <a:buChar char="Ø"/>
            </a:pPr>
            <a:endParaRPr lang="en-US" dirty="0"/>
          </a:p>
          <a:p>
            <a:pPr marL="342900" indent="-342900" algn="l">
              <a:buFont typeface="Wingdings" panose="05000000000000000000" pitchFamily="2" charset="2"/>
              <a:buChar char="Ø"/>
            </a:pPr>
            <a:endParaRPr lang="en-US" dirty="0"/>
          </a:p>
          <a:p>
            <a:pPr marL="342900" indent="-342900" algn="l">
              <a:buFont typeface="Wingdings" panose="05000000000000000000" pitchFamily="2" charset="2"/>
              <a:buChar char="Ø"/>
            </a:pPr>
            <a:endParaRPr lang="en-US" dirty="0"/>
          </a:p>
          <a:p>
            <a:pPr marL="342900" indent="-342900" algn="l">
              <a:buFont typeface="Wingdings" panose="05000000000000000000" pitchFamily="2" charset="2"/>
              <a:buChar char="Ø"/>
            </a:pPr>
            <a:endParaRPr lang="en-US" dirty="0"/>
          </a:p>
          <a:p>
            <a:pPr marL="342900" indent="-342900" algn="l">
              <a:buFont typeface="Wingdings" panose="05000000000000000000" pitchFamily="2" charset="2"/>
              <a:buChar char="Ø"/>
            </a:pPr>
            <a:endParaRPr lang="en-US" dirty="0"/>
          </a:p>
          <a:p>
            <a:pPr algn="l"/>
            <a:endParaRPr lang="en-US" dirty="0"/>
          </a:p>
          <a:p>
            <a:pPr marL="285750" indent="-285750" algn="l">
              <a:buFont typeface="Wingdings" panose="05000000000000000000" pitchFamily="2" charset="2"/>
              <a:buChar char="Ø"/>
            </a:pPr>
            <a:endParaRPr lang="en-US" dirty="0"/>
          </a:p>
        </p:txBody>
      </p:sp>
      <p:sp>
        <p:nvSpPr>
          <p:cNvPr id="7" name="Title 1">
            <a:extLst>
              <a:ext uri="{FF2B5EF4-FFF2-40B4-BE49-F238E27FC236}">
                <a16:creationId xmlns:a16="http://schemas.microsoft.com/office/drawing/2014/main" id="{2D950F4B-9F69-FB72-A22E-E274FE7E9E98}"/>
              </a:ext>
            </a:extLst>
          </p:cNvPr>
          <p:cNvSpPr txBox="1">
            <a:spLocks/>
          </p:cNvSpPr>
          <p:nvPr/>
        </p:nvSpPr>
        <p:spPr>
          <a:xfrm>
            <a:off x="1058329" y="281354"/>
            <a:ext cx="9328785" cy="668337"/>
          </a:xfrm>
          <a:prstGeom prst="rect">
            <a:avLst/>
          </a:prstGeom>
        </p:spPr>
        <p:txBody>
          <a:bodyPr vert="horz" lIns="91440" tIns="45720" rIns="91440" bIns="45720" rtlCol="0" anchor="b">
            <a:normAutofit fontScale="8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dirty="0"/>
              <a:t>Priority Queue</a:t>
            </a:r>
          </a:p>
        </p:txBody>
      </p:sp>
      <p:sp>
        <p:nvSpPr>
          <p:cNvPr id="5" name="Subtitle 2">
            <a:extLst>
              <a:ext uri="{FF2B5EF4-FFF2-40B4-BE49-F238E27FC236}">
                <a16:creationId xmlns:a16="http://schemas.microsoft.com/office/drawing/2014/main" id="{5B0BB946-6071-E298-BACE-50844B345DCB}"/>
              </a:ext>
            </a:extLst>
          </p:cNvPr>
          <p:cNvSpPr txBox="1">
            <a:spLocks/>
          </p:cNvSpPr>
          <p:nvPr/>
        </p:nvSpPr>
        <p:spPr>
          <a:xfrm>
            <a:off x="471792" y="3357678"/>
            <a:ext cx="11482319" cy="328517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Wingdings" panose="05000000000000000000" pitchFamily="2" charset="2"/>
              <a:buChar char="Ø"/>
            </a:pPr>
            <a:r>
              <a:rPr lang="en-US" dirty="0" err="1"/>
              <a:t>offerFirst</a:t>
            </a:r>
            <a:r>
              <a:rPr lang="en-US" dirty="0"/>
              <a:t>(E element) -&gt; add element to first &amp; returns false if offer is not performed</a:t>
            </a:r>
          </a:p>
          <a:p>
            <a:pPr marL="342900" indent="-342900" algn="l">
              <a:buFont typeface="Wingdings" panose="05000000000000000000" pitchFamily="2" charset="2"/>
              <a:buChar char="Ø"/>
            </a:pPr>
            <a:r>
              <a:rPr lang="en-US" dirty="0" err="1"/>
              <a:t>offerLast</a:t>
            </a:r>
            <a:r>
              <a:rPr lang="en-US" dirty="0"/>
              <a:t>(E element) or offer()-&gt; add element to last &amp; returns false if offer is not performed</a:t>
            </a:r>
          </a:p>
          <a:p>
            <a:pPr marL="342900" indent="-342900" algn="l">
              <a:buFont typeface="Wingdings" panose="05000000000000000000" pitchFamily="2" charset="2"/>
              <a:buChar char="Ø"/>
            </a:pPr>
            <a:r>
              <a:rPr lang="en-US" dirty="0" err="1"/>
              <a:t>peekFirst</a:t>
            </a:r>
            <a:r>
              <a:rPr lang="en-US" dirty="0"/>
              <a:t>() or peek()-&gt; returns the head of  queue &amp; returns null if the queue is empty</a:t>
            </a:r>
          </a:p>
          <a:p>
            <a:pPr marL="342900" indent="-342900" algn="l">
              <a:buFont typeface="Wingdings" panose="05000000000000000000" pitchFamily="2" charset="2"/>
              <a:buChar char="Ø"/>
            </a:pPr>
            <a:r>
              <a:rPr lang="en-US" dirty="0" err="1"/>
              <a:t>peekLast</a:t>
            </a:r>
            <a:r>
              <a:rPr lang="en-US" dirty="0"/>
              <a:t>() -&gt; returns the tail of  queue &amp; returns null if the queue is empty</a:t>
            </a:r>
          </a:p>
          <a:p>
            <a:pPr marL="342900" indent="-342900" algn="l">
              <a:buFont typeface="Wingdings" panose="05000000000000000000" pitchFamily="2" charset="2"/>
              <a:buChar char="Ø"/>
            </a:pPr>
            <a:r>
              <a:rPr lang="en-US" dirty="0" err="1"/>
              <a:t>pollFirst</a:t>
            </a:r>
            <a:r>
              <a:rPr lang="en-US" dirty="0"/>
              <a:t>() or poll()-&gt; removes and returns the head &amp; returns null if queue is empty</a:t>
            </a:r>
          </a:p>
          <a:p>
            <a:pPr marL="342900" indent="-342900" algn="l">
              <a:buFont typeface="Wingdings" panose="05000000000000000000" pitchFamily="2" charset="2"/>
              <a:buChar char="Ø"/>
            </a:pPr>
            <a:r>
              <a:rPr lang="en-US" dirty="0" err="1"/>
              <a:t>pollLast</a:t>
            </a:r>
            <a:r>
              <a:rPr lang="en-US" dirty="0"/>
              <a:t>()-&gt; removes and returns the tail &amp; returns null if queue is empty</a:t>
            </a:r>
          </a:p>
          <a:p>
            <a:pPr marL="342900" indent="-342900" algn="l">
              <a:buFont typeface="Wingdings" panose="05000000000000000000" pitchFamily="2" charset="2"/>
              <a:buChar char="Ø"/>
            </a:pPr>
            <a:endParaRPr lang="en-US" dirty="0"/>
          </a:p>
          <a:p>
            <a:pPr marL="342900" indent="-342900" algn="l">
              <a:buFont typeface="Wingdings" panose="05000000000000000000" pitchFamily="2" charset="2"/>
              <a:buChar char="Ø"/>
            </a:pPr>
            <a:endParaRPr lang="en-US" dirty="0"/>
          </a:p>
          <a:p>
            <a:pPr marL="342900" indent="-342900" algn="l">
              <a:buFont typeface="Wingdings" panose="05000000000000000000" pitchFamily="2" charset="2"/>
              <a:buChar char="Ø"/>
            </a:pPr>
            <a:endParaRPr lang="en-US" dirty="0"/>
          </a:p>
          <a:p>
            <a:pPr marL="342900" indent="-342900" algn="l">
              <a:buFont typeface="Wingdings" panose="05000000000000000000" pitchFamily="2" charset="2"/>
              <a:buChar char="Ø"/>
            </a:pPr>
            <a:endParaRPr lang="en-US" dirty="0"/>
          </a:p>
          <a:p>
            <a:pPr marL="342900" indent="-342900" algn="l">
              <a:buFont typeface="Wingdings" panose="05000000000000000000" pitchFamily="2" charset="2"/>
              <a:buChar char="Ø"/>
            </a:pPr>
            <a:endParaRPr lang="en-US" dirty="0"/>
          </a:p>
          <a:p>
            <a:pPr marL="342900" indent="-342900" algn="l">
              <a:buFont typeface="Wingdings" panose="05000000000000000000" pitchFamily="2" charset="2"/>
              <a:buChar char="Ø"/>
            </a:pPr>
            <a:endParaRPr lang="en-US" dirty="0"/>
          </a:p>
          <a:p>
            <a:pPr algn="l"/>
            <a:endParaRPr lang="en-US" dirty="0"/>
          </a:p>
          <a:p>
            <a:pPr marL="285750" indent="-285750" algn="l">
              <a:buFont typeface="Wingdings" panose="05000000000000000000" pitchFamily="2" charset="2"/>
              <a:buChar char="Ø"/>
            </a:pPr>
            <a:endParaRPr lang="en-US" dirty="0"/>
          </a:p>
        </p:txBody>
      </p:sp>
      <p:sp>
        <p:nvSpPr>
          <p:cNvPr id="6" name="Title 1">
            <a:extLst>
              <a:ext uri="{FF2B5EF4-FFF2-40B4-BE49-F238E27FC236}">
                <a16:creationId xmlns:a16="http://schemas.microsoft.com/office/drawing/2014/main" id="{FF5F4304-8FC0-AB83-430E-6D84DAB15418}"/>
              </a:ext>
            </a:extLst>
          </p:cNvPr>
          <p:cNvSpPr txBox="1">
            <a:spLocks/>
          </p:cNvSpPr>
          <p:nvPr/>
        </p:nvSpPr>
        <p:spPr>
          <a:xfrm>
            <a:off x="1219694" y="2773542"/>
            <a:ext cx="9328785" cy="668337"/>
          </a:xfrm>
          <a:prstGeom prst="rect">
            <a:avLst/>
          </a:prstGeom>
        </p:spPr>
        <p:txBody>
          <a:bodyPr vert="horz" lIns="91440" tIns="45720" rIns="91440" bIns="45720" rtlCol="0" anchor="b">
            <a:normAutofit fontScale="8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dirty="0" err="1"/>
              <a:t>ArrayDeque</a:t>
            </a:r>
            <a:endParaRPr lang="en-US" dirty="0"/>
          </a:p>
        </p:txBody>
      </p:sp>
    </p:spTree>
    <p:extLst>
      <p:ext uri="{BB962C8B-B14F-4D97-AF65-F5344CB8AC3E}">
        <p14:creationId xmlns:p14="http://schemas.microsoft.com/office/powerpoint/2010/main" val="12675484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2">
            <a:extLst>
              <a:ext uri="{FF2B5EF4-FFF2-40B4-BE49-F238E27FC236}">
                <a16:creationId xmlns:a16="http://schemas.microsoft.com/office/drawing/2014/main" id="{43222EA1-4DBA-810D-5F72-D097D2ADB900}"/>
              </a:ext>
            </a:extLst>
          </p:cNvPr>
          <p:cNvSpPr txBox="1">
            <a:spLocks/>
          </p:cNvSpPr>
          <p:nvPr/>
        </p:nvSpPr>
        <p:spPr>
          <a:xfrm>
            <a:off x="298704" y="777241"/>
            <a:ext cx="11482319" cy="47781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Wingdings" panose="05000000000000000000" pitchFamily="2" charset="2"/>
              <a:buChar char="Ø"/>
            </a:pPr>
            <a:r>
              <a:rPr lang="en-US" dirty="0"/>
              <a:t>Stores only unique elements.</a:t>
            </a:r>
          </a:p>
          <a:p>
            <a:pPr marL="342900" indent="-342900" algn="l">
              <a:buFont typeface="Wingdings" panose="05000000000000000000" pitchFamily="2" charset="2"/>
              <a:buChar char="Ø"/>
            </a:pPr>
            <a:endParaRPr lang="en-US" dirty="0"/>
          </a:p>
          <a:p>
            <a:pPr marL="342900" indent="-342900" algn="l">
              <a:buFont typeface="Wingdings" panose="05000000000000000000" pitchFamily="2" charset="2"/>
              <a:buChar char="Ø"/>
            </a:pPr>
            <a:endParaRPr lang="en-US" dirty="0"/>
          </a:p>
          <a:p>
            <a:pPr marL="342900" indent="-342900" algn="l">
              <a:buFont typeface="Wingdings" panose="05000000000000000000" pitchFamily="2" charset="2"/>
              <a:buChar char="Ø"/>
            </a:pPr>
            <a:endParaRPr lang="en-US" dirty="0"/>
          </a:p>
          <a:p>
            <a:pPr marL="342900" indent="-342900" algn="l">
              <a:buFont typeface="Wingdings" panose="05000000000000000000" pitchFamily="2" charset="2"/>
              <a:buChar char="Ø"/>
            </a:pPr>
            <a:endParaRPr lang="en-US" dirty="0"/>
          </a:p>
          <a:p>
            <a:pPr marL="342900" indent="-342900" algn="l">
              <a:buFont typeface="Wingdings" panose="05000000000000000000" pitchFamily="2" charset="2"/>
              <a:buChar char="Ø"/>
            </a:pPr>
            <a:endParaRPr lang="en-US" dirty="0"/>
          </a:p>
          <a:p>
            <a:pPr algn="l"/>
            <a:endParaRPr lang="en-US" dirty="0"/>
          </a:p>
          <a:p>
            <a:pPr marL="285750" indent="-285750" algn="l">
              <a:buFont typeface="Wingdings" panose="05000000000000000000" pitchFamily="2" charset="2"/>
              <a:buChar char="Ø"/>
            </a:pPr>
            <a:endParaRPr lang="en-US" dirty="0"/>
          </a:p>
        </p:txBody>
      </p:sp>
      <p:sp>
        <p:nvSpPr>
          <p:cNvPr id="6" name="Title 1">
            <a:extLst>
              <a:ext uri="{FF2B5EF4-FFF2-40B4-BE49-F238E27FC236}">
                <a16:creationId xmlns:a16="http://schemas.microsoft.com/office/drawing/2014/main" id="{0DC7D067-8140-A67D-FB11-D090A585DD16}"/>
              </a:ext>
            </a:extLst>
          </p:cNvPr>
          <p:cNvSpPr txBox="1">
            <a:spLocks/>
          </p:cNvSpPr>
          <p:nvPr/>
        </p:nvSpPr>
        <p:spPr>
          <a:xfrm>
            <a:off x="1046606" y="193104"/>
            <a:ext cx="9328785" cy="668337"/>
          </a:xfrm>
          <a:prstGeom prst="rect">
            <a:avLst/>
          </a:prstGeom>
        </p:spPr>
        <p:txBody>
          <a:bodyPr vert="horz" lIns="91440" tIns="45720" rIns="91440" bIns="45720" rtlCol="0" anchor="b">
            <a:normAutofit fontScale="8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dirty="0"/>
              <a:t>Set</a:t>
            </a:r>
          </a:p>
        </p:txBody>
      </p:sp>
      <p:sp>
        <p:nvSpPr>
          <p:cNvPr id="4" name="Subtitle 2">
            <a:extLst>
              <a:ext uri="{FF2B5EF4-FFF2-40B4-BE49-F238E27FC236}">
                <a16:creationId xmlns:a16="http://schemas.microsoft.com/office/drawing/2014/main" id="{341CE3CC-5B43-A3F3-1EA6-A498A54CA8AF}"/>
              </a:ext>
            </a:extLst>
          </p:cNvPr>
          <p:cNvSpPr txBox="1">
            <a:spLocks/>
          </p:cNvSpPr>
          <p:nvPr/>
        </p:nvSpPr>
        <p:spPr>
          <a:xfrm>
            <a:off x="460068" y="2005405"/>
            <a:ext cx="11482319" cy="477818"/>
          </a:xfrm>
          <a:prstGeom prst="rect">
            <a:avLst/>
          </a:prstGeom>
        </p:spPr>
        <p:txBody>
          <a:bodyPr vert="horz" lIns="91440" tIns="45720" rIns="91440" bIns="45720" rtlCol="0">
            <a:normAutofit fontScale="47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Wingdings" panose="05000000000000000000" pitchFamily="2" charset="2"/>
              <a:buChar char="Ø"/>
            </a:pPr>
            <a:r>
              <a:rPr lang="en-US" dirty="0"/>
              <a:t>Stores only unique elements in random order &amp; implements Set.</a:t>
            </a:r>
          </a:p>
          <a:p>
            <a:pPr marL="342900" indent="-342900" algn="l">
              <a:buFont typeface="Wingdings" panose="05000000000000000000" pitchFamily="2" charset="2"/>
              <a:buChar char="Ø"/>
            </a:pPr>
            <a:r>
              <a:rPr lang="en-US" dirty="0"/>
              <a:t>Load factor is 0.75 which means after filling 75% of HashSet a new HashSet Object will be created.</a:t>
            </a:r>
          </a:p>
          <a:p>
            <a:pPr marL="342900" indent="-342900" algn="l">
              <a:buFont typeface="Wingdings" panose="05000000000000000000" pitchFamily="2" charset="2"/>
              <a:buChar char="Ø"/>
            </a:pPr>
            <a:endParaRPr lang="en-US" dirty="0"/>
          </a:p>
          <a:p>
            <a:pPr marL="342900" indent="-342900" algn="l">
              <a:buFont typeface="Wingdings" panose="05000000000000000000" pitchFamily="2" charset="2"/>
              <a:buChar char="Ø"/>
            </a:pPr>
            <a:endParaRPr lang="en-US" dirty="0"/>
          </a:p>
          <a:p>
            <a:pPr marL="342900" indent="-342900" algn="l">
              <a:buFont typeface="Wingdings" panose="05000000000000000000" pitchFamily="2" charset="2"/>
              <a:buChar char="Ø"/>
            </a:pPr>
            <a:endParaRPr lang="en-US" dirty="0"/>
          </a:p>
          <a:p>
            <a:pPr marL="342900" indent="-342900" algn="l">
              <a:buFont typeface="Wingdings" panose="05000000000000000000" pitchFamily="2" charset="2"/>
              <a:buChar char="Ø"/>
            </a:pPr>
            <a:endParaRPr lang="en-US" dirty="0"/>
          </a:p>
          <a:p>
            <a:pPr marL="342900" indent="-342900" algn="l">
              <a:buFont typeface="Wingdings" panose="05000000000000000000" pitchFamily="2" charset="2"/>
              <a:buChar char="Ø"/>
            </a:pPr>
            <a:endParaRPr lang="en-US" dirty="0"/>
          </a:p>
          <a:p>
            <a:pPr algn="l"/>
            <a:endParaRPr lang="en-US" dirty="0"/>
          </a:p>
          <a:p>
            <a:pPr marL="285750" indent="-285750" algn="l">
              <a:buFont typeface="Wingdings" panose="05000000000000000000" pitchFamily="2" charset="2"/>
              <a:buChar char="Ø"/>
            </a:pPr>
            <a:endParaRPr lang="en-US" dirty="0"/>
          </a:p>
        </p:txBody>
      </p:sp>
      <p:sp>
        <p:nvSpPr>
          <p:cNvPr id="7" name="Title 1">
            <a:extLst>
              <a:ext uri="{FF2B5EF4-FFF2-40B4-BE49-F238E27FC236}">
                <a16:creationId xmlns:a16="http://schemas.microsoft.com/office/drawing/2014/main" id="{6218E1B5-5D00-E567-EB70-ACF314333C0B}"/>
              </a:ext>
            </a:extLst>
          </p:cNvPr>
          <p:cNvSpPr txBox="1">
            <a:spLocks/>
          </p:cNvSpPr>
          <p:nvPr/>
        </p:nvSpPr>
        <p:spPr>
          <a:xfrm>
            <a:off x="1207970" y="1421268"/>
            <a:ext cx="9328785" cy="668337"/>
          </a:xfrm>
          <a:prstGeom prst="rect">
            <a:avLst/>
          </a:prstGeom>
        </p:spPr>
        <p:txBody>
          <a:bodyPr vert="horz" lIns="91440" tIns="45720" rIns="91440" bIns="45720" rtlCol="0" anchor="b">
            <a:normAutofit fontScale="8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dirty="0"/>
              <a:t>HashSet</a:t>
            </a:r>
          </a:p>
        </p:txBody>
      </p:sp>
      <p:sp>
        <p:nvSpPr>
          <p:cNvPr id="8" name="Subtitle 2">
            <a:extLst>
              <a:ext uri="{FF2B5EF4-FFF2-40B4-BE49-F238E27FC236}">
                <a16:creationId xmlns:a16="http://schemas.microsoft.com/office/drawing/2014/main" id="{3F1C143B-83B1-AABC-82C2-D185EDC07C99}"/>
              </a:ext>
            </a:extLst>
          </p:cNvPr>
          <p:cNvSpPr txBox="1">
            <a:spLocks/>
          </p:cNvSpPr>
          <p:nvPr/>
        </p:nvSpPr>
        <p:spPr>
          <a:xfrm>
            <a:off x="451103" y="3475617"/>
            <a:ext cx="11482319" cy="477818"/>
          </a:xfrm>
          <a:prstGeom prst="rect">
            <a:avLst/>
          </a:prstGeom>
        </p:spPr>
        <p:txBody>
          <a:bodyPr vert="horz" lIns="91440" tIns="45720" rIns="91440" bIns="45720" rtlCol="0">
            <a:normAutofit fontScale="47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Wingdings" panose="05000000000000000000" pitchFamily="2" charset="2"/>
              <a:buChar char="Ø"/>
            </a:pPr>
            <a:r>
              <a:rPr lang="en-US" dirty="0"/>
              <a:t>Stores only unique elements by preserving insertion order &amp; it is child of HashSet.</a:t>
            </a:r>
          </a:p>
          <a:p>
            <a:pPr marL="342900" indent="-342900" algn="l">
              <a:buFont typeface="Wingdings" panose="05000000000000000000" pitchFamily="2" charset="2"/>
              <a:buChar char="Ø"/>
            </a:pPr>
            <a:r>
              <a:rPr lang="en-US" dirty="0"/>
              <a:t>Underlying data structure is HashSet and Hash table.</a:t>
            </a:r>
          </a:p>
          <a:p>
            <a:pPr marL="342900" indent="-342900" algn="l">
              <a:buFont typeface="Wingdings" panose="05000000000000000000" pitchFamily="2" charset="2"/>
              <a:buChar char="Ø"/>
            </a:pPr>
            <a:endParaRPr lang="en-US" dirty="0"/>
          </a:p>
          <a:p>
            <a:pPr marL="342900" indent="-342900" algn="l">
              <a:buFont typeface="Wingdings" panose="05000000000000000000" pitchFamily="2" charset="2"/>
              <a:buChar char="Ø"/>
            </a:pPr>
            <a:endParaRPr lang="en-US" dirty="0"/>
          </a:p>
          <a:p>
            <a:pPr marL="342900" indent="-342900" algn="l">
              <a:buFont typeface="Wingdings" panose="05000000000000000000" pitchFamily="2" charset="2"/>
              <a:buChar char="Ø"/>
            </a:pPr>
            <a:endParaRPr lang="en-US" dirty="0"/>
          </a:p>
          <a:p>
            <a:pPr marL="342900" indent="-342900" algn="l">
              <a:buFont typeface="Wingdings" panose="05000000000000000000" pitchFamily="2" charset="2"/>
              <a:buChar char="Ø"/>
            </a:pPr>
            <a:endParaRPr lang="en-US" dirty="0"/>
          </a:p>
          <a:p>
            <a:pPr marL="342900" indent="-342900" algn="l">
              <a:buFont typeface="Wingdings" panose="05000000000000000000" pitchFamily="2" charset="2"/>
              <a:buChar char="Ø"/>
            </a:pPr>
            <a:endParaRPr lang="en-US" dirty="0"/>
          </a:p>
          <a:p>
            <a:pPr algn="l"/>
            <a:endParaRPr lang="en-US" dirty="0"/>
          </a:p>
          <a:p>
            <a:pPr marL="285750" indent="-285750" algn="l">
              <a:buFont typeface="Wingdings" panose="05000000000000000000" pitchFamily="2" charset="2"/>
              <a:buChar char="Ø"/>
            </a:pPr>
            <a:endParaRPr lang="en-US" dirty="0"/>
          </a:p>
        </p:txBody>
      </p:sp>
      <p:sp>
        <p:nvSpPr>
          <p:cNvPr id="9" name="Title 1">
            <a:extLst>
              <a:ext uri="{FF2B5EF4-FFF2-40B4-BE49-F238E27FC236}">
                <a16:creationId xmlns:a16="http://schemas.microsoft.com/office/drawing/2014/main" id="{A228210A-3227-342B-B9E5-A15E9D8792CB}"/>
              </a:ext>
            </a:extLst>
          </p:cNvPr>
          <p:cNvSpPr txBox="1">
            <a:spLocks/>
          </p:cNvSpPr>
          <p:nvPr/>
        </p:nvSpPr>
        <p:spPr>
          <a:xfrm>
            <a:off x="1199005" y="2891480"/>
            <a:ext cx="9328785" cy="668337"/>
          </a:xfrm>
          <a:prstGeom prst="rect">
            <a:avLst/>
          </a:prstGeom>
        </p:spPr>
        <p:txBody>
          <a:bodyPr vert="horz" lIns="91440" tIns="45720" rIns="91440" bIns="45720" rtlCol="0" anchor="b">
            <a:normAutofit fontScale="8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dirty="0" err="1"/>
              <a:t>LinkedHashSet</a:t>
            </a:r>
            <a:endParaRPr lang="en-US" dirty="0"/>
          </a:p>
        </p:txBody>
      </p:sp>
      <p:sp>
        <p:nvSpPr>
          <p:cNvPr id="10" name="Subtitle 2">
            <a:extLst>
              <a:ext uri="{FF2B5EF4-FFF2-40B4-BE49-F238E27FC236}">
                <a16:creationId xmlns:a16="http://schemas.microsoft.com/office/drawing/2014/main" id="{6CCE8F15-15B5-BB8B-D768-99397172BC4A}"/>
              </a:ext>
            </a:extLst>
          </p:cNvPr>
          <p:cNvSpPr txBox="1">
            <a:spLocks/>
          </p:cNvSpPr>
          <p:nvPr/>
        </p:nvSpPr>
        <p:spPr>
          <a:xfrm>
            <a:off x="558680" y="4820323"/>
            <a:ext cx="11482319" cy="47781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Wingdings" panose="05000000000000000000" pitchFamily="2" charset="2"/>
              <a:buChar char="Ø"/>
            </a:pPr>
            <a:r>
              <a:rPr lang="en-US" dirty="0"/>
              <a:t>Stores only unique elements in sorted order &amp; implements Set.</a:t>
            </a:r>
          </a:p>
          <a:p>
            <a:pPr marL="342900" indent="-342900" algn="l">
              <a:buFont typeface="Wingdings" panose="05000000000000000000" pitchFamily="2" charset="2"/>
              <a:buChar char="Ø"/>
            </a:pPr>
            <a:endParaRPr lang="en-US" dirty="0"/>
          </a:p>
          <a:p>
            <a:pPr marL="342900" indent="-342900" algn="l">
              <a:buFont typeface="Wingdings" panose="05000000000000000000" pitchFamily="2" charset="2"/>
              <a:buChar char="Ø"/>
            </a:pPr>
            <a:endParaRPr lang="en-US" dirty="0"/>
          </a:p>
          <a:p>
            <a:pPr marL="342900" indent="-342900" algn="l">
              <a:buFont typeface="Wingdings" panose="05000000000000000000" pitchFamily="2" charset="2"/>
              <a:buChar char="Ø"/>
            </a:pPr>
            <a:endParaRPr lang="en-US" dirty="0"/>
          </a:p>
          <a:p>
            <a:pPr marL="342900" indent="-342900" algn="l">
              <a:buFont typeface="Wingdings" panose="05000000000000000000" pitchFamily="2" charset="2"/>
              <a:buChar char="Ø"/>
            </a:pPr>
            <a:endParaRPr lang="en-US" dirty="0"/>
          </a:p>
          <a:p>
            <a:pPr marL="342900" indent="-342900" algn="l">
              <a:buFont typeface="Wingdings" panose="05000000000000000000" pitchFamily="2" charset="2"/>
              <a:buChar char="Ø"/>
            </a:pPr>
            <a:endParaRPr lang="en-US" dirty="0"/>
          </a:p>
          <a:p>
            <a:pPr algn="l"/>
            <a:endParaRPr lang="en-US" dirty="0"/>
          </a:p>
          <a:p>
            <a:pPr marL="285750" indent="-285750" algn="l">
              <a:buFont typeface="Wingdings" panose="05000000000000000000" pitchFamily="2" charset="2"/>
              <a:buChar char="Ø"/>
            </a:pPr>
            <a:endParaRPr lang="en-US" dirty="0"/>
          </a:p>
        </p:txBody>
      </p:sp>
      <p:sp>
        <p:nvSpPr>
          <p:cNvPr id="11" name="Title 1">
            <a:extLst>
              <a:ext uri="{FF2B5EF4-FFF2-40B4-BE49-F238E27FC236}">
                <a16:creationId xmlns:a16="http://schemas.microsoft.com/office/drawing/2014/main" id="{88B80BAA-5B84-A454-0736-C66CAE655DC1}"/>
              </a:ext>
            </a:extLst>
          </p:cNvPr>
          <p:cNvSpPr txBox="1">
            <a:spLocks/>
          </p:cNvSpPr>
          <p:nvPr/>
        </p:nvSpPr>
        <p:spPr>
          <a:xfrm>
            <a:off x="1306582" y="4236186"/>
            <a:ext cx="9328785" cy="668337"/>
          </a:xfrm>
          <a:prstGeom prst="rect">
            <a:avLst/>
          </a:prstGeom>
        </p:spPr>
        <p:txBody>
          <a:bodyPr vert="horz" lIns="91440" tIns="45720" rIns="91440" bIns="45720" rtlCol="0" anchor="b">
            <a:normAutofit fontScale="8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dirty="0" err="1"/>
              <a:t>TreeSet</a:t>
            </a:r>
            <a:endParaRPr lang="en-US" dirty="0"/>
          </a:p>
        </p:txBody>
      </p:sp>
    </p:spTree>
    <p:extLst>
      <p:ext uri="{BB962C8B-B14F-4D97-AF65-F5344CB8AC3E}">
        <p14:creationId xmlns:p14="http://schemas.microsoft.com/office/powerpoint/2010/main" val="251276760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19007</TotalTime>
  <Words>13331</Words>
  <Application>Microsoft Office PowerPoint</Application>
  <PresentationFormat>Widescreen</PresentationFormat>
  <Paragraphs>1773</Paragraphs>
  <Slides>136</Slides>
  <Notes>12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136</vt:i4>
      </vt:variant>
    </vt:vector>
  </HeadingPairs>
  <TitlesOfParts>
    <vt:vector size="141" baseType="lpstr">
      <vt:lpstr>Arial</vt:lpstr>
      <vt:lpstr>Calibri</vt:lpstr>
      <vt:lpstr>Calibri Light</vt:lpstr>
      <vt:lpstr>Wingdings</vt:lpstr>
      <vt:lpstr>Office Theme</vt:lpstr>
      <vt:lpstr>IDENTIFIER RULES</vt:lpstr>
      <vt:lpstr>Keywords</vt:lpstr>
      <vt:lpstr>IS JAVA STATICALLY TYPED ?</vt:lpstr>
      <vt:lpstr>DATA TYPE RANGE</vt:lpstr>
      <vt:lpstr>SPECIAL CHARACTERS</vt:lpstr>
      <vt:lpstr>ARRAYS</vt:lpstr>
      <vt:lpstr>VARIABLES</vt:lpstr>
      <vt:lpstr>VARARGS</vt:lpstr>
      <vt:lpstr>MAIN METHOD</vt:lpstr>
      <vt:lpstr>++ Operator usecase</vt:lpstr>
      <vt:lpstr>JAVA STANDARD</vt:lpstr>
      <vt:lpstr>== VS .equals in String</vt:lpstr>
      <vt:lpstr>“instanceof” METHOD</vt:lpstr>
      <vt:lpstr>BITWISE OPERATOR</vt:lpstr>
      <vt:lpstr>TYPE CASTING</vt:lpstr>
      <vt:lpstr>new Vs newInstance</vt:lpstr>
      <vt:lpstr>Instanceof vs isInstance</vt:lpstr>
      <vt:lpstr>FLOW CONTROL</vt:lpstr>
      <vt:lpstr>PowerPoint Presentation</vt:lpstr>
      <vt:lpstr>ITERATOR &amp; ITERABLE</vt:lpstr>
      <vt:lpstr>LABEL</vt:lpstr>
      <vt:lpstr>Public class</vt:lpstr>
      <vt:lpstr>IMPLICIT &amp; EXPLICIT IMPORT</vt:lpstr>
      <vt:lpstr>STATIC IMPORT</vt:lpstr>
      <vt:lpstr>DISADVANTAGES OF STATIC IMPORT</vt:lpstr>
      <vt:lpstr>Package </vt:lpstr>
      <vt:lpstr>abstract</vt:lpstr>
      <vt:lpstr>strictfp</vt:lpstr>
      <vt:lpstr>Protected modifier</vt:lpstr>
      <vt:lpstr>Initializing final variable</vt:lpstr>
      <vt:lpstr>static</vt:lpstr>
      <vt:lpstr>native</vt:lpstr>
      <vt:lpstr>Steps</vt:lpstr>
      <vt:lpstr>PowerPoint Presentation</vt:lpstr>
      <vt:lpstr>transient</vt:lpstr>
      <vt:lpstr>PowerPoint Presentation</vt:lpstr>
      <vt:lpstr>interface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IDENTIFIER RULES</dc:title>
  <dc:creator>Sampanna T</dc:creator>
  <cp:lastModifiedBy>Sampanna T</cp:lastModifiedBy>
  <cp:revision>109</cp:revision>
  <dcterms:created xsi:type="dcterms:W3CDTF">2022-05-23T07:08:20Z</dcterms:created>
  <dcterms:modified xsi:type="dcterms:W3CDTF">2022-08-05T06:52:05Z</dcterms:modified>
</cp:coreProperties>
</file>